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3" r:id="rId3"/>
    <p:sldId id="274" r:id="rId4"/>
    <p:sldId id="275" r:id="rId5"/>
    <p:sldId id="276" r:id="rId6"/>
    <p:sldId id="277" r:id="rId7"/>
    <p:sldId id="257" r:id="rId8"/>
    <p:sldId id="281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71" r:id="rId21"/>
    <p:sldId id="282" r:id="rId22"/>
    <p:sldId id="283" r:id="rId23"/>
    <p:sldId id="286" r:id="rId24"/>
    <p:sldId id="28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72" autoAdjust="0"/>
    <p:restoredTop sz="94660"/>
  </p:normalViewPr>
  <p:slideViewPr>
    <p:cSldViewPr>
      <p:cViewPr varScale="1">
        <p:scale>
          <a:sx n="108" d="100"/>
          <a:sy n="108" d="100"/>
        </p:scale>
        <p:origin x="13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58A982A-DA76-6742-BA2C-3712651C23CC}" type="datetimeFigureOut">
              <a:rPr lang="en-US"/>
              <a:pPr>
                <a:defRPr/>
              </a:pPr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A9F2707-5B7D-DB4B-A005-255114E30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77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5EC80B1-9388-544F-9D39-EB45D781D131}" type="datetimeFigureOut">
              <a:rPr lang="en-US"/>
              <a:pPr>
                <a:defRPr/>
              </a:pPr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4E8F165-EE95-954F-861F-A55611C28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85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fld id="{87C0651C-ECC6-244E-812F-C2EEA7274A91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fld id="{BFD7B8C5-0D35-6742-B8D9-38358CED1DA4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66DD7-5FB5-434A-87F1-2863AAB9F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6724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7996-405A-CF44-A961-725113A41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7705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647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6477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C6F31-AD37-E343-AB13-974FE2AB8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6581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9C4C4-068C-3647-8246-D1BF6C6B6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7658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F1A10-07B3-484E-B4EF-DF7EAC208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4583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674E4-1799-7B4E-A4C5-DD2691138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1303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8E34A-C4F1-9641-B661-1E3F91F6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8001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15D8C-D879-3F43-9A90-123C01667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584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7B083-6327-4744-99AF-FCA741F05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1959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1A1ED-2EB4-8644-92F6-BC01F625C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3485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Times New Roman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C0FC7-6C23-B841-B92A-490C7A6D0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9101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Times New Roman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Times New Roman" charset="0"/>
              </a:rPr>
              <a:t>Click to edit Master text styles</a:t>
            </a:r>
          </a:p>
          <a:p>
            <a:pPr lvl="1"/>
            <a:r>
              <a:rPr lang="en-US">
                <a:sym typeface="Times New Roman" charset="0"/>
              </a:rPr>
              <a:t>Second level</a:t>
            </a:r>
          </a:p>
          <a:p>
            <a:pPr lvl="2"/>
            <a:r>
              <a:rPr lang="en-US">
                <a:sym typeface="Times New Roman" charset="0"/>
              </a:rPr>
              <a:t>Third level</a:t>
            </a:r>
          </a:p>
          <a:p>
            <a:pPr lvl="3"/>
            <a:r>
              <a:rPr lang="en-US">
                <a:sym typeface="Times New Roman" charset="0"/>
              </a:rPr>
              <a:t>Fourth level</a:t>
            </a:r>
          </a:p>
          <a:p>
            <a:pPr lvl="4"/>
            <a:r>
              <a:rPr lang="en-US">
                <a:sym typeface="Times New Roman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359650" y="6248400"/>
            <a:ext cx="29210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  <a:ea typeface="ＭＳ Ｐゴシック" charset="0"/>
                <a:cs typeface="Times New Roman" charset="0"/>
              </a:defRPr>
            </a:lvl1pPr>
            <a:lvl2pPr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9AAC0570-320B-6C40-A580-1E078D34B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Times New Roman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9pPr>
    </p:titleStyle>
    <p:bodyStyle>
      <a:lvl1pPr marL="382588" indent="-342900" algn="l" rtl="0" eaLnBrk="0" fontAlgn="base" hangingPunct="0">
        <a:spcBef>
          <a:spcPts val="700"/>
        </a:spcBef>
        <a:spcAft>
          <a:spcPct val="0"/>
        </a:spcAft>
        <a:buSzPct val="100000"/>
        <a:buFont typeface="Times New Roman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1pPr>
      <a:lvl2pPr marL="731838" indent="-285750" algn="l" rtl="0" eaLnBrk="0" fontAlgn="base" hangingPunct="0">
        <a:spcBef>
          <a:spcPts val="600"/>
        </a:spcBef>
        <a:spcAft>
          <a:spcPct val="0"/>
        </a:spcAft>
        <a:buSzPct val="100000"/>
        <a:buFont typeface="Times New Roman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2pPr>
      <a:lvl3pPr marL="11318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Times New Roman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Times New Roman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Times New Roman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Times New Roman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Times New Roman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Times New Roman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Times New Roman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00000">
              <a:srgbClr val="FF82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/>
          </p:cNvSpPr>
          <p:nvPr/>
        </p:nvSpPr>
        <p:spPr bwMode="auto">
          <a:xfrm>
            <a:off x="1447800" y="381000"/>
            <a:ext cx="594360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4550"/>
              </a:spcBef>
              <a:defRPr/>
            </a:pPr>
            <a:r>
              <a:rPr lang="en-US" sz="8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oper Black" charset="0"/>
                <a:ea typeface="ＭＳ Ｐゴシック" charset="0"/>
                <a:cs typeface="Cooper Black" charset="0"/>
                <a:sym typeface="Cooper Black" charset="0"/>
              </a:rPr>
              <a:t>Order of Operations</a:t>
            </a:r>
          </a:p>
        </p:txBody>
      </p:sp>
      <p:pic>
        <p:nvPicPr>
          <p:cNvPr id="13315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048000"/>
            <a:ext cx="2614613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/>
          <p:cNvSpPr>
            <a:spLocks/>
          </p:cNvSpPr>
          <p:nvPr/>
        </p:nvSpPr>
        <p:spPr bwMode="auto">
          <a:xfrm>
            <a:off x="1447800" y="2895600"/>
            <a:ext cx="1524000" cy="12827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4550"/>
              </a:spcBef>
            </a:pPr>
            <a:r>
              <a:rPr lang="en-US" sz="80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( )</a:t>
            </a:r>
          </a:p>
        </p:txBody>
      </p:sp>
      <p:sp>
        <p:nvSpPr>
          <p:cNvPr id="2052" name="Rectangle 4"/>
          <p:cNvSpPr>
            <a:spLocks/>
          </p:cNvSpPr>
          <p:nvPr/>
        </p:nvSpPr>
        <p:spPr bwMode="auto">
          <a:xfrm>
            <a:off x="5715000" y="2971800"/>
            <a:ext cx="1143000" cy="15875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5750"/>
              </a:spcBef>
            </a:pPr>
            <a:r>
              <a:rPr lang="en-US" sz="100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+</a:t>
            </a:r>
          </a:p>
        </p:txBody>
      </p:sp>
      <p:sp>
        <p:nvSpPr>
          <p:cNvPr id="2053" name="Rectangle 5"/>
          <p:cNvSpPr>
            <a:spLocks/>
          </p:cNvSpPr>
          <p:nvPr/>
        </p:nvSpPr>
        <p:spPr bwMode="auto">
          <a:xfrm>
            <a:off x="7239000" y="4648200"/>
            <a:ext cx="1143000" cy="1282700"/>
          </a:xfrm>
          <a:prstGeom prst="rect">
            <a:avLst/>
          </a:prstGeom>
          <a:solidFill>
            <a:srgbClr val="00008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4550"/>
              </a:spcBef>
            </a:pPr>
            <a:r>
              <a:rPr lang="en-US" sz="8000">
                <a:solidFill>
                  <a:srgbClr val="FFFFFF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X</a:t>
            </a:r>
          </a:p>
        </p:txBody>
      </p:sp>
      <p:sp>
        <p:nvSpPr>
          <p:cNvPr id="2054" name="Rectangle 6"/>
          <p:cNvSpPr>
            <a:spLocks/>
          </p:cNvSpPr>
          <p:nvPr/>
        </p:nvSpPr>
        <p:spPr bwMode="auto">
          <a:xfrm>
            <a:off x="304800" y="4419600"/>
            <a:ext cx="1447800" cy="1587500"/>
          </a:xfrm>
          <a:prstGeom prst="rect">
            <a:avLst/>
          </a:prstGeom>
          <a:solidFill>
            <a:srgbClr val="80008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5750"/>
              </a:spcBef>
            </a:pPr>
            <a:r>
              <a:rPr lang="en-US" sz="10000">
                <a:solidFill>
                  <a:srgbClr val="FFFFFF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-</a:t>
            </a:r>
          </a:p>
        </p:txBody>
      </p:sp>
      <p:sp>
        <p:nvSpPr>
          <p:cNvPr id="2055" name="Rectangle 7"/>
          <p:cNvSpPr>
            <a:spLocks/>
          </p:cNvSpPr>
          <p:nvPr/>
        </p:nvSpPr>
        <p:spPr bwMode="auto">
          <a:xfrm>
            <a:off x="304800" y="381000"/>
            <a:ext cx="1447800" cy="12827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4550"/>
              </a:spcBef>
            </a:pPr>
            <a:r>
              <a:rPr lang="en-US" sz="80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4</a:t>
            </a:r>
            <a:r>
              <a:rPr lang="en-US" sz="8000" baseline="300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3</a:t>
            </a:r>
          </a:p>
        </p:txBody>
      </p:sp>
      <p:sp>
        <p:nvSpPr>
          <p:cNvPr id="2056" name="Rectangle 8"/>
          <p:cNvSpPr>
            <a:spLocks/>
          </p:cNvSpPr>
          <p:nvPr/>
        </p:nvSpPr>
        <p:spPr bwMode="auto">
          <a:xfrm>
            <a:off x="7543800" y="533400"/>
            <a:ext cx="1600200" cy="1371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5050"/>
              </a:spcBef>
            </a:pPr>
            <a:r>
              <a:rPr lang="en-US" sz="88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 ÷ </a:t>
            </a:r>
            <a:endParaRPr lang="en-US" sz="8800">
              <a:solidFill>
                <a:schemeClr val="tx1"/>
              </a:solidFill>
              <a:latin typeface="Symbol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sp>
        <p:nvSpPr>
          <p:cNvPr id="13322" name="Rectangle 3"/>
          <p:cNvSpPr>
            <a:spLocks noChangeArrowheads="1"/>
          </p:cNvSpPr>
          <p:nvPr/>
        </p:nvSpPr>
        <p:spPr bwMode="auto">
          <a:xfrm>
            <a:off x="1905000" y="6200775"/>
            <a:ext cx="525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/>
              <a:t>Meet Aunt Sally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2052" grpId="0" animBg="1" autoUpdateAnimBg="0"/>
      <p:bldP spid="2053" grpId="0" animBg="1" autoUpdateAnimBg="0"/>
      <p:bldP spid="2054" grpId="0" animBg="1" autoUpdateAnimBg="0"/>
      <p:bldP spid="2055" grpId="0" animBg="1" autoUpdateAnimBg="0"/>
      <p:bldP spid="2056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CC"/>
            </a:gs>
            <a:gs pos="100000">
              <a:srgbClr val="80008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/>
          </p:cNvSpPr>
          <p:nvPr/>
        </p:nvSpPr>
        <p:spPr bwMode="auto">
          <a:xfrm>
            <a:off x="1676400" y="4953000"/>
            <a:ext cx="3657600" cy="1689100"/>
          </a:xfrm>
          <a:prstGeom prst="rect">
            <a:avLst/>
          </a:prstGeom>
          <a:solidFill>
            <a:srgbClr val="9933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2500"/>
              </a:spcBef>
            </a:pPr>
            <a:r>
              <a:rPr lang="en-US" sz="44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Add +                                 </a:t>
            </a:r>
          </a:p>
          <a:p>
            <a:pPr marL="39688">
              <a:spcBef>
                <a:spcPts val="2500"/>
              </a:spcBef>
            </a:pPr>
            <a:r>
              <a:rPr lang="en-US" sz="44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Subtract -       </a:t>
            </a:r>
          </a:p>
        </p:txBody>
      </p:sp>
      <p:sp>
        <p:nvSpPr>
          <p:cNvPr id="13314" name="Rectangle 2"/>
          <p:cNvSpPr>
            <a:spLocks/>
          </p:cNvSpPr>
          <p:nvPr/>
        </p:nvSpPr>
        <p:spPr bwMode="auto">
          <a:xfrm>
            <a:off x="1676400" y="3124200"/>
            <a:ext cx="3733800" cy="1739900"/>
          </a:xfrm>
          <a:prstGeom prst="rect">
            <a:avLst/>
          </a:prstGeom>
          <a:solidFill>
            <a:srgbClr val="99FF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2500"/>
              </a:spcBef>
            </a:pPr>
            <a:r>
              <a:rPr lang="en-US" sz="44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Multiply    x   </a:t>
            </a:r>
          </a:p>
          <a:p>
            <a:pPr marL="39688">
              <a:spcBef>
                <a:spcPts val="2500"/>
              </a:spcBef>
            </a:pPr>
            <a:r>
              <a:rPr lang="en-US" sz="44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Divide  ÷        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838200"/>
          </a:xfrm>
          <a:solidFill>
            <a:srgbClr val="CC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rIns="132080"/>
          <a:lstStyle/>
          <a:p>
            <a:pPr indent="0" eaLnBrk="1" hangingPunct="1">
              <a:defRPr/>
            </a:pPr>
            <a:r>
              <a:rPr lang="en-US" sz="4000">
                <a:latin typeface="Lucida Grande" charset="0"/>
                <a:cs typeface="Lucida Grande" charset="0"/>
                <a:sym typeface="Lucida Grande" charset="0"/>
              </a:rPr>
              <a:t>Please Excuse My Dear Aunt Sally</a:t>
            </a:r>
            <a:endParaRPr lang="en-US" sz="4000">
              <a:latin typeface="Lucida Grande" charset="0"/>
              <a:ea typeface="ヒラギノ角ゴ ProN W3" charset="0"/>
              <a:cs typeface="ヒラギノ角ゴ ProN W3" charset="0"/>
              <a:sym typeface="Lucida Grande" charset="0"/>
            </a:endParaRPr>
          </a:p>
        </p:txBody>
      </p:sp>
      <p:grpSp>
        <p:nvGrpSpPr>
          <p:cNvPr id="24581" name="Group 4"/>
          <p:cNvGrpSpPr>
            <a:grpSpLocks/>
          </p:cNvGrpSpPr>
          <p:nvPr/>
        </p:nvGrpSpPr>
        <p:grpSpPr bwMode="auto">
          <a:xfrm>
            <a:off x="457200" y="1123950"/>
            <a:ext cx="990600" cy="876300"/>
            <a:chOff x="0" y="0"/>
            <a:chExt cx="624" cy="552"/>
          </a:xfrm>
        </p:grpSpPr>
        <p:sp>
          <p:nvSpPr>
            <p:cNvPr id="24594" name="AutoShape 5"/>
            <p:cNvSpPr>
              <a:spLocks/>
            </p:cNvSpPr>
            <p:nvPr/>
          </p:nvSpPr>
          <p:spPr bwMode="auto">
            <a:xfrm>
              <a:off x="0" y="12"/>
              <a:ext cx="624" cy="528"/>
            </a:xfrm>
            <a:custGeom>
              <a:avLst/>
              <a:gdLst>
                <a:gd name="T0" fmla="*/ 9 w 21600"/>
                <a:gd name="T1" fmla="*/ 0 h 21600"/>
                <a:gd name="T2" fmla="*/ 0 w 21600"/>
                <a:gd name="T3" fmla="*/ 6 h 21600"/>
                <a:gd name="T4" fmla="*/ 9 w 21600"/>
                <a:gd name="T5" fmla="*/ 13 h 21600"/>
                <a:gd name="T6" fmla="*/ 18 w 21600"/>
                <a:gd name="T7" fmla="*/ 6 h 21600"/>
                <a:gd name="T8" fmla="*/ 9 w 21600"/>
                <a:gd name="T9" fmla="*/ 0 h 21600"/>
                <a:gd name="T10" fmla="*/ 9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  <a:moveTo>
                    <a:pt x="10800" y="0"/>
                  </a:moveTo>
                </a:path>
              </a:pathLst>
            </a:custGeom>
            <a:solidFill>
              <a:srgbClr val="00CCFF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95" name="Rectangle 6"/>
            <p:cNvSpPr>
              <a:spLocks/>
            </p:cNvSpPr>
            <p:nvPr/>
          </p:nvSpPr>
          <p:spPr bwMode="auto">
            <a:xfrm>
              <a:off x="152" y="0"/>
              <a:ext cx="319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5400">
                  <a:solidFill>
                    <a:schemeClr val="tx1"/>
                  </a:solidFill>
                  <a:latin typeface="Lucida Grande" charset="0"/>
                  <a:ea typeface="ＭＳ Ｐゴシック" charset="0"/>
                  <a:cs typeface="ＭＳ Ｐゴシック" charset="0"/>
                  <a:sym typeface="Lucida Grande" charset="0"/>
                </a:rPr>
                <a:t>P</a:t>
              </a:r>
            </a:p>
          </p:txBody>
        </p:sp>
      </p:grpSp>
      <p:grpSp>
        <p:nvGrpSpPr>
          <p:cNvPr id="24582" name="Group 7"/>
          <p:cNvGrpSpPr>
            <a:grpSpLocks/>
          </p:cNvGrpSpPr>
          <p:nvPr/>
        </p:nvGrpSpPr>
        <p:grpSpPr bwMode="auto">
          <a:xfrm>
            <a:off x="533400" y="2057400"/>
            <a:ext cx="990600" cy="914400"/>
            <a:chOff x="0" y="0"/>
            <a:chExt cx="624" cy="576"/>
          </a:xfrm>
        </p:grpSpPr>
        <p:sp>
          <p:nvSpPr>
            <p:cNvPr id="24592" name="AutoShape 8"/>
            <p:cNvSpPr>
              <a:spLocks/>
            </p:cNvSpPr>
            <p:nvPr/>
          </p:nvSpPr>
          <p:spPr bwMode="auto">
            <a:xfrm>
              <a:off x="0" y="0"/>
              <a:ext cx="624" cy="576"/>
            </a:xfrm>
            <a:custGeom>
              <a:avLst/>
              <a:gdLst>
                <a:gd name="T0" fmla="*/ 9 w 21600"/>
                <a:gd name="T1" fmla="*/ 0 h 21600"/>
                <a:gd name="T2" fmla="*/ 0 w 21600"/>
                <a:gd name="T3" fmla="*/ 8 h 21600"/>
                <a:gd name="T4" fmla="*/ 9 w 21600"/>
                <a:gd name="T5" fmla="*/ 15 h 21600"/>
                <a:gd name="T6" fmla="*/ 18 w 21600"/>
                <a:gd name="T7" fmla="*/ 8 h 21600"/>
                <a:gd name="T8" fmla="*/ 9 w 21600"/>
                <a:gd name="T9" fmla="*/ 0 h 21600"/>
                <a:gd name="T10" fmla="*/ 9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  <a:moveTo>
                    <a:pt x="10800" y="0"/>
                  </a:moveTo>
                </a:path>
              </a:pathLst>
            </a:custGeom>
            <a:solidFill>
              <a:srgbClr val="FF9900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93" name="Rectangle 9"/>
            <p:cNvSpPr>
              <a:spLocks/>
            </p:cNvSpPr>
            <p:nvPr/>
          </p:nvSpPr>
          <p:spPr bwMode="auto">
            <a:xfrm>
              <a:off x="122" y="16"/>
              <a:ext cx="379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5400">
                  <a:solidFill>
                    <a:schemeClr val="tx1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E</a:t>
              </a:r>
            </a:p>
          </p:txBody>
        </p:sp>
      </p:grpSp>
      <p:grpSp>
        <p:nvGrpSpPr>
          <p:cNvPr id="24583" name="Group 10"/>
          <p:cNvGrpSpPr>
            <a:grpSpLocks/>
          </p:cNvGrpSpPr>
          <p:nvPr/>
        </p:nvGrpSpPr>
        <p:grpSpPr bwMode="auto">
          <a:xfrm>
            <a:off x="533400" y="3022600"/>
            <a:ext cx="1066800" cy="1651000"/>
            <a:chOff x="0" y="0"/>
            <a:chExt cx="672" cy="1040"/>
          </a:xfrm>
        </p:grpSpPr>
        <p:sp>
          <p:nvSpPr>
            <p:cNvPr id="24590" name="AutoShape 11"/>
            <p:cNvSpPr>
              <a:spLocks/>
            </p:cNvSpPr>
            <p:nvPr/>
          </p:nvSpPr>
          <p:spPr bwMode="auto">
            <a:xfrm>
              <a:off x="0" y="16"/>
              <a:ext cx="672" cy="1008"/>
            </a:xfrm>
            <a:custGeom>
              <a:avLst/>
              <a:gdLst>
                <a:gd name="T0" fmla="*/ 10 w 21600"/>
                <a:gd name="T1" fmla="*/ 0 h 21600"/>
                <a:gd name="T2" fmla="*/ 0 w 21600"/>
                <a:gd name="T3" fmla="*/ 24 h 21600"/>
                <a:gd name="T4" fmla="*/ 10 w 21600"/>
                <a:gd name="T5" fmla="*/ 47 h 21600"/>
                <a:gd name="T6" fmla="*/ 21 w 21600"/>
                <a:gd name="T7" fmla="*/ 24 h 21600"/>
                <a:gd name="T8" fmla="*/ 10 w 21600"/>
                <a:gd name="T9" fmla="*/ 0 h 21600"/>
                <a:gd name="T10" fmla="*/ 1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  <a:moveTo>
                    <a:pt x="10800" y="0"/>
                  </a:moveTo>
                </a:path>
              </a:pathLst>
            </a:custGeom>
            <a:solidFill>
              <a:srgbClr val="99FF33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91" name="Rectangle 12"/>
            <p:cNvSpPr>
              <a:spLocks/>
            </p:cNvSpPr>
            <p:nvPr/>
          </p:nvSpPr>
          <p:spPr bwMode="auto">
            <a:xfrm>
              <a:off x="104" y="0"/>
              <a:ext cx="463" cy="1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5400">
                  <a:solidFill>
                    <a:schemeClr val="tx1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M</a:t>
              </a:r>
            </a:p>
            <a:p>
              <a:pPr marL="1588" algn="ctr"/>
              <a:r>
                <a:rPr lang="en-US" sz="5400">
                  <a:solidFill>
                    <a:schemeClr val="tx1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D</a:t>
              </a:r>
            </a:p>
          </p:txBody>
        </p:sp>
      </p:grpSp>
      <p:grpSp>
        <p:nvGrpSpPr>
          <p:cNvPr id="24584" name="Group 13"/>
          <p:cNvGrpSpPr>
            <a:grpSpLocks/>
          </p:cNvGrpSpPr>
          <p:nvPr/>
        </p:nvGrpSpPr>
        <p:grpSpPr bwMode="auto">
          <a:xfrm>
            <a:off x="533400" y="4775200"/>
            <a:ext cx="914400" cy="1651000"/>
            <a:chOff x="0" y="0"/>
            <a:chExt cx="576" cy="1040"/>
          </a:xfrm>
        </p:grpSpPr>
        <p:sp>
          <p:nvSpPr>
            <p:cNvPr id="24588" name="AutoShape 14"/>
            <p:cNvSpPr>
              <a:spLocks/>
            </p:cNvSpPr>
            <p:nvPr/>
          </p:nvSpPr>
          <p:spPr bwMode="auto">
            <a:xfrm>
              <a:off x="0" y="16"/>
              <a:ext cx="576" cy="1008"/>
            </a:xfrm>
            <a:custGeom>
              <a:avLst/>
              <a:gdLst>
                <a:gd name="T0" fmla="*/ 8 w 21600"/>
                <a:gd name="T1" fmla="*/ 0 h 21600"/>
                <a:gd name="T2" fmla="*/ 0 w 21600"/>
                <a:gd name="T3" fmla="*/ 24 h 21600"/>
                <a:gd name="T4" fmla="*/ 8 w 21600"/>
                <a:gd name="T5" fmla="*/ 47 h 21600"/>
                <a:gd name="T6" fmla="*/ 15 w 21600"/>
                <a:gd name="T7" fmla="*/ 24 h 21600"/>
                <a:gd name="T8" fmla="*/ 8 w 21600"/>
                <a:gd name="T9" fmla="*/ 0 h 21600"/>
                <a:gd name="T10" fmla="*/ 8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  <a:moveTo>
                    <a:pt x="10800" y="0"/>
                  </a:moveTo>
                </a:path>
              </a:pathLst>
            </a:custGeom>
            <a:solidFill>
              <a:srgbClr val="9933FF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89" name="Rectangle 15"/>
            <p:cNvSpPr>
              <a:spLocks/>
            </p:cNvSpPr>
            <p:nvPr/>
          </p:nvSpPr>
          <p:spPr bwMode="auto">
            <a:xfrm>
              <a:off x="68" y="0"/>
              <a:ext cx="439" cy="1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5400">
                  <a:solidFill>
                    <a:schemeClr val="tx1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A</a:t>
              </a:r>
            </a:p>
            <a:p>
              <a:pPr marL="1588" algn="ctr"/>
              <a:r>
                <a:rPr lang="en-US" sz="5400">
                  <a:solidFill>
                    <a:schemeClr val="tx1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S</a:t>
              </a:r>
            </a:p>
          </p:txBody>
        </p:sp>
      </p:grpSp>
      <p:sp>
        <p:nvSpPr>
          <p:cNvPr id="13328" name="Rectangle 16"/>
          <p:cNvSpPr>
            <a:spLocks/>
          </p:cNvSpPr>
          <p:nvPr/>
        </p:nvSpPr>
        <p:spPr bwMode="auto">
          <a:xfrm>
            <a:off x="1676400" y="1143000"/>
            <a:ext cx="5334000" cy="825500"/>
          </a:xfrm>
          <a:prstGeom prst="rect">
            <a:avLst/>
          </a:prstGeom>
          <a:solidFill>
            <a:srgbClr val="00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2750"/>
              </a:spcBef>
            </a:pPr>
            <a:r>
              <a:rPr lang="en-US" sz="48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Parentheses (    ) </a:t>
            </a:r>
          </a:p>
        </p:txBody>
      </p:sp>
      <p:sp>
        <p:nvSpPr>
          <p:cNvPr id="13329" name="Rectangle 17"/>
          <p:cNvSpPr>
            <a:spLocks/>
          </p:cNvSpPr>
          <p:nvPr/>
        </p:nvSpPr>
        <p:spPr bwMode="auto">
          <a:xfrm>
            <a:off x="1752600" y="2133600"/>
            <a:ext cx="5029200" cy="889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3100"/>
              </a:spcBef>
            </a:pPr>
            <a:r>
              <a:rPr lang="en-US" sz="54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Exponents  4</a:t>
            </a:r>
            <a:r>
              <a:rPr lang="en-US" sz="5400" baseline="300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3</a:t>
            </a:r>
            <a:r>
              <a:rPr lang="en-US" sz="54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    </a:t>
            </a:r>
          </a:p>
        </p:txBody>
      </p:sp>
      <p:pic>
        <p:nvPicPr>
          <p:cNvPr id="24587" name="Picture 1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413" y="3581400"/>
            <a:ext cx="21304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 animBg="1" autoUpdateAnimBg="0"/>
      <p:bldP spid="13313" grpId="1" animBg="1" autoUpdateAnimBg="0"/>
      <p:bldP spid="13314" grpId="0" animBg="1" autoUpdateAnimBg="0"/>
      <p:bldP spid="13314" grpId="1" animBg="1" autoUpdateAnimBg="0"/>
      <p:bldP spid="13328" grpId="0" animBg="1" autoUpdateAnimBg="0"/>
      <p:bldP spid="13328" grpId="1" animBg="1" autoUpdateAnimBg="0"/>
      <p:bldP spid="13329" grpId="0" animBg="1" autoUpdateAnimBg="0"/>
      <p:bldP spid="13329" grpId="1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CC"/>
            </a:gs>
            <a:gs pos="100000">
              <a:srgbClr val="80008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838200"/>
          </a:xfrm>
          <a:solidFill>
            <a:srgbClr val="CC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rIns="132080"/>
          <a:lstStyle/>
          <a:p>
            <a:pPr indent="0" eaLnBrk="1" hangingPunct="1">
              <a:defRPr/>
            </a:pPr>
            <a:r>
              <a:rPr lang="en-US" sz="4000">
                <a:latin typeface="Lucida Grande" charset="0"/>
                <a:cs typeface="Lucida Grande" charset="0"/>
                <a:sym typeface="Lucida Grande" charset="0"/>
              </a:rPr>
              <a:t>Please Excuse My Dear Aunt Sally</a:t>
            </a:r>
            <a:endParaRPr lang="en-US" sz="4000">
              <a:latin typeface="Lucida Grande" charset="0"/>
              <a:ea typeface="ヒラギノ角ゴ ProN W3" charset="0"/>
              <a:cs typeface="ヒラギノ角ゴ ProN W3" charset="0"/>
              <a:sym typeface="Lucida Grande" charset="0"/>
            </a:endParaRPr>
          </a:p>
        </p:txBody>
      </p:sp>
      <p:sp>
        <p:nvSpPr>
          <p:cNvPr id="25603" name="Rectangle 2"/>
          <p:cNvSpPr>
            <a:spLocks/>
          </p:cNvSpPr>
          <p:nvPr/>
        </p:nvSpPr>
        <p:spPr bwMode="auto">
          <a:xfrm>
            <a:off x="381000" y="1447800"/>
            <a:ext cx="8458200" cy="3911600"/>
          </a:xfrm>
          <a:prstGeom prst="rect">
            <a:avLst/>
          </a:prstGeom>
          <a:solidFill>
            <a:srgbClr val="00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4300"/>
              </a:spcBef>
            </a:pPr>
            <a:r>
              <a:rPr lang="en-US" sz="75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Parentheses (    )</a:t>
            </a:r>
          </a:p>
          <a:p>
            <a:pPr marL="39688">
              <a:spcBef>
                <a:spcPts val="4300"/>
              </a:spcBef>
            </a:pPr>
            <a:endParaRPr lang="en-US" sz="7500">
              <a:solidFill>
                <a:schemeClr val="tx1"/>
              </a:solidFill>
              <a:latin typeface="Cooper Black" charset="0"/>
              <a:ea typeface="ＭＳ Ｐゴシック" charset="0"/>
              <a:cs typeface="ＭＳ Ｐゴシック" charset="0"/>
              <a:sym typeface="Cooper Black" charset="0"/>
            </a:endParaRPr>
          </a:p>
          <a:p>
            <a:pPr marL="39688">
              <a:spcBef>
                <a:spcPts val="2750"/>
              </a:spcBef>
            </a:pPr>
            <a:r>
              <a:rPr lang="en-US" sz="48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 </a:t>
            </a:r>
          </a:p>
        </p:txBody>
      </p:sp>
      <p:pic>
        <p:nvPicPr>
          <p:cNvPr id="25604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29000"/>
            <a:ext cx="21304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63825" y="2513013"/>
            <a:ext cx="4575175" cy="2827337"/>
            <a:chOff x="0" y="0"/>
            <a:chExt cx="2882" cy="1780"/>
          </a:xfrm>
        </p:grpSpPr>
        <p:sp>
          <p:nvSpPr>
            <p:cNvPr id="25606" name="AutoShape 5"/>
            <p:cNvSpPr>
              <a:spLocks/>
            </p:cNvSpPr>
            <p:nvPr/>
          </p:nvSpPr>
          <p:spPr bwMode="auto">
            <a:xfrm>
              <a:off x="0" y="0"/>
              <a:ext cx="2882" cy="1780"/>
            </a:xfrm>
            <a:custGeom>
              <a:avLst/>
              <a:gdLst>
                <a:gd name="T0" fmla="*/ 70 w 19446"/>
                <a:gd name="T1" fmla="*/ 100 h 20728"/>
                <a:gd name="T2" fmla="*/ 56 w 19446"/>
                <a:gd name="T3" fmla="*/ 19 h 20728"/>
                <a:gd name="T4" fmla="*/ 357 w 19446"/>
                <a:gd name="T5" fmla="*/ 15 h 20728"/>
                <a:gd name="T6" fmla="*/ 372 w 19446"/>
                <a:gd name="T7" fmla="*/ 96 h 20728"/>
                <a:gd name="T8" fmla="*/ 140 w 19446"/>
                <a:gd name="T9" fmla="*/ 112 h 20728"/>
                <a:gd name="T10" fmla="*/ 0 w 19446"/>
                <a:gd name="T11" fmla="*/ 153 h 20728"/>
                <a:gd name="T12" fmla="*/ 70 w 19446"/>
                <a:gd name="T13" fmla="*/ 100 h 20728"/>
                <a:gd name="T14" fmla="*/ 70 w 19446"/>
                <a:gd name="T15" fmla="*/ 100 h 207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446" h="20728">
                  <a:moveTo>
                    <a:pt x="3197" y="13611"/>
                  </a:moveTo>
                  <a:cubicBezTo>
                    <a:pt x="-775" y="10706"/>
                    <a:pt x="-1070" y="5760"/>
                    <a:pt x="2538" y="2563"/>
                  </a:cubicBezTo>
                  <a:cubicBezTo>
                    <a:pt x="6146" y="-634"/>
                    <a:pt x="12291" y="-872"/>
                    <a:pt x="16263" y="2032"/>
                  </a:cubicBezTo>
                  <a:cubicBezTo>
                    <a:pt x="20235" y="4936"/>
                    <a:pt x="20530" y="9882"/>
                    <a:pt x="16922" y="13080"/>
                  </a:cubicBezTo>
                  <a:cubicBezTo>
                    <a:pt x="14259" y="15440"/>
                    <a:pt x="10084" y="16262"/>
                    <a:pt x="6368" y="15159"/>
                  </a:cubicBezTo>
                  <a:lnTo>
                    <a:pt x="0" y="20728"/>
                  </a:lnTo>
                  <a:lnTo>
                    <a:pt x="3197" y="13611"/>
                  </a:lnTo>
                  <a:close/>
                  <a:moveTo>
                    <a:pt x="3197" y="13611"/>
                  </a:moveTo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07" name="Rectangle 6"/>
            <p:cNvSpPr>
              <a:spLocks/>
            </p:cNvSpPr>
            <p:nvPr/>
          </p:nvSpPr>
          <p:spPr bwMode="auto">
            <a:xfrm>
              <a:off x="422" y="196"/>
              <a:ext cx="2040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78049" bIns="38100"/>
            <a:lstStyle/>
            <a:p>
              <a:pPr marL="1588" algn="ctr"/>
              <a:r>
                <a:rPr lang="en-US" sz="3500">
                  <a:solidFill>
                    <a:schemeClr val="tx1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Always do parentheses 1</a:t>
              </a:r>
              <a:r>
                <a:rPr lang="en-US" sz="3500" baseline="30000">
                  <a:solidFill>
                    <a:schemeClr val="tx1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st</a:t>
              </a:r>
              <a:r>
                <a:rPr lang="en-US" sz="3500">
                  <a:solidFill>
                    <a:schemeClr val="tx1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CC"/>
            </a:gs>
            <a:gs pos="100000">
              <a:srgbClr val="80008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838200"/>
          </a:xfrm>
          <a:solidFill>
            <a:srgbClr val="CC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rIns="132080"/>
          <a:lstStyle/>
          <a:p>
            <a:pPr indent="0" eaLnBrk="1" hangingPunct="1">
              <a:defRPr/>
            </a:pPr>
            <a:r>
              <a:rPr lang="en-US" sz="4000">
                <a:latin typeface="Lucida Grande" charset="0"/>
                <a:cs typeface="Lucida Grande" charset="0"/>
                <a:sym typeface="Lucida Grande" charset="0"/>
              </a:rPr>
              <a:t>Please Excuse My Dear Aunt Sally</a:t>
            </a:r>
            <a:endParaRPr lang="en-US" sz="4000">
              <a:latin typeface="Lucida Grande" charset="0"/>
              <a:ea typeface="ヒラギノ角ゴ ProN W3" charset="0"/>
              <a:cs typeface="ヒラギノ角ゴ ProN W3" charset="0"/>
              <a:sym typeface="Lucida Grande" charset="0"/>
            </a:endParaRPr>
          </a:p>
        </p:txBody>
      </p:sp>
      <p:sp>
        <p:nvSpPr>
          <p:cNvPr id="26627" name="Rectangle 2"/>
          <p:cNvSpPr>
            <a:spLocks/>
          </p:cNvSpPr>
          <p:nvPr/>
        </p:nvSpPr>
        <p:spPr bwMode="auto">
          <a:xfrm>
            <a:off x="228600" y="1295400"/>
            <a:ext cx="8686800" cy="14859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5450"/>
              </a:spcBef>
            </a:pPr>
            <a:r>
              <a:rPr lang="en-US" sz="95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Exponents 4</a:t>
            </a:r>
            <a:r>
              <a:rPr lang="en-US" sz="9500" baseline="300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3</a:t>
            </a:r>
          </a:p>
        </p:txBody>
      </p:sp>
      <p:pic>
        <p:nvPicPr>
          <p:cNvPr id="26628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2743200"/>
            <a:ext cx="25019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92425" y="2513013"/>
            <a:ext cx="4575175" cy="2827337"/>
            <a:chOff x="0" y="0"/>
            <a:chExt cx="2882" cy="1780"/>
          </a:xfrm>
        </p:grpSpPr>
        <p:sp>
          <p:nvSpPr>
            <p:cNvPr id="26630" name="AutoShape 5"/>
            <p:cNvSpPr>
              <a:spLocks/>
            </p:cNvSpPr>
            <p:nvPr/>
          </p:nvSpPr>
          <p:spPr bwMode="auto">
            <a:xfrm>
              <a:off x="0" y="0"/>
              <a:ext cx="2882" cy="1780"/>
            </a:xfrm>
            <a:custGeom>
              <a:avLst/>
              <a:gdLst>
                <a:gd name="T0" fmla="*/ 70 w 19446"/>
                <a:gd name="T1" fmla="*/ 100 h 20728"/>
                <a:gd name="T2" fmla="*/ 56 w 19446"/>
                <a:gd name="T3" fmla="*/ 19 h 20728"/>
                <a:gd name="T4" fmla="*/ 357 w 19446"/>
                <a:gd name="T5" fmla="*/ 15 h 20728"/>
                <a:gd name="T6" fmla="*/ 372 w 19446"/>
                <a:gd name="T7" fmla="*/ 96 h 20728"/>
                <a:gd name="T8" fmla="*/ 140 w 19446"/>
                <a:gd name="T9" fmla="*/ 112 h 20728"/>
                <a:gd name="T10" fmla="*/ 0 w 19446"/>
                <a:gd name="T11" fmla="*/ 153 h 20728"/>
                <a:gd name="T12" fmla="*/ 70 w 19446"/>
                <a:gd name="T13" fmla="*/ 100 h 20728"/>
                <a:gd name="T14" fmla="*/ 70 w 19446"/>
                <a:gd name="T15" fmla="*/ 100 h 207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446" h="20728">
                  <a:moveTo>
                    <a:pt x="3197" y="13611"/>
                  </a:moveTo>
                  <a:cubicBezTo>
                    <a:pt x="-775" y="10706"/>
                    <a:pt x="-1070" y="5760"/>
                    <a:pt x="2538" y="2563"/>
                  </a:cubicBezTo>
                  <a:cubicBezTo>
                    <a:pt x="6146" y="-634"/>
                    <a:pt x="12291" y="-872"/>
                    <a:pt x="16263" y="2032"/>
                  </a:cubicBezTo>
                  <a:cubicBezTo>
                    <a:pt x="20235" y="4936"/>
                    <a:pt x="20530" y="9882"/>
                    <a:pt x="16922" y="13080"/>
                  </a:cubicBezTo>
                  <a:cubicBezTo>
                    <a:pt x="14259" y="15440"/>
                    <a:pt x="10084" y="16262"/>
                    <a:pt x="6368" y="15159"/>
                  </a:cubicBezTo>
                  <a:lnTo>
                    <a:pt x="0" y="20728"/>
                  </a:lnTo>
                  <a:lnTo>
                    <a:pt x="3197" y="13611"/>
                  </a:lnTo>
                  <a:close/>
                  <a:moveTo>
                    <a:pt x="3197" y="13611"/>
                  </a:moveTo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31" name="Rectangle 6"/>
            <p:cNvSpPr>
              <a:spLocks/>
            </p:cNvSpPr>
            <p:nvPr/>
          </p:nvSpPr>
          <p:spPr bwMode="auto">
            <a:xfrm>
              <a:off x="422" y="196"/>
              <a:ext cx="2040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78049" bIns="38100"/>
            <a:lstStyle/>
            <a:p>
              <a:pPr marL="1588" algn="ctr"/>
              <a:r>
                <a:rPr lang="en-US" sz="3500">
                  <a:solidFill>
                    <a:schemeClr val="tx1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Always do Exponents 2</a:t>
              </a:r>
              <a:r>
                <a:rPr lang="en-US" sz="3500" baseline="30000">
                  <a:solidFill>
                    <a:schemeClr val="tx1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nd</a:t>
              </a:r>
              <a:r>
                <a:rPr lang="en-US" sz="3500">
                  <a:solidFill>
                    <a:schemeClr val="tx1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CC"/>
            </a:gs>
            <a:gs pos="100000">
              <a:srgbClr val="80008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/>
          </p:cNvSpPr>
          <p:nvPr/>
        </p:nvSpPr>
        <p:spPr bwMode="auto">
          <a:xfrm>
            <a:off x="381000" y="1219200"/>
            <a:ext cx="7239000" cy="4254500"/>
          </a:xfrm>
          <a:prstGeom prst="rect">
            <a:avLst/>
          </a:prstGeom>
          <a:solidFill>
            <a:srgbClr val="99FF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3450"/>
              </a:spcBef>
            </a:pPr>
            <a:r>
              <a:rPr lang="en-US" sz="60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Multiply    x   </a:t>
            </a:r>
          </a:p>
          <a:p>
            <a:pPr marL="39688">
              <a:spcBef>
                <a:spcPts val="3450"/>
              </a:spcBef>
            </a:pPr>
            <a:r>
              <a:rPr lang="en-US" sz="60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Divide  ÷</a:t>
            </a:r>
            <a:r>
              <a:rPr lang="en-US" sz="44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    </a:t>
            </a:r>
          </a:p>
          <a:p>
            <a:pPr marL="39688">
              <a:spcBef>
                <a:spcPts val="2500"/>
              </a:spcBef>
            </a:pPr>
            <a:endParaRPr lang="en-US" sz="4400">
              <a:solidFill>
                <a:schemeClr val="tx1"/>
              </a:solidFill>
              <a:latin typeface="Cooper Black" charset="0"/>
              <a:ea typeface="ＭＳ Ｐゴシック" charset="0"/>
              <a:cs typeface="ＭＳ Ｐゴシック" charset="0"/>
              <a:sym typeface="Cooper Black" charset="0"/>
            </a:endParaRPr>
          </a:p>
          <a:p>
            <a:pPr marL="39688">
              <a:spcBef>
                <a:spcPts val="2500"/>
              </a:spcBef>
            </a:pPr>
            <a:r>
              <a:rPr lang="en-US" sz="44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    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838200"/>
          </a:xfrm>
          <a:solidFill>
            <a:srgbClr val="CC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rIns="132080"/>
          <a:lstStyle/>
          <a:p>
            <a:pPr indent="0" eaLnBrk="1" hangingPunct="1">
              <a:defRPr/>
            </a:pPr>
            <a:r>
              <a:rPr lang="en-US" sz="4000">
                <a:latin typeface="Lucida Grande" charset="0"/>
                <a:cs typeface="Lucida Grande" charset="0"/>
                <a:sym typeface="Lucida Grande" charset="0"/>
              </a:rPr>
              <a:t>Please Excuse My Dear Aunt Sally</a:t>
            </a:r>
            <a:endParaRPr lang="en-US" sz="4000">
              <a:latin typeface="Lucida Grande" charset="0"/>
              <a:ea typeface="ヒラギノ角ゴ ProN W3" charset="0"/>
              <a:cs typeface="ヒラギノ角ゴ ProN W3" charset="0"/>
              <a:sym typeface="Lucida Grande" charset="0"/>
            </a:endParaRPr>
          </a:p>
        </p:txBody>
      </p:sp>
      <p:pic>
        <p:nvPicPr>
          <p:cNvPr id="27652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10000"/>
            <a:ext cx="19700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3248025" y="3122613"/>
            <a:ext cx="4575175" cy="2828925"/>
            <a:chOff x="0" y="0"/>
            <a:chExt cx="2882" cy="1781"/>
          </a:xfrm>
        </p:grpSpPr>
        <p:sp>
          <p:nvSpPr>
            <p:cNvPr id="27654" name="AutoShape 5"/>
            <p:cNvSpPr>
              <a:spLocks/>
            </p:cNvSpPr>
            <p:nvPr/>
          </p:nvSpPr>
          <p:spPr bwMode="auto">
            <a:xfrm>
              <a:off x="0" y="0"/>
              <a:ext cx="2882" cy="1781"/>
            </a:xfrm>
            <a:custGeom>
              <a:avLst/>
              <a:gdLst>
                <a:gd name="T0" fmla="*/ 38 w 19001"/>
                <a:gd name="T1" fmla="*/ 125 h 19737"/>
                <a:gd name="T2" fmla="*/ 96 w 19001"/>
                <a:gd name="T3" fmla="*/ 14 h 19737"/>
                <a:gd name="T4" fmla="*/ 400 w 19001"/>
                <a:gd name="T5" fmla="*/ 35 h 19737"/>
                <a:gd name="T6" fmla="*/ 341 w 19001"/>
                <a:gd name="T7" fmla="*/ 146 h 19737"/>
                <a:gd name="T8" fmla="*/ 97 w 19001"/>
                <a:gd name="T9" fmla="*/ 147 h 19737"/>
                <a:gd name="T10" fmla="*/ 0 w 19001"/>
                <a:gd name="T11" fmla="*/ 161 h 19737"/>
                <a:gd name="T12" fmla="*/ 38 w 19001"/>
                <a:gd name="T13" fmla="*/ 125 h 19737"/>
                <a:gd name="T14" fmla="*/ 38 w 19001"/>
                <a:gd name="T15" fmla="*/ 125 h 197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001" h="19737">
                  <a:moveTo>
                    <a:pt x="1647" y="15360"/>
                  </a:moveTo>
                  <a:cubicBezTo>
                    <a:pt x="-1294" y="10862"/>
                    <a:pt x="-160" y="4743"/>
                    <a:pt x="4181" y="1695"/>
                  </a:cubicBezTo>
                  <a:cubicBezTo>
                    <a:pt x="8521" y="-1354"/>
                    <a:pt x="14424" y="-178"/>
                    <a:pt x="17365" y="4321"/>
                  </a:cubicBezTo>
                  <a:cubicBezTo>
                    <a:pt x="20306" y="8820"/>
                    <a:pt x="19172" y="14938"/>
                    <a:pt x="14831" y="17987"/>
                  </a:cubicBezTo>
                  <a:cubicBezTo>
                    <a:pt x="11628" y="20237"/>
                    <a:pt x="7427" y="20246"/>
                    <a:pt x="4214" y="18010"/>
                  </a:cubicBezTo>
                  <a:lnTo>
                    <a:pt x="0" y="19736"/>
                  </a:lnTo>
                  <a:lnTo>
                    <a:pt x="1647" y="15360"/>
                  </a:lnTo>
                  <a:close/>
                  <a:moveTo>
                    <a:pt x="1647" y="15360"/>
                  </a:moveTo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7655" name="Rectangle 6"/>
            <p:cNvSpPr>
              <a:spLocks/>
            </p:cNvSpPr>
            <p:nvPr/>
          </p:nvSpPr>
          <p:spPr bwMode="auto">
            <a:xfrm>
              <a:off x="422" y="260"/>
              <a:ext cx="2040" cy="1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78049" bIns="38100"/>
            <a:lstStyle/>
            <a:p>
              <a:pPr marL="1588" algn="ctr"/>
              <a:r>
                <a:rPr lang="en-US" sz="3000">
                  <a:solidFill>
                    <a:schemeClr val="tx1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Do multiplication and division 3</a:t>
              </a:r>
              <a:r>
                <a:rPr lang="en-US" sz="3000" baseline="30000">
                  <a:solidFill>
                    <a:schemeClr val="tx1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rd</a:t>
              </a:r>
              <a:r>
                <a:rPr lang="en-US" sz="3000">
                  <a:solidFill>
                    <a:schemeClr val="tx1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, from left to right.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CC"/>
            </a:gs>
            <a:gs pos="100000">
              <a:srgbClr val="80008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/>
          </p:cNvSpPr>
          <p:nvPr/>
        </p:nvSpPr>
        <p:spPr bwMode="auto">
          <a:xfrm>
            <a:off x="381000" y="1219200"/>
            <a:ext cx="8077200" cy="2832100"/>
          </a:xfrm>
          <a:prstGeom prst="rect">
            <a:avLst/>
          </a:prstGeom>
          <a:solidFill>
            <a:srgbClr val="9933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4300"/>
              </a:spcBef>
            </a:pPr>
            <a:r>
              <a:rPr lang="en-US" sz="75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Add +                                 </a:t>
            </a:r>
          </a:p>
          <a:p>
            <a:pPr marL="39688">
              <a:spcBef>
                <a:spcPts val="4300"/>
              </a:spcBef>
            </a:pPr>
            <a:r>
              <a:rPr lang="en-US" sz="75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Subtract -</a:t>
            </a:r>
            <a:r>
              <a:rPr lang="en-US" sz="44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       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838200"/>
          </a:xfrm>
          <a:solidFill>
            <a:srgbClr val="CC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rIns="132080"/>
          <a:lstStyle/>
          <a:p>
            <a:pPr indent="0" eaLnBrk="1" hangingPunct="1">
              <a:defRPr/>
            </a:pPr>
            <a:r>
              <a:rPr lang="en-US" sz="4000">
                <a:latin typeface="Lucida Grande" charset="0"/>
                <a:cs typeface="Lucida Grande" charset="0"/>
                <a:sym typeface="Lucida Grande" charset="0"/>
              </a:rPr>
              <a:t>Please Excuse My Dear Aunt Sally</a:t>
            </a:r>
            <a:endParaRPr lang="en-US" sz="4000">
              <a:latin typeface="Lucida Grande" charset="0"/>
              <a:ea typeface="ヒラギノ角ゴ ProN W3" charset="0"/>
              <a:cs typeface="ヒラギノ角ゴ ProN W3" charset="0"/>
              <a:sym typeface="Lucida Grande" charset="0"/>
            </a:endParaRPr>
          </a:p>
        </p:txBody>
      </p:sp>
      <p:pic>
        <p:nvPicPr>
          <p:cNvPr id="28676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0"/>
            <a:ext cx="21304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3273425" y="3887788"/>
            <a:ext cx="4965700" cy="2616200"/>
            <a:chOff x="0" y="0"/>
            <a:chExt cx="3128" cy="1648"/>
          </a:xfrm>
        </p:grpSpPr>
        <p:sp>
          <p:nvSpPr>
            <p:cNvPr id="28678" name="AutoShape 5"/>
            <p:cNvSpPr>
              <a:spLocks/>
            </p:cNvSpPr>
            <p:nvPr/>
          </p:nvSpPr>
          <p:spPr bwMode="auto">
            <a:xfrm>
              <a:off x="0" y="0"/>
              <a:ext cx="3127" cy="1393"/>
            </a:xfrm>
            <a:custGeom>
              <a:avLst/>
              <a:gdLst>
                <a:gd name="T0" fmla="*/ 45 w 19002"/>
                <a:gd name="T1" fmla="*/ 76 h 19751"/>
                <a:gd name="T2" fmla="*/ 113 w 19002"/>
                <a:gd name="T3" fmla="*/ 8 h 19751"/>
                <a:gd name="T4" fmla="*/ 470 w 19002"/>
                <a:gd name="T5" fmla="*/ 21 h 19751"/>
                <a:gd name="T6" fmla="*/ 402 w 19002"/>
                <a:gd name="T7" fmla="*/ 89 h 19751"/>
                <a:gd name="T8" fmla="*/ 114 w 19002"/>
                <a:gd name="T9" fmla="*/ 90 h 19751"/>
                <a:gd name="T10" fmla="*/ 0 w 19002"/>
                <a:gd name="T11" fmla="*/ 98 h 19751"/>
                <a:gd name="T12" fmla="*/ 45 w 19002"/>
                <a:gd name="T13" fmla="*/ 76 h 19751"/>
                <a:gd name="T14" fmla="*/ 45 w 19002"/>
                <a:gd name="T15" fmla="*/ 76 h 197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002" h="19751">
                  <a:moveTo>
                    <a:pt x="1652" y="15366"/>
                  </a:moveTo>
                  <a:cubicBezTo>
                    <a:pt x="-1293" y="10870"/>
                    <a:pt x="-163" y="4751"/>
                    <a:pt x="4175" y="1699"/>
                  </a:cubicBezTo>
                  <a:cubicBezTo>
                    <a:pt x="8514" y="-1353"/>
                    <a:pt x="14418" y="-182"/>
                    <a:pt x="17362" y="4315"/>
                  </a:cubicBezTo>
                  <a:cubicBezTo>
                    <a:pt x="20307" y="8811"/>
                    <a:pt x="19177" y="14930"/>
                    <a:pt x="14839" y="17982"/>
                  </a:cubicBezTo>
                  <a:cubicBezTo>
                    <a:pt x="11637" y="20234"/>
                    <a:pt x="7436" y="20247"/>
                    <a:pt x="4221" y="18014"/>
                  </a:cubicBezTo>
                  <a:lnTo>
                    <a:pt x="0" y="19751"/>
                  </a:lnTo>
                  <a:lnTo>
                    <a:pt x="1652" y="15366"/>
                  </a:lnTo>
                  <a:close/>
                  <a:moveTo>
                    <a:pt x="1652" y="15366"/>
                  </a:moveTo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679" name="Rectangle 6"/>
            <p:cNvSpPr>
              <a:spLocks/>
            </p:cNvSpPr>
            <p:nvPr/>
          </p:nvSpPr>
          <p:spPr bwMode="auto">
            <a:xfrm>
              <a:off x="457" y="203"/>
              <a:ext cx="2215" cy="1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78049" bIns="38100"/>
            <a:lstStyle/>
            <a:p>
              <a:pPr marL="1588" algn="ctr"/>
              <a:r>
                <a:rPr lang="en-US" sz="3000">
                  <a:solidFill>
                    <a:schemeClr val="tx1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Do addition and subtraction 4th, from left to right.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02AB"/>
            </a:gs>
            <a:gs pos="100000">
              <a:srgbClr val="A602A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-50800" y="177800"/>
            <a:ext cx="8953500" cy="5943600"/>
          </a:xfrm>
        </p:spPr>
        <p:txBody>
          <a:bodyPr rIns="132080"/>
          <a:lstStyle/>
          <a:p>
            <a:pPr algn="ctr" eaLnBrk="1" hangingPunct="1">
              <a:lnSpc>
                <a:spcPct val="90000"/>
              </a:lnSpc>
              <a:buFont typeface="Times New Roman" charset="0"/>
              <a:buNone/>
              <a:defRPr/>
            </a:pPr>
            <a:endParaRPr lang="en-US" sz="9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Grande" charset="0"/>
              <a:cs typeface="Lucida Grande" charset="0"/>
              <a:sym typeface="Lucida Grande" charset="0"/>
            </a:endParaRPr>
          </a:p>
          <a:p>
            <a:pPr algn="ctr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9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Grande" charset="0"/>
                <a:cs typeface="Lucida Grande" charset="0"/>
                <a:sym typeface="Lucida Grande" charset="0"/>
              </a:rPr>
              <a:t>Let</a:t>
            </a:r>
            <a:r>
              <a:rPr lang="ja-JP" altLang="en-US" sz="9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Lucida Grande" charset="0"/>
                <a:sym typeface="Lucida Grande" charset="0"/>
              </a:rPr>
              <a:t>’</a:t>
            </a:r>
            <a:r>
              <a:rPr lang="en-US" sz="9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Grande" charset="0"/>
                <a:cs typeface="Lucida Grande" charset="0"/>
                <a:sym typeface="Lucida Grande" charset="0"/>
              </a:rPr>
              <a:t>s Try Some   Problems!</a:t>
            </a:r>
            <a:endParaRPr lang="en-US" sz="7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Grande" charset="0"/>
              <a:ea typeface="ヒラギノ角ゴ ProN W3" charset="0"/>
              <a:cs typeface="ヒラギノ角ゴ ProN W3" charset="0"/>
              <a:sym typeface="Lucida Grande" charset="0"/>
            </a:endParaRPr>
          </a:p>
          <a:p>
            <a:pPr algn="ctr" eaLnBrk="1" hangingPunct="1">
              <a:lnSpc>
                <a:spcPct val="90000"/>
              </a:lnSpc>
              <a:buFont typeface="Times New Roman" charset="0"/>
              <a:buNone/>
              <a:defRPr/>
            </a:pPr>
            <a:endParaRPr lang="en-US" sz="7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Grande" charset="0"/>
              <a:ea typeface="ヒラギノ角ゴ ProN W3" charset="0"/>
              <a:cs typeface="ヒラギノ角ゴ ProN W3" charset="0"/>
              <a:sym typeface="Lucida Grande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32FF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1"/>
          <p:cNvGrpSpPr>
            <a:grpSpLocks/>
          </p:cNvGrpSpPr>
          <p:nvPr/>
        </p:nvGrpSpPr>
        <p:grpSpPr bwMode="auto">
          <a:xfrm>
            <a:off x="304800" y="1447800"/>
            <a:ext cx="8534400" cy="5181600"/>
            <a:chOff x="0" y="0"/>
            <a:chExt cx="5376" cy="3264"/>
          </a:xfrm>
        </p:grpSpPr>
        <p:sp>
          <p:nvSpPr>
            <p:cNvPr id="30729" name="AutoShape 2"/>
            <p:cNvSpPr>
              <a:spLocks/>
            </p:cNvSpPr>
            <p:nvPr/>
          </p:nvSpPr>
          <p:spPr bwMode="auto">
            <a:xfrm>
              <a:off x="0" y="0"/>
              <a:ext cx="5376" cy="3264"/>
            </a:xfrm>
            <a:custGeom>
              <a:avLst/>
              <a:gdLst>
                <a:gd name="T0" fmla="*/ 0 w 21600"/>
                <a:gd name="T1" fmla="*/ 0 h 21600"/>
                <a:gd name="T2" fmla="*/ 1338 w 21600"/>
                <a:gd name="T3" fmla="*/ 0 h 21600"/>
                <a:gd name="T4" fmla="*/ 669 w 21600"/>
                <a:gd name="T5" fmla="*/ 493 h 21600"/>
                <a:gd name="T6" fmla="*/ 0 w 21600"/>
                <a:gd name="T7" fmla="*/ 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10800" y="2160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99CC"/>
            </a:solidFill>
            <a:ln w="762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30" name="Rectangle 3"/>
            <p:cNvSpPr>
              <a:spLocks/>
            </p:cNvSpPr>
            <p:nvPr/>
          </p:nvSpPr>
          <p:spPr bwMode="auto">
            <a:xfrm>
              <a:off x="1344" y="0"/>
              <a:ext cx="2688" cy="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</p:grp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01000" cy="1143000"/>
          </a:xfrm>
          <a:solidFill>
            <a:srgbClr val="80008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32080"/>
          <a:lstStyle/>
          <a:p>
            <a:pPr indent="0" eaLnBrk="1" hangingPunct="1">
              <a:defRPr/>
            </a:pPr>
            <a:r>
              <a:rPr lang="en-US" sz="6000">
                <a:solidFill>
                  <a:srgbClr val="FFFFFF"/>
                </a:solidFill>
                <a:latin typeface="Lucida Grande" charset="0"/>
                <a:cs typeface="Lucida Grande" charset="0"/>
                <a:sym typeface="Lucida Grande" charset="0"/>
              </a:rPr>
              <a:t>PEMDAS</a:t>
            </a:r>
            <a:endParaRPr lang="en-US" sz="6000">
              <a:solidFill>
                <a:srgbClr val="FFFFFF"/>
              </a:solidFill>
              <a:latin typeface="Lucida Grande" charset="0"/>
              <a:ea typeface="ヒラギノ角ゴ ProN W3" charset="0"/>
              <a:cs typeface="ヒラギノ角ゴ ProN W3" charset="0"/>
              <a:sym typeface="Lucida Grande" charset="0"/>
            </a:endParaRPr>
          </a:p>
        </p:txBody>
      </p:sp>
      <p:sp>
        <p:nvSpPr>
          <p:cNvPr id="30724" name="Rectangle 5"/>
          <p:cNvSpPr>
            <a:spLocks/>
          </p:cNvSpPr>
          <p:nvPr/>
        </p:nvSpPr>
        <p:spPr bwMode="auto">
          <a:xfrm>
            <a:off x="1828800" y="1219200"/>
            <a:ext cx="5638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4100"/>
              </a:spcBef>
            </a:pPr>
            <a:r>
              <a:rPr lang="en-US" sz="72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14+2</a:t>
            </a:r>
            <a:r>
              <a:rPr lang="en-US" sz="7200" baseline="300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 </a:t>
            </a:r>
            <a:r>
              <a:rPr lang="en-US" sz="72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- </a:t>
            </a:r>
            <a:r>
              <a:rPr lang="en-US" sz="7200" u="sng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(9+1)</a:t>
            </a:r>
          </a:p>
        </p:txBody>
      </p:sp>
      <p:sp>
        <p:nvSpPr>
          <p:cNvPr id="19462" name="Rectangle 6"/>
          <p:cNvSpPr>
            <a:spLocks/>
          </p:cNvSpPr>
          <p:nvPr/>
        </p:nvSpPr>
        <p:spPr bwMode="auto">
          <a:xfrm>
            <a:off x="2451100" y="2489200"/>
            <a:ext cx="464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4100"/>
              </a:spcBef>
            </a:pPr>
            <a:r>
              <a:rPr lang="en-US" sz="7200" u="sng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14+2</a:t>
            </a:r>
            <a:r>
              <a:rPr lang="en-US" sz="7200" baseline="300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 </a:t>
            </a:r>
            <a:r>
              <a:rPr lang="en-US" sz="72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- </a:t>
            </a:r>
            <a:r>
              <a:rPr lang="en-US" sz="7200">
                <a:solidFill>
                  <a:srgbClr val="CC0000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10</a:t>
            </a:r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2971800" y="3797300"/>
            <a:ext cx="4025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3800"/>
              </a:spcBef>
            </a:pPr>
            <a:r>
              <a:rPr lang="en-US" sz="6600">
                <a:solidFill>
                  <a:srgbClr val="FF2712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16</a:t>
            </a:r>
            <a:r>
              <a:rPr lang="en-US" sz="66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 - 10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4191000" y="5105400"/>
            <a:ext cx="68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4100"/>
              </a:spcBef>
            </a:pPr>
            <a:r>
              <a:rPr lang="en-US" sz="72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6</a:t>
            </a:r>
          </a:p>
        </p:txBody>
      </p:sp>
      <p:pic>
        <p:nvPicPr>
          <p:cNvPr id="30728" name="Picture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71900"/>
            <a:ext cx="21304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utoUpdateAnimBg="0"/>
      <p:bldP spid="19463" grpId="0" autoUpdateAnimBg="0"/>
      <p:bldP spid="1946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23299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1"/>
          <p:cNvGrpSpPr>
            <a:grpSpLocks/>
          </p:cNvGrpSpPr>
          <p:nvPr/>
        </p:nvGrpSpPr>
        <p:grpSpPr bwMode="auto">
          <a:xfrm>
            <a:off x="304800" y="1447800"/>
            <a:ext cx="8534400" cy="5181600"/>
            <a:chOff x="0" y="0"/>
            <a:chExt cx="5376" cy="3264"/>
          </a:xfrm>
        </p:grpSpPr>
        <p:sp>
          <p:nvSpPr>
            <p:cNvPr id="31752" name="AutoShape 2"/>
            <p:cNvSpPr>
              <a:spLocks/>
            </p:cNvSpPr>
            <p:nvPr/>
          </p:nvSpPr>
          <p:spPr bwMode="auto">
            <a:xfrm>
              <a:off x="0" y="0"/>
              <a:ext cx="5376" cy="3264"/>
            </a:xfrm>
            <a:custGeom>
              <a:avLst/>
              <a:gdLst>
                <a:gd name="T0" fmla="*/ 0 w 21600"/>
                <a:gd name="T1" fmla="*/ 0 h 21600"/>
                <a:gd name="T2" fmla="*/ 1338 w 21600"/>
                <a:gd name="T3" fmla="*/ 0 h 21600"/>
                <a:gd name="T4" fmla="*/ 669 w 21600"/>
                <a:gd name="T5" fmla="*/ 493 h 21600"/>
                <a:gd name="T6" fmla="*/ 0 w 21600"/>
                <a:gd name="T7" fmla="*/ 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10800" y="2160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CCFFCC"/>
            </a:solidFill>
            <a:ln w="762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753" name="Rectangle 3"/>
            <p:cNvSpPr>
              <a:spLocks/>
            </p:cNvSpPr>
            <p:nvPr/>
          </p:nvSpPr>
          <p:spPr bwMode="auto">
            <a:xfrm>
              <a:off x="1344" y="0"/>
              <a:ext cx="2688" cy="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</p:grp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01000" cy="1143000"/>
          </a:xfr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32080"/>
          <a:lstStyle/>
          <a:p>
            <a:pPr indent="0" eaLnBrk="1" hangingPunct="1">
              <a:defRPr/>
            </a:pPr>
            <a:r>
              <a:rPr lang="en-US" sz="6000">
                <a:solidFill>
                  <a:srgbClr val="FFFFFF"/>
                </a:solidFill>
                <a:latin typeface="Lucida Grande" charset="0"/>
                <a:cs typeface="Lucida Grande" charset="0"/>
                <a:sym typeface="Lucida Grande" charset="0"/>
              </a:rPr>
              <a:t>PEMDAS</a:t>
            </a:r>
            <a:endParaRPr lang="en-US" sz="6000">
              <a:solidFill>
                <a:srgbClr val="FFFFFF"/>
              </a:solidFill>
              <a:latin typeface="Lucida Grande" charset="0"/>
              <a:ea typeface="ヒラギノ角ゴ ProN W3" charset="0"/>
              <a:cs typeface="ヒラギノ角ゴ ProN W3" charset="0"/>
              <a:sym typeface="Lucida Grande" charset="0"/>
            </a:endParaRPr>
          </a:p>
        </p:txBody>
      </p:sp>
      <p:sp>
        <p:nvSpPr>
          <p:cNvPr id="31748" name="Rectangle 5"/>
          <p:cNvSpPr>
            <a:spLocks/>
          </p:cNvSpPr>
          <p:nvPr/>
        </p:nvSpPr>
        <p:spPr bwMode="auto">
          <a:xfrm>
            <a:off x="2222500" y="1308100"/>
            <a:ext cx="5638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4100"/>
              </a:spcBef>
            </a:pPr>
            <a:r>
              <a:rPr lang="en-US" sz="72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3 x </a:t>
            </a:r>
            <a:r>
              <a:rPr lang="en-US" sz="7200" u="sng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(9+1)</a:t>
            </a:r>
          </a:p>
        </p:txBody>
      </p:sp>
      <p:sp>
        <p:nvSpPr>
          <p:cNvPr id="20486" name="Rectangle 6"/>
          <p:cNvSpPr>
            <a:spLocks/>
          </p:cNvSpPr>
          <p:nvPr/>
        </p:nvSpPr>
        <p:spPr bwMode="auto">
          <a:xfrm>
            <a:off x="2781300" y="2387600"/>
            <a:ext cx="5956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4100"/>
              </a:spcBef>
            </a:pPr>
            <a:r>
              <a:rPr lang="en-US" sz="72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3 x(</a:t>
            </a:r>
            <a:r>
              <a:rPr lang="en-US" sz="7200">
                <a:solidFill>
                  <a:srgbClr val="CC0000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10</a:t>
            </a:r>
            <a:r>
              <a:rPr lang="en-US" sz="72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)</a:t>
            </a:r>
            <a:r>
              <a:rPr lang="en-US" sz="7200" u="sng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 </a:t>
            </a:r>
          </a:p>
        </p:txBody>
      </p:sp>
      <p:sp>
        <p:nvSpPr>
          <p:cNvPr id="20487" name="Rectangle 7"/>
          <p:cNvSpPr>
            <a:spLocks/>
          </p:cNvSpPr>
          <p:nvPr/>
        </p:nvSpPr>
        <p:spPr bwMode="auto">
          <a:xfrm>
            <a:off x="3175000" y="3733800"/>
            <a:ext cx="2895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3800"/>
              </a:spcBef>
            </a:pPr>
            <a:r>
              <a:rPr lang="en-US" sz="66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3 x 10</a:t>
            </a:r>
          </a:p>
        </p:txBody>
      </p:sp>
      <p:sp>
        <p:nvSpPr>
          <p:cNvPr id="20488" name="Rectangle 8"/>
          <p:cNvSpPr>
            <a:spLocks/>
          </p:cNvSpPr>
          <p:nvPr/>
        </p:nvSpPr>
        <p:spPr bwMode="auto">
          <a:xfrm>
            <a:off x="4038600" y="5029200"/>
            <a:ext cx="129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4100"/>
              </a:spcBef>
            </a:pPr>
            <a:r>
              <a:rPr lang="en-US" sz="72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30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utoUpdateAnimBg="0"/>
      <p:bldP spid="20487" grpId="0" autoUpdateAnimBg="0"/>
      <p:bldP spid="2048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00"/>
            </a:gs>
            <a:gs pos="100000">
              <a:srgbClr val="99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1"/>
          <p:cNvGrpSpPr>
            <a:grpSpLocks/>
          </p:cNvGrpSpPr>
          <p:nvPr/>
        </p:nvGrpSpPr>
        <p:grpSpPr bwMode="auto">
          <a:xfrm>
            <a:off x="228600" y="1295400"/>
            <a:ext cx="8534400" cy="5181600"/>
            <a:chOff x="0" y="0"/>
            <a:chExt cx="5376" cy="3264"/>
          </a:xfrm>
        </p:grpSpPr>
        <p:sp>
          <p:nvSpPr>
            <p:cNvPr id="32777" name="AutoShape 2"/>
            <p:cNvSpPr>
              <a:spLocks/>
            </p:cNvSpPr>
            <p:nvPr/>
          </p:nvSpPr>
          <p:spPr bwMode="auto">
            <a:xfrm>
              <a:off x="0" y="0"/>
              <a:ext cx="5376" cy="3264"/>
            </a:xfrm>
            <a:custGeom>
              <a:avLst/>
              <a:gdLst>
                <a:gd name="T0" fmla="*/ 0 w 21600"/>
                <a:gd name="T1" fmla="*/ 0 h 21600"/>
                <a:gd name="T2" fmla="*/ 1338 w 21600"/>
                <a:gd name="T3" fmla="*/ 0 h 21600"/>
                <a:gd name="T4" fmla="*/ 669 w 21600"/>
                <a:gd name="T5" fmla="*/ 493 h 21600"/>
                <a:gd name="T6" fmla="*/ 0 w 21600"/>
                <a:gd name="T7" fmla="*/ 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10800" y="2160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CCFFCC"/>
            </a:solidFill>
            <a:ln w="762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78" name="Rectangle 3"/>
            <p:cNvSpPr>
              <a:spLocks/>
            </p:cNvSpPr>
            <p:nvPr/>
          </p:nvSpPr>
          <p:spPr bwMode="auto">
            <a:xfrm>
              <a:off x="1344" y="0"/>
              <a:ext cx="2688" cy="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</p:grp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01000" cy="1143000"/>
          </a:xfrm>
          <a:solidFill>
            <a:srgbClr val="3399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32080"/>
          <a:lstStyle/>
          <a:p>
            <a:pPr indent="0" eaLnBrk="1" hangingPunct="1">
              <a:defRPr/>
            </a:pPr>
            <a:r>
              <a:rPr lang="en-US" sz="6000">
                <a:solidFill>
                  <a:srgbClr val="FFFFFF"/>
                </a:solidFill>
                <a:latin typeface="Lucida Grande" charset="0"/>
                <a:cs typeface="Lucida Grande" charset="0"/>
                <a:sym typeface="Lucida Grande" charset="0"/>
              </a:rPr>
              <a:t>PEMDAS</a:t>
            </a:r>
            <a:endParaRPr lang="en-US" sz="6000">
              <a:solidFill>
                <a:srgbClr val="FFFFFF"/>
              </a:solidFill>
              <a:latin typeface="Lucida Grande" charset="0"/>
              <a:ea typeface="ヒラギノ角ゴ ProN W3" charset="0"/>
              <a:cs typeface="ヒラギノ角ゴ ProN W3" charset="0"/>
              <a:sym typeface="Lucida Grande" charset="0"/>
            </a:endParaRPr>
          </a:p>
        </p:txBody>
      </p:sp>
      <p:sp>
        <p:nvSpPr>
          <p:cNvPr id="32772" name="Rectangle 5"/>
          <p:cNvSpPr>
            <a:spLocks/>
          </p:cNvSpPr>
          <p:nvPr/>
        </p:nvSpPr>
        <p:spPr bwMode="auto">
          <a:xfrm>
            <a:off x="1828800" y="1219200"/>
            <a:ext cx="5638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4100"/>
              </a:spcBef>
            </a:pPr>
            <a:r>
              <a:rPr lang="en-US" sz="72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4+5 x </a:t>
            </a:r>
            <a:r>
              <a:rPr lang="en-US" sz="7200" u="sng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(6-2)</a:t>
            </a:r>
          </a:p>
        </p:txBody>
      </p:sp>
      <p:sp>
        <p:nvSpPr>
          <p:cNvPr id="21510" name="Rectangle 6"/>
          <p:cNvSpPr>
            <a:spLocks/>
          </p:cNvSpPr>
          <p:nvPr/>
        </p:nvSpPr>
        <p:spPr bwMode="auto">
          <a:xfrm>
            <a:off x="2209800" y="2209800"/>
            <a:ext cx="472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4100"/>
              </a:spcBef>
            </a:pPr>
            <a:r>
              <a:rPr lang="en-US" sz="72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4+</a:t>
            </a:r>
            <a:r>
              <a:rPr lang="en-US" sz="7200" u="sng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5 x </a:t>
            </a:r>
            <a:r>
              <a:rPr lang="en-US" sz="7200" u="sng">
                <a:solidFill>
                  <a:srgbClr val="CC0000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4</a:t>
            </a:r>
          </a:p>
        </p:txBody>
      </p:sp>
      <p:sp>
        <p:nvSpPr>
          <p:cNvPr id="21511" name="Rectangle 7"/>
          <p:cNvSpPr>
            <a:spLocks/>
          </p:cNvSpPr>
          <p:nvPr/>
        </p:nvSpPr>
        <p:spPr bwMode="auto">
          <a:xfrm>
            <a:off x="3200400" y="3429000"/>
            <a:ext cx="28194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4550"/>
              </a:spcBef>
            </a:pPr>
            <a:r>
              <a:rPr lang="en-US" sz="80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4+</a:t>
            </a:r>
            <a:r>
              <a:rPr lang="en-US" sz="8000">
                <a:solidFill>
                  <a:srgbClr val="CC0000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20</a:t>
            </a:r>
          </a:p>
        </p:txBody>
      </p:sp>
      <p:sp>
        <p:nvSpPr>
          <p:cNvPr id="21512" name="Rectangle 8"/>
          <p:cNvSpPr>
            <a:spLocks/>
          </p:cNvSpPr>
          <p:nvPr/>
        </p:nvSpPr>
        <p:spPr bwMode="auto">
          <a:xfrm>
            <a:off x="3810000" y="4572000"/>
            <a:ext cx="1524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4550"/>
              </a:spcBef>
            </a:pPr>
            <a:r>
              <a:rPr lang="en-US" sz="80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24</a:t>
            </a:r>
          </a:p>
        </p:txBody>
      </p:sp>
      <p:pic>
        <p:nvPicPr>
          <p:cNvPr id="32776" name="Picture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632200"/>
            <a:ext cx="2193925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utoUpdateAnimBg="0"/>
      <p:bldP spid="21511" grpId="0" autoUpdateAnimBg="0"/>
      <p:bldP spid="2151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1"/>
          <p:cNvGrpSpPr>
            <a:grpSpLocks/>
          </p:cNvGrpSpPr>
          <p:nvPr/>
        </p:nvGrpSpPr>
        <p:grpSpPr bwMode="auto">
          <a:xfrm>
            <a:off x="304800" y="1447800"/>
            <a:ext cx="8534400" cy="5181600"/>
            <a:chOff x="0" y="0"/>
            <a:chExt cx="5376" cy="3264"/>
          </a:xfrm>
        </p:grpSpPr>
        <p:sp>
          <p:nvSpPr>
            <p:cNvPr id="33801" name="AutoShape 2"/>
            <p:cNvSpPr>
              <a:spLocks/>
            </p:cNvSpPr>
            <p:nvPr/>
          </p:nvSpPr>
          <p:spPr bwMode="auto">
            <a:xfrm>
              <a:off x="0" y="0"/>
              <a:ext cx="5376" cy="3264"/>
            </a:xfrm>
            <a:custGeom>
              <a:avLst/>
              <a:gdLst>
                <a:gd name="T0" fmla="*/ 0 w 21600"/>
                <a:gd name="T1" fmla="*/ 0 h 21600"/>
                <a:gd name="T2" fmla="*/ 1338 w 21600"/>
                <a:gd name="T3" fmla="*/ 0 h 21600"/>
                <a:gd name="T4" fmla="*/ 669 w 21600"/>
                <a:gd name="T5" fmla="*/ 493 h 21600"/>
                <a:gd name="T6" fmla="*/ 0 w 21600"/>
                <a:gd name="T7" fmla="*/ 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10800" y="2160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99"/>
            </a:solidFill>
            <a:ln w="762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3802" name="Rectangle 3"/>
            <p:cNvSpPr>
              <a:spLocks/>
            </p:cNvSpPr>
            <p:nvPr/>
          </p:nvSpPr>
          <p:spPr bwMode="auto">
            <a:xfrm>
              <a:off x="1344" y="0"/>
              <a:ext cx="2688" cy="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</p:grp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01000" cy="1143000"/>
          </a:xfrm>
          <a:solidFill>
            <a:srgbClr val="FF99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32080"/>
          <a:lstStyle/>
          <a:p>
            <a:pPr indent="0" eaLnBrk="1" hangingPunct="1">
              <a:defRPr/>
            </a:pPr>
            <a:r>
              <a:rPr lang="en-US" sz="6600">
                <a:solidFill>
                  <a:srgbClr val="FFFFFF"/>
                </a:solidFill>
                <a:latin typeface="Lucida Grande" charset="0"/>
                <a:cs typeface="Lucida Grande" charset="0"/>
                <a:sym typeface="Lucida Grande" charset="0"/>
              </a:rPr>
              <a:t>PEMDAS</a:t>
            </a:r>
            <a:endParaRPr lang="en-US" sz="6600">
              <a:solidFill>
                <a:srgbClr val="FFFFFF"/>
              </a:solidFill>
              <a:latin typeface="Lucida Grande" charset="0"/>
              <a:ea typeface="ヒラギノ角ゴ ProN W3" charset="0"/>
              <a:cs typeface="ヒラギノ角ゴ ProN W3" charset="0"/>
              <a:sym typeface="Lucida Grande" charset="0"/>
            </a:endParaRPr>
          </a:p>
        </p:txBody>
      </p:sp>
      <p:sp>
        <p:nvSpPr>
          <p:cNvPr id="33796" name="Rectangle 5"/>
          <p:cNvSpPr>
            <a:spLocks/>
          </p:cNvSpPr>
          <p:nvPr/>
        </p:nvSpPr>
        <p:spPr bwMode="auto">
          <a:xfrm>
            <a:off x="1371600" y="1219200"/>
            <a:ext cx="655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4100"/>
              </a:spcBef>
            </a:pPr>
            <a:r>
              <a:rPr lang="en-US" sz="72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6+ </a:t>
            </a:r>
            <a:r>
              <a:rPr lang="en-US" sz="7200" u="sng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10 x 3</a:t>
            </a:r>
            <a:r>
              <a:rPr lang="en-US" sz="72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 -16</a:t>
            </a:r>
          </a:p>
        </p:txBody>
      </p:sp>
      <p:sp>
        <p:nvSpPr>
          <p:cNvPr id="22534" name="Rectangle 6"/>
          <p:cNvSpPr>
            <a:spLocks/>
          </p:cNvSpPr>
          <p:nvPr/>
        </p:nvSpPr>
        <p:spPr bwMode="auto">
          <a:xfrm>
            <a:off x="2489200" y="2209800"/>
            <a:ext cx="5638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4100"/>
              </a:spcBef>
            </a:pPr>
            <a:r>
              <a:rPr lang="en-US" sz="7200" u="sng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6+ </a:t>
            </a:r>
            <a:r>
              <a:rPr lang="en-US" sz="7200" u="sng">
                <a:solidFill>
                  <a:srgbClr val="D90B00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30</a:t>
            </a:r>
            <a:r>
              <a:rPr lang="en-US" sz="72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 -16</a:t>
            </a:r>
          </a:p>
        </p:txBody>
      </p:sp>
      <p:sp>
        <p:nvSpPr>
          <p:cNvPr id="22535" name="Rectangle 7"/>
          <p:cNvSpPr>
            <a:spLocks/>
          </p:cNvSpPr>
          <p:nvPr/>
        </p:nvSpPr>
        <p:spPr bwMode="auto">
          <a:xfrm>
            <a:off x="3098800" y="3479800"/>
            <a:ext cx="441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4100"/>
              </a:spcBef>
            </a:pPr>
            <a:r>
              <a:rPr lang="en-US" sz="7200" u="sng">
                <a:solidFill>
                  <a:srgbClr val="CC0000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36</a:t>
            </a:r>
            <a:r>
              <a:rPr lang="en-US" sz="72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 -16</a:t>
            </a:r>
          </a:p>
        </p:txBody>
      </p:sp>
      <p:sp>
        <p:nvSpPr>
          <p:cNvPr id="22536" name="Rectangle 8"/>
          <p:cNvSpPr>
            <a:spLocks/>
          </p:cNvSpPr>
          <p:nvPr/>
        </p:nvSpPr>
        <p:spPr bwMode="auto">
          <a:xfrm>
            <a:off x="3898900" y="4699000"/>
            <a:ext cx="1447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4100"/>
              </a:spcBef>
            </a:pPr>
            <a:r>
              <a:rPr lang="en-US" sz="72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20</a:t>
            </a:r>
          </a:p>
        </p:txBody>
      </p:sp>
      <p:pic>
        <p:nvPicPr>
          <p:cNvPr id="33800" name="Picture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200" y="3594100"/>
            <a:ext cx="2193925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utoUpdateAnimBg="0"/>
      <p:bldP spid="22535" grpId="0" autoUpdateAnimBg="0"/>
      <p:bldP spid="2253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00000">
              <a:srgbClr val="FF82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/>
          </p:cNvSpPr>
          <p:nvPr/>
        </p:nvSpPr>
        <p:spPr bwMode="auto">
          <a:xfrm>
            <a:off x="285750" y="165100"/>
            <a:ext cx="8559800" cy="61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4800">
                <a:solidFill>
                  <a:srgbClr val="FFFFFF"/>
                </a:solidFill>
                <a:latin typeface="Times New Roman Bold" charset="0"/>
                <a:ea typeface="ＭＳ Ｐゴシック" charset="0"/>
                <a:cs typeface="ＭＳ Ｐゴシック" charset="0"/>
                <a:sym typeface="Times New Roman Bold" charset="0"/>
              </a:rPr>
              <a:t>In most languages, the meaning of words depend on the order:</a:t>
            </a:r>
          </a:p>
          <a:p>
            <a:pPr marL="39688"/>
            <a:endParaRPr lang="en-US" sz="4800">
              <a:solidFill>
                <a:schemeClr val="tx1"/>
              </a:solidFill>
              <a:latin typeface="Times New Roman Bold" charset="0"/>
              <a:ea typeface="ＭＳ Ｐゴシック" charset="0"/>
              <a:cs typeface="ＭＳ Ｐゴシック" charset="0"/>
              <a:sym typeface="Times New Roman Bold" charset="0"/>
            </a:endParaRPr>
          </a:p>
          <a:p>
            <a:pPr marL="39688"/>
            <a:r>
              <a:rPr lang="en-US" sz="4800">
                <a:solidFill>
                  <a:schemeClr val="tx1"/>
                </a:solidFill>
                <a:latin typeface="Times New Roman Bold" charset="0"/>
                <a:ea typeface="ＭＳ Ｐゴシック" charset="0"/>
                <a:cs typeface="ＭＳ Ｐゴシック" charset="0"/>
                <a:sym typeface="Times New Roman Bold" charset="0"/>
              </a:rPr>
              <a:t>Example</a:t>
            </a:r>
          </a:p>
          <a:p>
            <a:pPr marL="39688"/>
            <a:r>
              <a:rPr lang="en-US" sz="3600">
                <a:solidFill>
                  <a:schemeClr val="tx1"/>
                </a:solidFill>
                <a:latin typeface="Times New Roman Bold" charset="0"/>
                <a:ea typeface="ＭＳ Ｐゴシック" charset="0"/>
                <a:cs typeface="ＭＳ Ｐゴシック" charset="0"/>
                <a:sym typeface="Times New Roman Bold" charset="0"/>
              </a:rPr>
              <a:t>Sign the check</a:t>
            </a:r>
            <a:r>
              <a:rPr lang="en-US" sz="4800">
                <a:solidFill>
                  <a:schemeClr val="tx1"/>
                </a:solidFill>
                <a:latin typeface="Times New Roman Bold" charset="0"/>
                <a:ea typeface="ＭＳ Ｐゴシック" charset="0"/>
                <a:cs typeface="ＭＳ Ｐゴシック" charset="0"/>
                <a:sym typeface="Times New Roman Bold" charset="0"/>
              </a:rPr>
              <a:t> </a:t>
            </a:r>
          </a:p>
          <a:p>
            <a:pPr marL="39688"/>
            <a:endParaRPr lang="en-US" sz="4800">
              <a:solidFill>
                <a:schemeClr val="tx1"/>
              </a:solidFill>
              <a:latin typeface="Times New Roman Bold" charset="0"/>
              <a:ea typeface="ＭＳ Ｐゴシック" charset="0"/>
              <a:cs typeface="ＭＳ Ｐゴシック" charset="0"/>
              <a:sym typeface="Times New Roman Bold" charset="0"/>
            </a:endParaRPr>
          </a:p>
          <a:p>
            <a:pPr marL="39688"/>
            <a:r>
              <a:rPr lang="en-US" sz="4800">
                <a:solidFill>
                  <a:schemeClr val="tx1"/>
                </a:solidFill>
                <a:latin typeface="Times New Roman Bold" charset="0"/>
                <a:ea typeface="ＭＳ Ｐゴシック" charset="0"/>
                <a:cs typeface="ＭＳ Ｐゴシック" charset="0"/>
                <a:sym typeface="Times New Roman Bold" charset="0"/>
              </a:rPr>
              <a:t>Is not the same as</a:t>
            </a:r>
          </a:p>
          <a:p>
            <a:pPr marL="39688"/>
            <a:endParaRPr lang="en-US" sz="4800">
              <a:solidFill>
                <a:schemeClr val="tx1"/>
              </a:solidFill>
              <a:latin typeface="Times New Roman Bold" charset="0"/>
              <a:ea typeface="ＭＳ Ｐゴシック" charset="0"/>
              <a:cs typeface="ＭＳ Ｐゴシック" charset="0"/>
              <a:sym typeface="Times New Roman Bold" charset="0"/>
            </a:endParaRPr>
          </a:p>
          <a:p>
            <a:pPr marL="39688"/>
            <a:r>
              <a:rPr lang="en-US" sz="3600">
                <a:solidFill>
                  <a:schemeClr val="tx1"/>
                </a:solidFill>
                <a:latin typeface="Times New Roman Bold" charset="0"/>
                <a:ea typeface="ＭＳ Ｐゴシック" charset="0"/>
                <a:cs typeface="ＭＳ Ｐゴシック" charset="0"/>
                <a:sym typeface="Times New Roman Bold" charset="0"/>
              </a:rPr>
              <a:t>Check the sign</a:t>
            </a:r>
          </a:p>
        </p:txBody>
      </p:sp>
      <p:pic>
        <p:nvPicPr>
          <p:cNvPr id="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400" y="2706688"/>
            <a:ext cx="24003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5092700"/>
            <a:ext cx="1279525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C3C91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1"/>
          <p:cNvGrpSpPr>
            <a:grpSpLocks/>
          </p:cNvGrpSpPr>
          <p:nvPr/>
        </p:nvGrpSpPr>
        <p:grpSpPr bwMode="auto">
          <a:xfrm>
            <a:off x="304800" y="1447800"/>
            <a:ext cx="8534400" cy="5181600"/>
            <a:chOff x="0" y="0"/>
            <a:chExt cx="5376" cy="3264"/>
          </a:xfrm>
        </p:grpSpPr>
        <p:sp>
          <p:nvSpPr>
            <p:cNvPr id="34825" name="AutoShape 2"/>
            <p:cNvSpPr>
              <a:spLocks/>
            </p:cNvSpPr>
            <p:nvPr/>
          </p:nvSpPr>
          <p:spPr bwMode="auto">
            <a:xfrm>
              <a:off x="0" y="0"/>
              <a:ext cx="5376" cy="3264"/>
            </a:xfrm>
            <a:custGeom>
              <a:avLst/>
              <a:gdLst>
                <a:gd name="T0" fmla="*/ 0 w 21600"/>
                <a:gd name="T1" fmla="*/ 0 h 21600"/>
                <a:gd name="T2" fmla="*/ 1338 w 21600"/>
                <a:gd name="T3" fmla="*/ 0 h 21600"/>
                <a:gd name="T4" fmla="*/ 669 w 21600"/>
                <a:gd name="T5" fmla="*/ 493 h 21600"/>
                <a:gd name="T6" fmla="*/ 0 w 21600"/>
                <a:gd name="T7" fmla="*/ 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10800" y="2160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CC99FF"/>
            </a:solidFill>
            <a:ln w="762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4826" name="Rectangle 3"/>
            <p:cNvSpPr>
              <a:spLocks/>
            </p:cNvSpPr>
            <p:nvPr/>
          </p:nvSpPr>
          <p:spPr bwMode="auto">
            <a:xfrm>
              <a:off x="1344" y="0"/>
              <a:ext cx="2688" cy="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</p:grp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01000" cy="1143000"/>
          </a:xfrm>
          <a:solidFill>
            <a:srgbClr val="0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32080"/>
          <a:lstStyle/>
          <a:p>
            <a:pPr indent="0" eaLnBrk="1" hangingPunct="1">
              <a:defRPr/>
            </a:pPr>
            <a:r>
              <a:rPr lang="en-US" sz="6000">
                <a:solidFill>
                  <a:srgbClr val="FFFFFF"/>
                </a:solidFill>
                <a:latin typeface="Lucida Grande" charset="0"/>
                <a:cs typeface="Lucida Grande" charset="0"/>
                <a:sym typeface="Lucida Grande" charset="0"/>
              </a:rPr>
              <a:t>PEMDAS</a:t>
            </a:r>
            <a:endParaRPr lang="en-US" sz="6000">
              <a:solidFill>
                <a:srgbClr val="FFFFFF"/>
              </a:solidFill>
              <a:latin typeface="Lucida Grande" charset="0"/>
              <a:ea typeface="ヒラギノ角ゴ ProN W3" charset="0"/>
              <a:cs typeface="ヒラギノ角ゴ ProN W3" charset="0"/>
              <a:sym typeface="Lucida Grande" charset="0"/>
            </a:endParaRPr>
          </a:p>
        </p:txBody>
      </p:sp>
      <p:sp>
        <p:nvSpPr>
          <p:cNvPr id="34820" name="Rectangle 5"/>
          <p:cNvSpPr>
            <a:spLocks/>
          </p:cNvSpPr>
          <p:nvPr/>
        </p:nvSpPr>
        <p:spPr bwMode="auto">
          <a:xfrm>
            <a:off x="1143000" y="1600200"/>
            <a:ext cx="6934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4100"/>
              </a:spcBef>
            </a:pPr>
            <a:r>
              <a:rPr lang="en-US" sz="72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64 ÷ (</a:t>
            </a:r>
            <a:r>
              <a:rPr lang="en-US" sz="7200" u="sng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9 x 3</a:t>
            </a:r>
            <a:r>
              <a:rPr lang="en-US" sz="72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-19)</a:t>
            </a:r>
          </a:p>
        </p:txBody>
      </p:sp>
      <p:sp>
        <p:nvSpPr>
          <p:cNvPr id="23558" name="Rectangle 6"/>
          <p:cNvSpPr>
            <a:spLocks/>
          </p:cNvSpPr>
          <p:nvPr/>
        </p:nvSpPr>
        <p:spPr bwMode="auto">
          <a:xfrm>
            <a:off x="1905000" y="2590800"/>
            <a:ext cx="61722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4000"/>
              </a:spcBef>
            </a:pPr>
            <a:r>
              <a:rPr lang="en-US" sz="70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64÷(</a:t>
            </a:r>
            <a:r>
              <a:rPr lang="en-US" sz="7000" u="sng">
                <a:solidFill>
                  <a:srgbClr val="CC0000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27 </a:t>
            </a:r>
            <a:r>
              <a:rPr lang="en-US" sz="7000" u="sng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–19</a:t>
            </a:r>
            <a:r>
              <a:rPr lang="en-US" sz="70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)</a:t>
            </a:r>
            <a:r>
              <a:rPr lang="en-US" sz="7200" u="sng">
                <a:solidFill>
                  <a:srgbClr val="FFFFFF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 </a:t>
            </a:r>
          </a:p>
        </p:txBody>
      </p:sp>
      <p:sp>
        <p:nvSpPr>
          <p:cNvPr id="23559" name="Rectangle 7"/>
          <p:cNvSpPr>
            <a:spLocks/>
          </p:cNvSpPr>
          <p:nvPr/>
        </p:nvSpPr>
        <p:spPr bwMode="auto">
          <a:xfrm>
            <a:off x="3048000" y="3810000"/>
            <a:ext cx="3200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3800"/>
              </a:spcBef>
            </a:pPr>
            <a:r>
              <a:rPr lang="en-US" sz="66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64 ÷</a:t>
            </a:r>
            <a:r>
              <a:rPr lang="en-US" sz="6600">
                <a:solidFill>
                  <a:srgbClr val="FFFFFF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 </a:t>
            </a:r>
            <a:r>
              <a:rPr lang="en-US" sz="6600">
                <a:solidFill>
                  <a:srgbClr val="CC0000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8</a:t>
            </a:r>
          </a:p>
        </p:txBody>
      </p:sp>
      <p:sp>
        <p:nvSpPr>
          <p:cNvPr id="23560" name="Rectangle 8"/>
          <p:cNvSpPr>
            <a:spLocks/>
          </p:cNvSpPr>
          <p:nvPr/>
        </p:nvSpPr>
        <p:spPr bwMode="auto">
          <a:xfrm>
            <a:off x="4191000" y="5029200"/>
            <a:ext cx="83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4100"/>
              </a:spcBef>
            </a:pPr>
            <a:r>
              <a:rPr lang="en-US" sz="72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8</a:t>
            </a:r>
          </a:p>
        </p:txBody>
      </p:sp>
      <p:pic>
        <p:nvPicPr>
          <p:cNvPr id="34824" name="Picture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3162300"/>
            <a:ext cx="2193925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utoUpdateAnimBg="0"/>
      <p:bldP spid="23559" grpId="0" autoUpdateAnimBg="0"/>
      <p:bldP spid="2356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65"/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01000" cy="1143000"/>
          </a:xfrm>
          <a:solidFill>
            <a:srgbClr val="CC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32080"/>
          <a:lstStyle/>
          <a:p>
            <a:pPr indent="0" eaLnBrk="1" hangingPunct="1">
              <a:defRPr/>
            </a:pPr>
            <a:r>
              <a:rPr lang="en-US" sz="6000">
                <a:solidFill>
                  <a:srgbClr val="FFFFFF"/>
                </a:solidFill>
                <a:latin typeface="Lucida Grande" charset="0"/>
                <a:cs typeface="Lucida Grande" charset="0"/>
                <a:sym typeface="Lucida Grande" charset="0"/>
              </a:rPr>
              <a:t>PEMDAS</a:t>
            </a:r>
            <a:endParaRPr lang="en-US" sz="6000">
              <a:solidFill>
                <a:srgbClr val="FFFFFF"/>
              </a:solidFill>
              <a:latin typeface="Lucida Grande" charset="0"/>
              <a:ea typeface="ヒラギノ角ゴ ProN W3" charset="0"/>
              <a:cs typeface="ヒラギノ角ゴ ProN W3" charset="0"/>
              <a:sym typeface="Lucida Grande" charset="0"/>
            </a:endParaRPr>
          </a:p>
        </p:txBody>
      </p:sp>
      <p:sp>
        <p:nvSpPr>
          <p:cNvPr id="35843" name="Rectangle 2"/>
          <p:cNvSpPr>
            <a:spLocks/>
          </p:cNvSpPr>
          <p:nvPr/>
        </p:nvSpPr>
        <p:spPr bwMode="auto">
          <a:xfrm>
            <a:off x="711200" y="1282700"/>
            <a:ext cx="781050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4100"/>
              </a:spcBef>
            </a:pPr>
            <a:r>
              <a:rPr lang="en-US" sz="48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Where would you put your Parentheses (    ) to make this problem true?</a:t>
            </a:r>
          </a:p>
          <a:p>
            <a:pPr marL="39688" algn="ctr">
              <a:spcBef>
                <a:spcPts val="4100"/>
              </a:spcBef>
            </a:pPr>
            <a:r>
              <a:rPr lang="en-US" sz="48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6 x 8 - 5 = 18</a:t>
            </a:r>
            <a:endParaRPr lang="en-US" sz="7500">
              <a:solidFill>
                <a:schemeClr val="tx1"/>
              </a:solidFill>
              <a:latin typeface="Cooper Black" charset="0"/>
              <a:ea typeface="ＭＳ Ｐゴシック" charset="0"/>
              <a:cs typeface="ＭＳ Ｐゴシック" charset="0"/>
              <a:sym typeface="Cooper Black" charset="0"/>
            </a:endParaRPr>
          </a:p>
          <a:p>
            <a:pPr marL="39688">
              <a:spcBef>
                <a:spcPts val="3800"/>
              </a:spcBef>
            </a:pPr>
            <a:endParaRPr lang="en-US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3"/>
          <p:cNvSpPr>
            <a:spLocks/>
          </p:cNvSpPr>
          <p:nvPr/>
        </p:nvSpPr>
        <p:spPr bwMode="auto">
          <a:xfrm>
            <a:off x="2603500" y="4787900"/>
            <a:ext cx="69723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3800"/>
              </a:spcBef>
            </a:pPr>
            <a:r>
              <a:rPr lang="en-US" sz="48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6 x (8 - 5)= 18</a:t>
            </a:r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>
            <a:off x="2514600" y="5626100"/>
            <a:ext cx="50165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3800"/>
              </a:spcBef>
            </a:pPr>
            <a:r>
              <a:rPr lang="en-US" sz="66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6 x 3 = 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2458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65"/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01000" cy="876300"/>
          </a:xfrm>
          <a:solidFill>
            <a:srgbClr val="CC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32080"/>
          <a:lstStyle/>
          <a:p>
            <a:pPr indent="0" eaLnBrk="1" hangingPunct="1">
              <a:defRPr/>
            </a:pPr>
            <a:r>
              <a:rPr lang="en-US" sz="6000">
                <a:solidFill>
                  <a:srgbClr val="FFFFFF"/>
                </a:solidFill>
                <a:latin typeface="Lucida Grande" charset="0"/>
                <a:cs typeface="Lucida Grande" charset="0"/>
                <a:sym typeface="Lucida Grande" charset="0"/>
              </a:rPr>
              <a:t>PEMDAS</a:t>
            </a:r>
            <a:endParaRPr lang="en-US" sz="6000">
              <a:solidFill>
                <a:srgbClr val="FFFFFF"/>
              </a:solidFill>
              <a:latin typeface="Lucida Grande" charset="0"/>
              <a:ea typeface="ヒラギノ角ゴ ProN W3" charset="0"/>
              <a:cs typeface="ヒラギノ角ゴ ProN W3" charset="0"/>
              <a:sym typeface="Lucida Grande" charset="0"/>
            </a:endParaRPr>
          </a:p>
        </p:txBody>
      </p:sp>
      <p:sp>
        <p:nvSpPr>
          <p:cNvPr id="25602" name="Rectangle 2"/>
          <p:cNvSpPr>
            <a:spLocks/>
          </p:cNvSpPr>
          <p:nvPr/>
        </p:nvSpPr>
        <p:spPr bwMode="auto">
          <a:xfrm>
            <a:off x="711200" y="1054100"/>
            <a:ext cx="78105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4100"/>
              </a:spcBef>
            </a:pPr>
            <a:r>
              <a:rPr lang="en-US" sz="36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Where would you put your Parentheses (    ) to make this problem true?</a:t>
            </a:r>
          </a:p>
          <a:p>
            <a:pPr marL="39688" algn="ctr">
              <a:spcBef>
                <a:spcPts val="4100"/>
              </a:spcBef>
            </a:pPr>
            <a:r>
              <a:rPr lang="en-US" sz="36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42 ÷ 2 x 3 - 5 = 2</a:t>
            </a:r>
          </a:p>
        </p:txBody>
      </p:sp>
      <p:sp>
        <p:nvSpPr>
          <p:cNvPr id="25603" name="Rectangle 3"/>
          <p:cNvSpPr>
            <a:spLocks/>
          </p:cNvSpPr>
          <p:nvPr/>
        </p:nvSpPr>
        <p:spPr bwMode="auto">
          <a:xfrm>
            <a:off x="2463800" y="3848100"/>
            <a:ext cx="69596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4000"/>
              </a:spcBef>
            </a:pPr>
            <a:r>
              <a:rPr lang="en-US" sz="36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42 ÷ (2 x 3) - 5 = 2</a:t>
            </a:r>
            <a:r>
              <a:rPr lang="en-US" sz="3600" u="sng">
                <a:solidFill>
                  <a:srgbClr val="FFFFFF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 </a:t>
            </a:r>
          </a:p>
        </p:txBody>
      </p:sp>
      <p:sp>
        <p:nvSpPr>
          <p:cNvPr id="25604" name="Rectangle 4"/>
          <p:cNvSpPr>
            <a:spLocks/>
          </p:cNvSpPr>
          <p:nvPr/>
        </p:nvSpPr>
        <p:spPr bwMode="auto">
          <a:xfrm>
            <a:off x="2921000" y="4584700"/>
            <a:ext cx="32639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4000"/>
              </a:spcBef>
            </a:pPr>
            <a:r>
              <a:rPr lang="en-US" sz="36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42 ÷ (</a:t>
            </a:r>
            <a:r>
              <a:rPr lang="en-US" sz="3600" u="sng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6</a:t>
            </a:r>
            <a:r>
              <a:rPr lang="en-US" sz="36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) - 5 = 2</a:t>
            </a:r>
          </a:p>
        </p:txBody>
      </p:sp>
      <p:sp>
        <p:nvSpPr>
          <p:cNvPr id="25605" name="Rectangle 5"/>
          <p:cNvSpPr>
            <a:spLocks/>
          </p:cNvSpPr>
          <p:nvPr/>
        </p:nvSpPr>
        <p:spPr bwMode="auto">
          <a:xfrm>
            <a:off x="3187700" y="5245100"/>
            <a:ext cx="28035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4000"/>
              </a:spcBef>
            </a:pPr>
            <a:r>
              <a:rPr lang="en-US" sz="36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42 ÷ 6 - 5 = 2</a:t>
            </a:r>
            <a:r>
              <a:rPr lang="en-US" sz="3600" u="sng">
                <a:solidFill>
                  <a:srgbClr val="FFFFFF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 </a:t>
            </a: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3517900" y="5829300"/>
            <a:ext cx="195262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4000"/>
              </a:spcBef>
            </a:pPr>
            <a:r>
              <a:rPr lang="en-US" sz="36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7 - 5 = 2</a:t>
            </a:r>
            <a:r>
              <a:rPr lang="en-US" sz="3600" u="sng">
                <a:solidFill>
                  <a:srgbClr val="FFFFFF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 </a:t>
            </a:r>
          </a:p>
        </p:txBody>
      </p:sp>
      <p:pic>
        <p:nvPicPr>
          <p:cNvPr id="36872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3632200"/>
            <a:ext cx="2193925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utoUpdateAnimBg="0"/>
      <p:bldP spid="25604" grpId="0" autoUpdateAnimBg="0"/>
      <p:bldP spid="25605" grpId="0" autoUpdateAnimBg="0"/>
      <p:bldP spid="2560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00000">
              <a:srgbClr val="FF82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1" y="990600"/>
            <a:ext cx="9067800" cy="6057900"/>
          </a:xfrm>
        </p:spPr>
        <p:txBody>
          <a:bodyPr rIns="132080"/>
          <a:lstStyle/>
          <a:p>
            <a:pPr indent="0" eaLnBrk="1" hangingPunct="1">
              <a:lnSpc>
                <a:spcPct val="120000"/>
              </a:lnSpc>
              <a:defRPr/>
            </a:pPr>
            <a:br>
              <a:rPr lang="en-US" sz="3600" dirty="0">
                <a:solidFill>
                  <a:srgbClr val="FF5308"/>
                </a:solidFill>
                <a:latin typeface="Hobo Std" charset="0"/>
                <a:cs typeface="Hobo Std" charset="0"/>
                <a:sym typeface="Hobo Std" charset="0"/>
              </a:rPr>
            </a:br>
            <a:br>
              <a:rPr lang="en-US" sz="3600" dirty="0">
                <a:solidFill>
                  <a:srgbClr val="FF5308"/>
                </a:solidFill>
                <a:latin typeface="Hobo Std" charset="0"/>
                <a:cs typeface="Hobo Std" charset="0"/>
                <a:sym typeface="Hobo Std" charset="0"/>
              </a:rPr>
            </a:br>
            <a:r>
              <a:rPr lang="en-US" sz="3600" dirty="0">
                <a:solidFill>
                  <a:srgbClr val="FF5308"/>
                </a:solidFill>
                <a:latin typeface="Hobo Std" charset="0"/>
                <a:cs typeface="Hobo Std" charset="0"/>
                <a:sym typeface="Hobo Std" charset="0"/>
              </a:rPr>
              <a:t>LETS GO BACK TO THIS PROBLEM FROM THE BEGINNING OF THE LESSON.</a:t>
            </a:r>
            <a:br>
              <a:rPr lang="en-US" sz="3600" dirty="0">
                <a:solidFill>
                  <a:srgbClr val="FFFFFF"/>
                </a:solidFill>
                <a:latin typeface="Hobo Std" charset="0"/>
                <a:ea typeface="ヒラギノ角ゴ ProN W6" charset="0"/>
                <a:cs typeface="ヒラギノ角ゴ ProN W6" charset="0"/>
                <a:sym typeface="Hobo Std" charset="0"/>
              </a:rPr>
            </a:br>
            <a:br>
              <a:rPr lang="en-US" sz="3600" dirty="0">
                <a:solidFill>
                  <a:srgbClr val="FFFFFF"/>
                </a:solidFill>
                <a:latin typeface="Hobo Std" charset="0"/>
                <a:ea typeface="ヒラギノ角ゴ ProN W6" charset="0"/>
                <a:cs typeface="ヒラギノ角ゴ ProN W6" charset="0"/>
                <a:sym typeface="Hobo Std" charset="0"/>
              </a:rPr>
            </a:br>
            <a:r>
              <a:rPr lang="en-US" sz="3600" dirty="0">
                <a:solidFill>
                  <a:srgbClr val="FFFFFF"/>
                </a:solidFill>
                <a:latin typeface="Hobo Std" charset="0"/>
                <a:cs typeface="Hobo Std" charset="0"/>
                <a:sym typeface="Hobo Std" charset="0"/>
              </a:rPr>
              <a:t>You go shopping and you buy 3 shirts that are $8.00 each</a:t>
            </a:r>
            <a:r>
              <a:rPr lang="en-US" sz="3600" dirty="0">
                <a:solidFill>
                  <a:srgbClr val="FFFFFF"/>
                </a:solidFill>
                <a:latin typeface="Hobo Std" charset="0"/>
                <a:ea typeface="ヒラギノ角ゴ ProN W6" charset="0"/>
                <a:cs typeface="ヒラギノ角ゴ ProN W6" charset="0"/>
                <a:sym typeface="Hobo Std" charset="0"/>
              </a:rPr>
              <a:t>.  Then, you buy 2 pairs of jeans that are $20 each.  You also buy a pair of shoes that cost $35, but you have a coupon for $7 off them.  How much money did you spend? </a:t>
            </a:r>
            <a:br>
              <a:rPr lang="en-US" sz="3600" dirty="0">
                <a:solidFill>
                  <a:srgbClr val="FFFFFF"/>
                </a:solidFill>
                <a:latin typeface="Hobo Std" charset="0"/>
                <a:ea typeface="ヒラギノ角ゴ ProN W6" charset="0"/>
                <a:cs typeface="ヒラギノ角ゴ ProN W6" charset="0"/>
                <a:sym typeface="Hobo Std" charset="0"/>
              </a:rPr>
            </a:br>
            <a:br>
              <a:rPr lang="en-US" sz="3600" dirty="0">
                <a:solidFill>
                  <a:srgbClr val="FFFFFF"/>
                </a:solidFill>
                <a:latin typeface="Hobo Std" charset="0"/>
                <a:ea typeface="ヒラギノ角ゴ ProN W6" charset="0"/>
                <a:cs typeface="ヒラギノ角ゴ ProN W6" charset="0"/>
                <a:sym typeface="Hobo Std" charset="0"/>
              </a:rPr>
            </a:br>
            <a:br>
              <a:rPr lang="en-US" sz="2400" dirty="0">
                <a:latin typeface="Hobo Std" charset="0"/>
                <a:ea typeface="ヒラギノ角ゴ ProN W6" charset="0"/>
                <a:cs typeface="ヒラギノ角ゴ ProN W6" charset="0"/>
                <a:sym typeface="Hobo Std" charset="0"/>
              </a:rPr>
            </a:br>
            <a:br>
              <a:rPr lang="en-US" sz="3600" dirty="0">
                <a:solidFill>
                  <a:srgbClr val="FFFFFF"/>
                </a:solidFill>
                <a:latin typeface="Hobo Std" charset="0"/>
                <a:ea typeface="ヒラギノ角ゴ ProN W6" charset="0"/>
                <a:cs typeface="ヒラギノ角ゴ ProN W6" charset="0"/>
                <a:sym typeface="Hobo Std" charset="0"/>
              </a:rPr>
            </a:br>
            <a:endParaRPr lang="en-US" sz="3600" dirty="0">
              <a:solidFill>
                <a:srgbClr val="A072FD"/>
              </a:solidFill>
              <a:latin typeface="Hobo Std" charset="0"/>
              <a:ea typeface="ヒラギノ角ゴ ProN W6" charset="0"/>
              <a:cs typeface="ヒラギノ角ゴ ProN W6" charset="0"/>
              <a:sym typeface="Hobo Std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00"/>
            </a:gs>
            <a:gs pos="100000">
              <a:srgbClr val="99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01000" cy="2209800"/>
          </a:xfrm>
          <a:solidFill>
            <a:srgbClr val="3399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32080"/>
          <a:lstStyle/>
          <a:p>
            <a:pPr indent="0" eaLnBrk="1" hangingPunct="1">
              <a:defRPr/>
            </a:pPr>
            <a:r>
              <a:rPr lang="en-US" sz="4800">
                <a:solidFill>
                  <a:srgbClr val="FFFFFF"/>
                </a:solidFill>
                <a:latin typeface="Lucida Grande" charset="0"/>
                <a:cs typeface="Lucida Grande" charset="0"/>
                <a:sym typeface="Lucida Grande" charset="0"/>
              </a:rPr>
              <a:t>HOW CAN WE USE ORDER OF OPERATIONS TO SOLVE THIS PROBLEM? </a:t>
            </a:r>
            <a:endParaRPr lang="en-US" sz="4800">
              <a:solidFill>
                <a:srgbClr val="FFFFFF"/>
              </a:solidFill>
              <a:latin typeface="Lucida Grande" charset="0"/>
              <a:ea typeface="ヒラギノ角ゴ ProN W3" charset="0"/>
              <a:cs typeface="ヒラギノ角ゴ ProN W3" charset="0"/>
              <a:sym typeface="Lucida Grande" charset="0"/>
            </a:endParaRPr>
          </a:p>
        </p:txBody>
      </p:sp>
      <p:sp>
        <p:nvSpPr>
          <p:cNvPr id="40963" name="Rectangle 2"/>
          <p:cNvSpPr>
            <a:spLocks/>
          </p:cNvSpPr>
          <p:nvPr/>
        </p:nvSpPr>
        <p:spPr bwMode="auto">
          <a:xfrm>
            <a:off x="571500" y="2921000"/>
            <a:ext cx="8636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4100"/>
              </a:spcBef>
            </a:pPr>
            <a:r>
              <a:rPr lang="en-US" sz="3600" dirty="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(3 x $8) + (2 x $20) + ($35 – 7)= x</a:t>
            </a:r>
          </a:p>
        </p:txBody>
      </p:sp>
      <p:sp>
        <p:nvSpPr>
          <p:cNvPr id="40964" name="Rectangle 3"/>
          <p:cNvSpPr>
            <a:spLocks/>
          </p:cNvSpPr>
          <p:nvPr/>
        </p:nvSpPr>
        <p:spPr bwMode="auto">
          <a:xfrm>
            <a:off x="723900" y="4267200"/>
            <a:ext cx="88011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4100"/>
              </a:spcBef>
            </a:pPr>
            <a:r>
              <a:rPr lang="en-US" sz="3600" dirty="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$24 + $40 + $28 =  $92</a:t>
            </a:r>
          </a:p>
          <a:p>
            <a:pPr marL="39688">
              <a:spcBef>
                <a:spcPts val="4100"/>
              </a:spcBef>
            </a:pPr>
            <a:endParaRPr lang="en-US" sz="3600" dirty="0">
              <a:solidFill>
                <a:schemeClr val="tx1"/>
              </a:solidFill>
              <a:latin typeface="Cooper Black" charset="0"/>
              <a:ea typeface="ＭＳ Ｐゴシック" charset="0"/>
              <a:cs typeface="ＭＳ Ｐゴシック" charset="0"/>
              <a:sym typeface="Cooper Black" charset="0"/>
            </a:endParaRPr>
          </a:p>
          <a:p>
            <a:pPr marL="39688">
              <a:spcBef>
                <a:spcPts val="4100"/>
              </a:spcBef>
            </a:pPr>
            <a:endParaRPr lang="en-US" sz="3600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0082"/>
            </a:gs>
            <a:gs pos="100000">
              <a:srgbClr val="FF82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1143000" y="952500"/>
            <a:ext cx="7315200" cy="4953000"/>
          </a:xfrm>
          <a:effectLst>
            <a:outerShdw blurRad="25400" algn="ctr" rotWithShape="0">
              <a:schemeClr val="bg2">
                <a:alpha val="75000"/>
              </a:schemeClr>
            </a:outerShdw>
          </a:effectLst>
        </p:spPr>
        <p:txBody>
          <a:bodyPr rIns="132080"/>
          <a:lstStyle/>
          <a:p>
            <a:pPr eaLnBrk="1" hangingPunct="1">
              <a:spcBef>
                <a:spcPct val="0"/>
              </a:spcBef>
              <a:buFont typeface="Times New Roman" charset="0"/>
              <a:buNone/>
              <a:defRPr/>
            </a:pPr>
            <a:r>
              <a:rPr lang="en-US" dirty="0">
                <a:solidFill>
                  <a:srgbClr val="FFF959"/>
                </a:solidFill>
                <a:latin typeface="Tahoma" charset="0"/>
                <a:cs typeface="Tahoma" charset="0"/>
                <a:sym typeface="Tahoma" charset="0"/>
              </a:rPr>
              <a:t>When you make cereal, do you fill the bowl with milk or cereal first?  Why?  Turn to your neighbor and explain your thinking.</a:t>
            </a:r>
            <a:endParaRPr lang="en-US" dirty="0">
              <a:solidFill>
                <a:srgbClr val="FFF959"/>
              </a:solidFill>
              <a:latin typeface="Tahoma" charset="0"/>
              <a:ea typeface="ヒラギノ角ゴ ProN W3" charset="0"/>
              <a:cs typeface="ヒラギノ角ゴ ProN W3" charset="0"/>
              <a:sym typeface="Tahoma" charset="0"/>
            </a:endParaRPr>
          </a:p>
        </p:txBody>
      </p:sp>
      <p:pic>
        <p:nvPicPr>
          <p:cNvPr id="15363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00" y="3516313"/>
            <a:ext cx="2755900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0082"/>
            </a:gs>
            <a:gs pos="100000">
              <a:srgbClr val="FF82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1143000" y="952500"/>
            <a:ext cx="7315200" cy="4953000"/>
          </a:xfrm>
          <a:effectLst>
            <a:outerShdw blurRad="25400" algn="ctr" rotWithShape="0">
              <a:schemeClr val="bg2">
                <a:alpha val="75000"/>
              </a:schemeClr>
            </a:outerShdw>
          </a:effectLst>
        </p:spPr>
        <p:txBody>
          <a:bodyPr rIns="132080"/>
          <a:lstStyle/>
          <a:p>
            <a:pPr marL="39688" indent="0" algn="ctr" eaLnBrk="1" hangingPunct="1">
              <a:spcBef>
                <a:spcPct val="0"/>
              </a:spcBef>
              <a:buFont typeface="Times New Roman" charset="0"/>
              <a:buNone/>
              <a:defRPr/>
            </a:pPr>
            <a:r>
              <a:rPr lang="en-US" sz="3600">
                <a:solidFill>
                  <a:srgbClr val="FF8000"/>
                </a:solidFill>
                <a:latin typeface="Tahoma" charset="0"/>
                <a:cs typeface="Tahoma" charset="0"/>
                <a:sym typeface="Tahoma" charset="0"/>
              </a:rPr>
              <a:t>When you get dressed, do you put on your shoes or socks first? Why?  </a:t>
            </a:r>
            <a:endParaRPr lang="en-US" sz="3600">
              <a:solidFill>
                <a:srgbClr val="FF8000"/>
              </a:solidFill>
              <a:latin typeface="Tahoma" charset="0"/>
              <a:ea typeface="ヒラギノ角ゴ ProN W3" charset="0"/>
              <a:cs typeface="ヒラギノ角ゴ ProN W3" charset="0"/>
              <a:sym typeface="Tahoma" charset="0"/>
            </a:endParaRPr>
          </a:p>
        </p:txBody>
      </p:sp>
      <p:pic>
        <p:nvPicPr>
          <p:cNvPr id="1638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188" y="3136900"/>
            <a:ext cx="2667000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00000">
              <a:srgbClr val="FF82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/>
          </p:cNvSpPr>
          <p:nvPr/>
        </p:nvSpPr>
        <p:spPr bwMode="auto">
          <a:xfrm>
            <a:off x="685800" y="1181100"/>
            <a:ext cx="7772400" cy="6121400"/>
          </a:xfrm>
          <a:prstGeom prst="rect">
            <a:avLst/>
          </a:prstGeom>
          <a:noFill/>
          <a:ln>
            <a:noFill/>
          </a:ln>
          <a:effectLst>
            <a:outerShdw blurRad="254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82588" indent="-342900" algn="ctr">
              <a:spcBef>
                <a:spcPts val="775"/>
              </a:spcBef>
              <a:defRPr/>
            </a:pPr>
            <a:r>
              <a:rPr lang="en-US" sz="3200" dirty="0">
                <a:solidFill>
                  <a:srgbClr val="FFFFFF"/>
                </a:solidFill>
                <a:latin typeface="Tahoma" charset="0"/>
                <a:ea typeface="ＭＳ Ｐゴシック" charset="0"/>
                <a:cs typeface="Tahoma" charset="0"/>
                <a:sym typeface="Tahoma" charset="0"/>
              </a:rPr>
              <a:t>In our lives and in math, we need to do things in a certain order to make sure they turn out right.</a:t>
            </a:r>
          </a:p>
          <a:p>
            <a:pPr marL="382588" indent="-342900" algn="ctr">
              <a:spcBef>
                <a:spcPts val="775"/>
              </a:spcBef>
              <a:defRPr/>
            </a:pPr>
            <a:endParaRPr lang="en-US" sz="3200" dirty="0">
              <a:solidFill>
                <a:srgbClr val="FFFFFF"/>
              </a:solidFill>
              <a:latin typeface="Tahoma" charset="0"/>
              <a:ea typeface="ＭＳ Ｐゴシック" charset="0"/>
              <a:cs typeface="Tahoma" charset="0"/>
              <a:sym typeface="Tahoma" charset="0"/>
            </a:endParaRPr>
          </a:p>
          <a:p>
            <a:pPr marL="382588" indent="-342900" algn="ctr">
              <a:spcBef>
                <a:spcPts val="775"/>
              </a:spcBef>
              <a:defRPr/>
            </a:pPr>
            <a:r>
              <a:rPr lang="en-US" sz="3200" dirty="0">
                <a:solidFill>
                  <a:srgbClr val="FFFFFF"/>
                </a:solidFill>
                <a:latin typeface="Tahoma" charset="0"/>
                <a:ea typeface="ＭＳ Ｐゴシック" charset="0"/>
                <a:cs typeface="Tahoma" charset="0"/>
                <a:sym typeface="Tahoma" charset="0"/>
              </a:rPr>
              <a:t>Come up with two more examples from your life?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00000">
              <a:srgbClr val="FF82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4267200"/>
            <a:ext cx="2819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/>
          </p:cNvSpPr>
          <p:nvPr/>
        </p:nvSpPr>
        <p:spPr bwMode="auto">
          <a:xfrm>
            <a:off x="-304800" y="1536700"/>
            <a:ext cx="9144000" cy="4572000"/>
          </a:xfrm>
          <a:prstGeom prst="rect">
            <a:avLst/>
          </a:prstGeom>
          <a:noFill/>
          <a:ln>
            <a:noFill/>
          </a:ln>
          <a:effectLst>
            <a:outerShdw blurRad="254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82588" indent="-342900" algn="ctr">
              <a:spcBef>
                <a:spcPts val="775"/>
              </a:spcBef>
              <a:defRPr/>
            </a:pPr>
            <a:r>
              <a:rPr lang="en-US" sz="4800">
                <a:solidFill>
                  <a:srgbClr val="FF8000"/>
                </a:solidFill>
                <a:latin typeface="Tahoma" charset="0"/>
                <a:ea typeface="ＭＳ Ｐゴシック" charset="0"/>
                <a:cs typeface="Tahoma" charset="0"/>
                <a:sym typeface="Tahoma" charset="0"/>
              </a:rPr>
              <a:t>Compare your list with your neighbor</a:t>
            </a:r>
            <a:r>
              <a:rPr lang="ja-JP" altLang="en-US" sz="4800">
                <a:solidFill>
                  <a:srgbClr val="FF8000"/>
                </a:solidFill>
                <a:latin typeface="Arial"/>
                <a:ea typeface="ＭＳ Ｐゴシック" charset="0"/>
                <a:cs typeface="Tahoma" charset="0"/>
                <a:sym typeface="Tahoma" charset="0"/>
              </a:rPr>
              <a:t>’</a:t>
            </a:r>
            <a:r>
              <a:rPr lang="en-US" sz="4800">
                <a:solidFill>
                  <a:srgbClr val="FF8000"/>
                </a:solidFill>
                <a:latin typeface="Tahoma" charset="0"/>
                <a:ea typeface="ＭＳ Ｐゴシック" charset="0"/>
                <a:cs typeface="Tahoma" charset="0"/>
                <a:sym typeface="Tahoma" charset="0"/>
              </a:rPr>
              <a:t>s list. Can you add anything to your list?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00000">
              <a:srgbClr val="FF82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6248400" cy="6019800"/>
          </a:xfrm>
        </p:spPr>
        <p:txBody>
          <a:bodyPr rIns="132080"/>
          <a:lstStyle/>
          <a:p>
            <a:pPr indent="0" eaLnBrk="1" hangingPunct="1">
              <a:defRPr/>
            </a:pPr>
            <a:r>
              <a:rPr lang="en-US" sz="5400">
                <a:solidFill>
                  <a:srgbClr val="FFFFFF"/>
                </a:solidFill>
                <a:latin typeface="Lucida Grande" charset="0"/>
                <a:cs typeface="Lucida Grande" charset="0"/>
                <a:sym typeface="Lucida Grande" charset="0"/>
              </a:rPr>
              <a:t>The </a:t>
            </a:r>
            <a:r>
              <a:rPr lang="en-US" sz="5400">
                <a:solidFill>
                  <a:srgbClr val="FF0066"/>
                </a:solidFill>
                <a:latin typeface="Lucida Grande" charset="0"/>
                <a:cs typeface="Lucida Grande" charset="0"/>
                <a:sym typeface="Lucida Grande" charset="0"/>
              </a:rPr>
              <a:t>Order of Operations</a:t>
            </a:r>
            <a:r>
              <a:rPr lang="en-US" sz="5400">
                <a:solidFill>
                  <a:srgbClr val="FFFFFF"/>
                </a:solidFill>
                <a:latin typeface="Lucida Grande" charset="0"/>
                <a:cs typeface="Lucida Grande" charset="0"/>
                <a:sym typeface="Lucida Grande" charset="0"/>
              </a:rPr>
              <a:t> tells us how to do a math problem with more than one operation, in the correct order.</a:t>
            </a:r>
            <a:r>
              <a:rPr lang="en-US">
                <a:solidFill>
                  <a:srgbClr val="FFFFFF"/>
                </a:solidFill>
                <a:latin typeface="Lucida Grande" charset="0"/>
                <a:cs typeface="Lucida Grande" charset="0"/>
                <a:sym typeface="Lucida Grande" charset="0"/>
              </a:rPr>
              <a:t> </a:t>
            </a:r>
            <a:endParaRPr lang="en-US">
              <a:solidFill>
                <a:srgbClr val="FFFFFF"/>
              </a:solidFill>
              <a:latin typeface="Lucida Grande" charset="0"/>
              <a:ea typeface="ヒラギノ角ゴ ProN W3" charset="0"/>
              <a:cs typeface="ヒラギノ角ゴ ProN W3" charset="0"/>
              <a:sym typeface="Lucida Grande" charset="0"/>
            </a:endParaRPr>
          </a:p>
        </p:txBody>
      </p:sp>
      <p:pic>
        <p:nvPicPr>
          <p:cNvPr id="20483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00"/>
            <a:ext cx="2590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00000">
              <a:srgbClr val="FF82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12700"/>
            <a:ext cx="8445500" cy="7048500"/>
          </a:xfrm>
        </p:spPr>
        <p:txBody>
          <a:bodyPr rIns="132080"/>
          <a:lstStyle/>
          <a:p>
            <a:pPr indent="0" eaLnBrk="1" hangingPunct="1">
              <a:lnSpc>
                <a:spcPct val="120000"/>
              </a:lnSpc>
              <a:defRPr/>
            </a:pPr>
            <a:br>
              <a:rPr lang="en-US" sz="3600" dirty="0">
                <a:solidFill>
                  <a:srgbClr val="FF5308"/>
                </a:solidFill>
                <a:latin typeface="Hobo Std" charset="0"/>
                <a:cs typeface="Hobo Std" charset="0"/>
                <a:sym typeface="Hobo Std" charset="0"/>
              </a:rPr>
            </a:br>
            <a:r>
              <a:rPr lang="en-US" sz="3600" dirty="0">
                <a:solidFill>
                  <a:srgbClr val="FF5308"/>
                </a:solidFill>
                <a:latin typeface="Hobo Std" charset="0"/>
                <a:cs typeface="Hobo Std" charset="0"/>
                <a:sym typeface="Hobo Std" charset="0"/>
              </a:rPr>
              <a:t>HERE IS A QUESTION TO THINK ABOUT DURING THIS LESSON.</a:t>
            </a:r>
            <a:br>
              <a:rPr lang="en-US" sz="3600" dirty="0">
                <a:solidFill>
                  <a:srgbClr val="FFFFFF"/>
                </a:solidFill>
                <a:latin typeface="Hobo Std" charset="0"/>
                <a:ea typeface="ヒラギノ角ゴ ProN W6" charset="0"/>
                <a:cs typeface="ヒラギノ角ゴ ProN W6" charset="0"/>
                <a:sym typeface="Hobo Std" charset="0"/>
              </a:rPr>
            </a:br>
            <a:r>
              <a:rPr lang="en-US" sz="3600" dirty="0">
                <a:solidFill>
                  <a:srgbClr val="FFFFFF"/>
                </a:solidFill>
                <a:latin typeface="Hobo Std" charset="0"/>
                <a:cs typeface="Hobo Std" charset="0"/>
                <a:sym typeface="Hobo Std" charset="0"/>
              </a:rPr>
              <a:t>You go shopping and you buy 3 shirts that are $8.00 each</a:t>
            </a:r>
            <a:r>
              <a:rPr lang="en-US" sz="3600" dirty="0">
                <a:solidFill>
                  <a:srgbClr val="FFFFFF"/>
                </a:solidFill>
                <a:latin typeface="Hobo Std" charset="0"/>
                <a:ea typeface="ヒラギノ角ゴ ProN W6" charset="0"/>
                <a:cs typeface="ヒラギノ角ゴ ProN W6" charset="0"/>
                <a:sym typeface="Hobo Std" charset="0"/>
              </a:rPr>
              <a:t>.  Then, you buy 2 pairs of jeans that are $20 each.  You also buy a pair of shoes that cost $35, but you have a coupon for $7 off them.  How much money did you spend? </a:t>
            </a:r>
            <a:br>
              <a:rPr lang="en-US" sz="3600" dirty="0">
                <a:solidFill>
                  <a:srgbClr val="FFFFFF"/>
                </a:solidFill>
                <a:latin typeface="Hobo Std" charset="0"/>
                <a:ea typeface="ヒラギノ角ゴ ProN W6" charset="0"/>
                <a:cs typeface="ヒラギノ角ゴ ProN W6" charset="0"/>
                <a:sym typeface="Hobo Std" charset="0"/>
              </a:rPr>
            </a:br>
            <a:r>
              <a:rPr lang="en-US" sz="2400" dirty="0">
                <a:latin typeface="Hobo Std" charset="0"/>
                <a:cs typeface="Hobo Std" charset="0"/>
                <a:sym typeface="Hobo Std" charset="0"/>
              </a:rPr>
              <a:t>HOW CAN WE USE ORDER OF OPERATIONS TO </a:t>
            </a:r>
            <a:br>
              <a:rPr lang="en-US" sz="2400" dirty="0">
                <a:latin typeface="Hobo Std" charset="0"/>
                <a:ea typeface="ヒラギノ角ゴ ProN W6" charset="0"/>
                <a:cs typeface="ヒラギノ角ゴ ProN W6" charset="0"/>
                <a:sym typeface="Hobo Std" charset="0"/>
              </a:rPr>
            </a:br>
            <a:r>
              <a:rPr lang="en-US" sz="2400" dirty="0">
                <a:latin typeface="Hobo Std" charset="0"/>
                <a:cs typeface="Hobo Std" charset="0"/>
                <a:sym typeface="Hobo Std" charset="0"/>
              </a:rPr>
              <a:t>SOLVE THIS PROBLEM?</a:t>
            </a:r>
            <a:br>
              <a:rPr lang="en-US" sz="2400" dirty="0">
                <a:latin typeface="Hobo Std" charset="0"/>
                <a:ea typeface="ヒラギノ角ゴ ProN W6" charset="0"/>
                <a:cs typeface="ヒラギノ角ゴ ProN W6" charset="0"/>
                <a:sym typeface="Hobo Std" charset="0"/>
              </a:rPr>
            </a:br>
            <a:br>
              <a:rPr lang="en-US" sz="3600" dirty="0">
                <a:solidFill>
                  <a:srgbClr val="FFFFFF"/>
                </a:solidFill>
                <a:latin typeface="Hobo Std" charset="0"/>
                <a:ea typeface="ヒラギノ角ゴ ProN W6" charset="0"/>
                <a:cs typeface="ヒラギノ角ゴ ProN W6" charset="0"/>
                <a:sym typeface="Hobo Std" charset="0"/>
              </a:rPr>
            </a:br>
            <a:endParaRPr lang="en-US" sz="3600" dirty="0">
              <a:solidFill>
                <a:srgbClr val="A072FD"/>
              </a:solidFill>
              <a:latin typeface="Hobo Std" charset="0"/>
              <a:ea typeface="ヒラギノ角ゴ ProN W6" charset="0"/>
              <a:cs typeface="ヒラギノ角ゴ ProN W6" charset="0"/>
              <a:sym typeface="Hobo Std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232CC"/>
            </a:gs>
            <a:gs pos="100000">
              <a:srgbClr val="32CC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104900" y="355600"/>
            <a:ext cx="7162800" cy="2527300"/>
          </a:xfrm>
          <a:solidFill>
            <a:srgbClr val="0000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rIns="132080"/>
          <a:lstStyle/>
          <a:p>
            <a:pPr indent="0" eaLnBrk="1" hangingPunct="1">
              <a:defRPr/>
            </a:pPr>
            <a:br>
              <a:rPr lang="en-US" sz="7200" dirty="0">
                <a:solidFill>
                  <a:srgbClr val="D90B00"/>
                </a:solidFill>
                <a:latin typeface="Lucida Grande" charset="0"/>
                <a:cs typeface="Lucida Grande" charset="0"/>
                <a:sym typeface="Lucida Grande" charset="0"/>
              </a:rPr>
            </a:br>
            <a:r>
              <a:rPr lang="en-US" sz="7200" dirty="0">
                <a:solidFill>
                  <a:srgbClr val="D90B00"/>
                </a:solidFill>
                <a:latin typeface="Lucida Grande" charset="0"/>
                <a:cs typeface="Lucida Grande" charset="0"/>
                <a:sym typeface="Lucida Grande" charset="0"/>
              </a:rPr>
              <a:t>P</a:t>
            </a:r>
            <a:r>
              <a:rPr lang="en-US" dirty="0">
                <a:solidFill>
                  <a:srgbClr val="FFFFFF"/>
                </a:solidFill>
                <a:latin typeface="Lucida Grande" charset="0"/>
                <a:cs typeface="Lucida Grande" charset="0"/>
                <a:sym typeface="Lucida Grande" charset="0"/>
              </a:rPr>
              <a:t>lease </a:t>
            </a:r>
            <a:r>
              <a:rPr lang="en-US" sz="7200" dirty="0">
                <a:solidFill>
                  <a:srgbClr val="FF2712"/>
                </a:solidFill>
                <a:latin typeface="Lucida Grande" charset="0"/>
                <a:cs typeface="Lucida Grande" charset="0"/>
                <a:sym typeface="Lucida Grande" charset="0"/>
              </a:rPr>
              <a:t>E</a:t>
            </a:r>
            <a:r>
              <a:rPr lang="en-US" dirty="0">
                <a:solidFill>
                  <a:srgbClr val="FFFFFF"/>
                </a:solidFill>
                <a:latin typeface="Lucida Grande" charset="0"/>
                <a:cs typeface="Lucida Grande" charset="0"/>
                <a:sym typeface="Lucida Grande" charset="0"/>
              </a:rPr>
              <a:t>xcuse </a:t>
            </a:r>
            <a:r>
              <a:rPr lang="en-US" sz="7200" dirty="0">
                <a:solidFill>
                  <a:srgbClr val="FF2712"/>
                </a:solidFill>
                <a:latin typeface="Lucida Grande" charset="0"/>
                <a:cs typeface="Lucida Grande" charset="0"/>
                <a:sym typeface="Lucida Grande" charset="0"/>
              </a:rPr>
              <a:t>M</a:t>
            </a:r>
            <a:r>
              <a:rPr lang="en-US" dirty="0">
                <a:solidFill>
                  <a:srgbClr val="FFFFFF"/>
                </a:solidFill>
                <a:latin typeface="Lucida Grande" charset="0"/>
                <a:cs typeface="Lucida Grande" charset="0"/>
                <a:sym typeface="Lucida Grande" charset="0"/>
              </a:rPr>
              <a:t>y </a:t>
            </a:r>
            <a:r>
              <a:rPr lang="en-US" sz="7200" dirty="0">
                <a:solidFill>
                  <a:srgbClr val="FF2712"/>
                </a:solidFill>
                <a:latin typeface="Lucida Grande" charset="0"/>
                <a:cs typeface="Lucida Grande" charset="0"/>
                <a:sym typeface="Lucida Grande" charset="0"/>
              </a:rPr>
              <a:t>D</a:t>
            </a:r>
            <a:r>
              <a:rPr lang="en-US" dirty="0">
                <a:solidFill>
                  <a:srgbClr val="FFFFFF"/>
                </a:solidFill>
                <a:latin typeface="Lucida Grande" charset="0"/>
                <a:cs typeface="Lucida Grande" charset="0"/>
                <a:sym typeface="Lucida Grande" charset="0"/>
              </a:rPr>
              <a:t>ear </a:t>
            </a:r>
            <a:r>
              <a:rPr lang="en-US" sz="7200" dirty="0">
                <a:solidFill>
                  <a:srgbClr val="FF2712"/>
                </a:solidFill>
                <a:latin typeface="Lucida Grande" charset="0"/>
                <a:cs typeface="Lucida Grande" charset="0"/>
                <a:sym typeface="Lucida Grande" charset="0"/>
              </a:rPr>
              <a:t>A</a:t>
            </a:r>
            <a:r>
              <a:rPr lang="en-US" dirty="0">
                <a:solidFill>
                  <a:srgbClr val="FFFFFF"/>
                </a:solidFill>
                <a:latin typeface="Lucida Grande" charset="0"/>
                <a:cs typeface="Lucida Grande" charset="0"/>
                <a:sym typeface="Lucida Grande" charset="0"/>
              </a:rPr>
              <a:t>unt </a:t>
            </a:r>
            <a:r>
              <a:rPr lang="en-US" sz="7200" dirty="0">
                <a:solidFill>
                  <a:srgbClr val="FF2712"/>
                </a:solidFill>
                <a:latin typeface="Lucida Grande" charset="0"/>
                <a:cs typeface="Lucida Grande" charset="0"/>
                <a:sym typeface="Lucida Grande" charset="0"/>
              </a:rPr>
              <a:t>S</a:t>
            </a:r>
            <a:r>
              <a:rPr lang="en-US" dirty="0">
                <a:solidFill>
                  <a:srgbClr val="FFFFFF"/>
                </a:solidFill>
                <a:latin typeface="Lucida Grande" charset="0"/>
                <a:cs typeface="Lucida Grande" charset="0"/>
                <a:sym typeface="Lucida Grande" charset="0"/>
              </a:rPr>
              <a:t>ally</a:t>
            </a:r>
            <a:br>
              <a:rPr lang="en-US" dirty="0">
                <a:solidFill>
                  <a:srgbClr val="FFFFFF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rPr>
            </a:br>
            <a:br>
              <a:rPr lang="en-US" dirty="0">
                <a:solidFill>
                  <a:srgbClr val="FFFFFF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rPr>
            </a:br>
            <a:endParaRPr lang="en-US" dirty="0">
              <a:solidFill>
                <a:srgbClr val="FFFFFF"/>
              </a:solidFill>
              <a:latin typeface="Lucida Grande" charset="0"/>
              <a:ea typeface="ヒラギノ角ゴ ProN W3" charset="0"/>
              <a:cs typeface="ヒラギノ角ゴ ProN W3" charset="0"/>
              <a:sym typeface="Lucida Grande" charset="0"/>
            </a:endParaRPr>
          </a:p>
        </p:txBody>
      </p:sp>
      <p:pic>
        <p:nvPicPr>
          <p:cNvPr id="23555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048000"/>
            <a:ext cx="2193925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/>
          <p:cNvSpPr>
            <a:spLocks/>
          </p:cNvSpPr>
          <p:nvPr/>
        </p:nvSpPr>
        <p:spPr bwMode="auto">
          <a:xfrm>
            <a:off x="914400" y="3048000"/>
            <a:ext cx="3657600" cy="307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/>
          <a:p>
            <a:pPr marL="39688">
              <a:spcBef>
                <a:spcPts val="2300"/>
              </a:spcBef>
            </a:pPr>
            <a:r>
              <a:rPr lang="en-US" sz="4000">
                <a:solidFill>
                  <a:srgbClr val="FFFFFF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This will help you to remember the order of operations.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theme/theme1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CC99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Times New Roman"/>
        <a:ea typeface="ヒラギノ明朝 ProN W3"/>
        <a:cs typeface="ヒラギノ明朝 ProN W3"/>
      </a:majorFont>
      <a:minorFont>
        <a:latin typeface="Times New Roman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0"/>
            <a:cs typeface="ヒラギノ明朝 ProN W3" charset="0"/>
            <a:sym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0"/>
            <a:cs typeface="ヒラギノ明朝 ProN W3" charset="0"/>
            <a:sym typeface="Times New Roman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6594</TotalTime>
  <Pages>0</Pages>
  <Words>482</Words>
  <Characters>0</Characters>
  <Application>Microsoft Office PowerPoint</Application>
  <PresentationFormat>On-screen Show (4:3)</PresentationFormat>
  <Lines>0</Lines>
  <Paragraphs>102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Calibri</vt:lpstr>
      <vt:lpstr>Cooper Black</vt:lpstr>
      <vt:lpstr>Hobo Std</vt:lpstr>
      <vt:lpstr>Lucida Grande</vt:lpstr>
      <vt:lpstr>Symbol</vt:lpstr>
      <vt:lpstr>Tahoma</vt:lpstr>
      <vt:lpstr>Times New Roman</vt:lpstr>
      <vt:lpstr>Times New Roman Bold</vt:lpstr>
      <vt:lpstr>Title &amp; Bullets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Order of Operations tells us how to do a math problem with more than one operation, in the correct order. </vt:lpstr>
      <vt:lpstr> HERE IS A QUESTION TO THINK ABOUT DURING THIS LESSON. You go shopping and you buy 3 shirts that are $8.00 each.  Then, you buy 2 pairs of jeans that are $20 each.  You also buy a pair of shoes that cost $35, but you have a coupon for $7 off them.  How much money did you spend?  HOW CAN WE USE ORDER OF OPERATIONS TO  SOLVE THIS PROBLEM?  </vt:lpstr>
      <vt:lpstr> Please Excuse My Dear Aunt Sally  </vt:lpstr>
      <vt:lpstr>Please Excuse My Dear Aunt Sally</vt:lpstr>
      <vt:lpstr>Please Excuse My Dear Aunt Sally</vt:lpstr>
      <vt:lpstr>Please Excuse My Dear Aunt Sally</vt:lpstr>
      <vt:lpstr>Please Excuse My Dear Aunt Sally</vt:lpstr>
      <vt:lpstr>Please Excuse My Dear Aunt Sally</vt:lpstr>
      <vt:lpstr>PowerPoint Presentation</vt:lpstr>
      <vt:lpstr>PEMDAS</vt:lpstr>
      <vt:lpstr>PEMDAS</vt:lpstr>
      <vt:lpstr>PEMDAS</vt:lpstr>
      <vt:lpstr>PEMDAS</vt:lpstr>
      <vt:lpstr>PEMDAS</vt:lpstr>
      <vt:lpstr>PEMDAS</vt:lpstr>
      <vt:lpstr>PEMDAS</vt:lpstr>
      <vt:lpstr>  LETS GO BACK TO THIS PROBLEM FROM THE BEGINNING OF THE LESSON.  You go shopping and you buy 3 shirts that are $8.00 each.  Then, you buy 2 pairs of jeans that are $20 each.  You also buy a pair of shoes that cost $35, but you have a coupon for $7 off them.  How much money did you spend?     </vt:lpstr>
      <vt:lpstr>HOW CAN WE USE ORDER OF OPERATIONS TO SOLVE THIS PROBLEM?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Jennifer</dc:creator>
  <cp:keywords/>
  <dc:description/>
  <cp:lastModifiedBy>Tyler Anderson</cp:lastModifiedBy>
  <cp:revision>17</cp:revision>
  <cp:lastPrinted>2011-10-24T14:16:10Z</cp:lastPrinted>
  <dcterms:modified xsi:type="dcterms:W3CDTF">2020-08-31T15:57:01Z</dcterms:modified>
</cp:coreProperties>
</file>