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6" r:id="rId2"/>
    <p:sldId id="257" r:id="rId3"/>
    <p:sldId id="260" r:id="rId4"/>
    <p:sldId id="269" r:id="rId5"/>
    <p:sldId id="258" r:id="rId6"/>
    <p:sldId id="262" r:id="rId7"/>
    <p:sldId id="263" r:id="rId8"/>
    <p:sldId id="265" r:id="rId9"/>
    <p:sldId id="266" r:id="rId10"/>
    <p:sldId id="264" r:id="rId11"/>
    <p:sldId id="270"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5529" autoAdjust="0"/>
  </p:normalViewPr>
  <p:slideViewPr>
    <p:cSldViewPr snapToGrid="0">
      <p:cViewPr varScale="1">
        <p:scale>
          <a:sx n="54" d="100"/>
          <a:sy n="54" d="100"/>
        </p:scale>
        <p:origin x="12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E81D77-E1FB-4870-82A7-3BE865C7F1A3}" type="datetimeFigureOut">
              <a:rPr lang="en-US" smtClean="0"/>
              <a:t>8/18/2020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D7E5FD-A06F-43C9-BA08-EAD842A0E97A}" type="slidenum">
              <a:rPr lang="en-US" smtClean="0"/>
              <a:t>‹#›</a:t>
            </a:fld>
            <a:endParaRPr lang="en-US"/>
          </a:p>
        </p:txBody>
      </p:sp>
    </p:spTree>
    <p:extLst>
      <p:ext uri="{BB962C8B-B14F-4D97-AF65-F5344CB8AC3E}">
        <p14:creationId xmlns:p14="http://schemas.microsoft.com/office/powerpoint/2010/main" val="4045000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will analyze the data regarding staying safe from the </a:t>
            </a:r>
            <a:r>
              <a:rPr lang="en-US" dirty="0" err="1"/>
              <a:t>CoViD</a:t>
            </a:r>
            <a:r>
              <a:rPr lang="en-US" dirty="0"/>
              <a:t> virus.</a:t>
            </a:r>
          </a:p>
          <a:p>
            <a:endParaRPr lang="en-US" dirty="0"/>
          </a:p>
          <a:p>
            <a:r>
              <a:rPr lang="en-US" dirty="0"/>
              <a:t>Image Source:</a:t>
            </a:r>
          </a:p>
          <a:p>
            <a:r>
              <a:rPr lang="en-US" dirty="0"/>
              <a:t>https://www.petersons.com/blog/how-to-stay-safe-on-campus-five-sensible-tips/</a:t>
            </a:r>
          </a:p>
        </p:txBody>
      </p:sp>
      <p:sp>
        <p:nvSpPr>
          <p:cNvPr id="4" name="Slide Number Placeholder 3"/>
          <p:cNvSpPr>
            <a:spLocks noGrp="1"/>
          </p:cNvSpPr>
          <p:nvPr>
            <p:ph type="sldNum" sz="quarter" idx="5"/>
          </p:nvPr>
        </p:nvSpPr>
        <p:spPr/>
        <p:txBody>
          <a:bodyPr/>
          <a:lstStyle/>
          <a:p>
            <a:fld id="{72D7E5FD-A06F-43C9-BA08-EAD842A0E97A}" type="slidenum">
              <a:rPr lang="en-US" smtClean="0"/>
              <a:t>1</a:t>
            </a:fld>
            <a:endParaRPr lang="en-US"/>
          </a:p>
        </p:txBody>
      </p:sp>
    </p:spTree>
    <p:extLst>
      <p:ext uri="{BB962C8B-B14F-4D97-AF65-F5344CB8AC3E}">
        <p14:creationId xmlns:p14="http://schemas.microsoft.com/office/powerpoint/2010/main" val="2690301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distancing is all about diluting virus particles.  The farther away a person is, the larger volume their droplets are spread through making them more dilute, making infection less likely.</a:t>
            </a:r>
          </a:p>
          <a:p>
            <a:endParaRPr lang="en-US" dirty="0"/>
          </a:p>
          <a:p>
            <a:r>
              <a:rPr lang="en-US" dirty="0"/>
              <a:t>https://mathematica.stackexchange.com/questions/47713/add-coordinate-axes-to-a-3d-plot-of-concentric-spheres</a:t>
            </a:r>
          </a:p>
          <a:p>
            <a:r>
              <a:rPr lang="en-US" dirty="0"/>
              <a:t>https://en.wikipedia.org/wiki/Inverse-square_law</a:t>
            </a:r>
          </a:p>
        </p:txBody>
      </p:sp>
      <p:sp>
        <p:nvSpPr>
          <p:cNvPr id="4" name="Slide Number Placeholder 3"/>
          <p:cNvSpPr>
            <a:spLocks noGrp="1"/>
          </p:cNvSpPr>
          <p:nvPr>
            <p:ph type="sldNum" sz="quarter" idx="5"/>
          </p:nvPr>
        </p:nvSpPr>
        <p:spPr/>
        <p:txBody>
          <a:bodyPr/>
          <a:lstStyle/>
          <a:p>
            <a:fld id="{72D7E5FD-A06F-43C9-BA08-EAD842A0E97A}" type="slidenum">
              <a:rPr lang="en-US" smtClean="0"/>
              <a:t>12</a:t>
            </a:fld>
            <a:endParaRPr lang="en-US"/>
          </a:p>
        </p:txBody>
      </p:sp>
    </p:spTree>
    <p:extLst>
      <p:ext uri="{BB962C8B-B14F-4D97-AF65-F5344CB8AC3E}">
        <p14:creationId xmlns:p14="http://schemas.microsoft.com/office/powerpoint/2010/main" val="2564722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Science doesn’t care who you are, or what you believe.  Science doesn’t care about your political affiliation, your race, your class, or your sexual orientation.  Science is based on one thing and one thing only; data.  Formulate a hypothesis, a guess, any guess.  It doesn’t matter how absurd, and crazy the guess is, anything can be postulated.  Test your claim.  If your claim works try again, see if you can destroy it.  If what you claim is the truth, nothing will be able to stop it.  If what you claim is false, then something will tear it down.  Keep testing and questioning until only truth remains.  This is the nature of science.  Science is what we will be studying this year.  So put aside your preconceived notions and go where the data takes you.</a:t>
            </a:r>
          </a:p>
        </p:txBody>
      </p:sp>
      <p:sp>
        <p:nvSpPr>
          <p:cNvPr id="4" name="Slide Number Placeholder 3"/>
          <p:cNvSpPr>
            <a:spLocks noGrp="1"/>
          </p:cNvSpPr>
          <p:nvPr>
            <p:ph type="sldNum" sz="quarter" idx="5"/>
          </p:nvPr>
        </p:nvSpPr>
        <p:spPr/>
        <p:txBody>
          <a:bodyPr/>
          <a:lstStyle/>
          <a:p>
            <a:fld id="{72D7E5FD-A06F-43C9-BA08-EAD842A0E97A}" type="slidenum">
              <a:rPr lang="en-US" smtClean="0"/>
              <a:t>2</a:t>
            </a:fld>
            <a:endParaRPr lang="en-US"/>
          </a:p>
        </p:txBody>
      </p:sp>
    </p:spTree>
    <p:extLst>
      <p:ext uri="{BB962C8B-B14F-4D97-AF65-F5344CB8AC3E}">
        <p14:creationId xmlns:p14="http://schemas.microsoft.com/office/powerpoint/2010/main" val="2879696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bias is a conscious or unconscious belief that may change your interpretation of data.  We all have bias.  A good scientist does everything they possible can to remove all possible biases.</a:t>
            </a:r>
          </a:p>
          <a:p>
            <a:endParaRPr lang="en-US" dirty="0"/>
          </a:p>
          <a:p>
            <a:r>
              <a:rPr lang="en-US" dirty="0"/>
              <a:t>The best information is a primary source, actually conducting the experiment or reading about an experiment someone conducted.  Primary sources include lab notebooks, and published papers.  The next best source is secondary sources like textbooks and media </a:t>
            </a:r>
            <a:r>
              <a:rPr lang="en-US" dirty="0" err="1"/>
              <a:t>reportings</a:t>
            </a:r>
            <a:r>
              <a:rPr lang="en-US" dirty="0"/>
              <a:t> in the green box in the middle of this chart.  When dealing with any information, always ask yourself if the source is trustworthy and reliable, or if they are trying to tell a different story than the truth.</a:t>
            </a:r>
          </a:p>
          <a:p>
            <a:endParaRPr lang="en-US" dirty="0"/>
          </a:p>
          <a:p>
            <a:endParaRPr lang="en-US" dirty="0"/>
          </a:p>
          <a:p>
            <a:r>
              <a:rPr lang="en-US" dirty="0"/>
              <a:t>Image Source-</a:t>
            </a:r>
          </a:p>
          <a:p>
            <a:r>
              <a:rPr lang="en-US" dirty="0"/>
              <a:t>https://www.marketwatch.com/story/how-biased-is-your-news-source-you-probably-wont-agree-with-this-chart-2018-02-28</a:t>
            </a:r>
          </a:p>
        </p:txBody>
      </p:sp>
      <p:sp>
        <p:nvSpPr>
          <p:cNvPr id="4" name="Slide Number Placeholder 3"/>
          <p:cNvSpPr>
            <a:spLocks noGrp="1"/>
          </p:cNvSpPr>
          <p:nvPr>
            <p:ph type="sldNum" sz="quarter" idx="5"/>
          </p:nvPr>
        </p:nvSpPr>
        <p:spPr/>
        <p:txBody>
          <a:bodyPr/>
          <a:lstStyle/>
          <a:p>
            <a:fld id="{72D7E5FD-A06F-43C9-BA08-EAD842A0E97A}" type="slidenum">
              <a:rPr lang="en-US" smtClean="0"/>
              <a:t>3</a:t>
            </a:fld>
            <a:endParaRPr lang="en-US"/>
          </a:p>
        </p:txBody>
      </p:sp>
    </p:spTree>
    <p:extLst>
      <p:ext uri="{BB962C8B-B14F-4D97-AF65-F5344CB8AC3E}">
        <p14:creationId xmlns:p14="http://schemas.microsoft.com/office/powerpoint/2010/main" val="2335763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plan our school has put forth to counter the virus.  We will investigate each point of this plan using the tools of science and decide if it is effective or not.</a:t>
            </a:r>
          </a:p>
        </p:txBody>
      </p:sp>
      <p:sp>
        <p:nvSpPr>
          <p:cNvPr id="4" name="Slide Number Placeholder 3"/>
          <p:cNvSpPr>
            <a:spLocks noGrp="1"/>
          </p:cNvSpPr>
          <p:nvPr>
            <p:ph type="sldNum" sz="quarter" idx="5"/>
          </p:nvPr>
        </p:nvSpPr>
        <p:spPr/>
        <p:txBody>
          <a:bodyPr/>
          <a:lstStyle/>
          <a:p>
            <a:fld id="{72D7E5FD-A06F-43C9-BA08-EAD842A0E97A}" type="slidenum">
              <a:rPr lang="en-US" smtClean="0"/>
              <a:t>4</a:t>
            </a:fld>
            <a:endParaRPr lang="en-US"/>
          </a:p>
        </p:txBody>
      </p:sp>
    </p:spTree>
    <p:extLst>
      <p:ext uri="{BB962C8B-B14F-4D97-AF65-F5344CB8AC3E}">
        <p14:creationId xmlns:p14="http://schemas.microsoft.com/office/powerpoint/2010/main" val="4267357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a:t>
            </a:r>
          </a:p>
          <a:p>
            <a:r>
              <a:rPr lang="en-US" dirty="0"/>
              <a:t>https://newrepublic.com/article/158359/conservative-austerity-created-mask-wars</a:t>
            </a:r>
          </a:p>
        </p:txBody>
      </p:sp>
      <p:sp>
        <p:nvSpPr>
          <p:cNvPr id="4" name="Slide Number Placeholder 3"/>
          <p:cNvSpPr>
            <a:spLocks noGrp="1"/>
          </p:cNvSpPr>
          <p:nvPr>
            <p:ph type="sldNum" sz="quarter" idx="5"/>
          </p:nvPr>
        </p:nvSpPr>
        <p:spPr/>
        <p:txBody>
          <a:bodyPr/>
          <a:lstStyle/>
          <a:p>
            <a:fld id="{72D7E5FD-A06F-43C9-BA08-EAD842A0E97A}" type="slidenum">
              <a:rPr lang="en-US" smtClean="0"/>
              <a:t>5</a:t>
            </a:fld>
            <a:endParaRPr lang="en-US"/>
          </a:p>
        </p:txBody>
      </p:sp>
    </p:spTree>
    <p:extLst>
      <p:ext uri="{BB962C8B-B14F-4D97-AF65-F5344CB8AC3E}">
        <p14:creationId xmlns:p14="http://schemas.microsoft.com/office/powerpoint/2010/main" val="2854135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observe?  How close should you stand?  Which is more effective, masks or no masks?</a:t>
            </a:r>
          </a:p>
          <a:p>
            <a:endParaRPr lang="en-US" dirty="0"/>
          </a:p>
          <a:p>
            <a:r>
              <a:rPr lang="en-US" dirty="0"/>
              <a:t>Image Source-</a:t>
            </a:r>
          </a:p>
          <a:p>
            <a:r>
              <a:rPr lang="en-US" dirty="0"/>
              <a:t>https://mymodernmet.com/face-mask-demo/</a:t>
            </a:r>
          </a:p>
        </p:txBody>
      </p:sp>
      <p:sp>
        <p:nvSpPr>
          <p:cNvPr id="4" name="Slide Number Placeholder 3"/>
          <p:cNvSpPr>
            <a:spLocks noGrp="1"/>
          </p:cNvSpPr>
          <p:nvPr>
            <p:ph type="sldNum" sz="quarter" idx="5"/>
          </p:nvPr>
        </p:nvSpPr>
        <p:spPr/>
        <p:txBody>
          <a:bodyPr/>
          <a:lstStyle/>
          <a:p>
            <a:fld id="{72D7E5FD-A06F-43C9-BA08-EAD842A0E97A}" type="slidenum">
              <a:rPr lang="en-US" smtClean="0"/>
              <a:t>6</a:t>
            </a:fld>
            <a:endParaRPr lang="en-US"/>
          </a:p>
        </p:txBody>
      </p:sp>
    </p:spTree>
    <p:extLst>
      <p:ext uri="{BB962C8B-B14F-4D97-AF65-F5344CB8AC3E}">
        <p14:creationId xmlns:p14="http://schemas.microsoft.com/office/powerpoint/2010/main" val="46031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Sources-</a:t>
            </a:r>
          </a:p>
          <a:p>
            <a:r>
              <a:rPr lang="en-US" dirty="0"/>
              <a:t>https://smartairfilters.com/en/blog/can-air-purifiers-filter-out-the-coronavirus/</a:t>
            </a:r>
          </a:p>
          <a:p>
            <a:r>
              <a:rPr lang="en-US" dirty="0"/>
              <a:t>https://www.researchgate.net/figure/Scanning-electron-microscope-SEM-image-A-1000-of-a-human-hair-on-the-left-and-a_fig2_316750591</a:t>
            </a:r>
          </a:p>
          <a:p>
            <a:r>
              <a:rPr lang="en-US" dirty="0"/>
              <a:t>https://www.minnpost.com/health/2020/07/the-daily-coronavirus-update-13-more-deaths-494-new-cases-in-minnesota/</a:t>
            </a:r>
          </a:p>
          <a:p>
            <a:endParaRPr lang="en-US" dirty="0"/>
          </a:p>
          <a:p>
            <a:endParaRPr lang="en-US" dirty="0"/>
          </a:p>
        </p:txBody>
      </p:sp>
      <p:sp>
        <p:nvSpPr>
          <p:cNvPr id="4" name="Slide Number Placeholder 3"/>
          <p:cNvSpPr>
            <a:spLocks noGrp="1"/>
          </p:cNvSpPr>
          <p:nvPr>
            <p:ph type="sldNum" sz="quarter" idx="5"/>
          </p:nvPr>
        </p:nvSpPr>
        <p:spPr/>
        <p:txBody>
          <a:bodyPr/>
          <a:lstStyle/>
          <a:p>
            <a:fld id="{72D7E5FD-A06F-43C9-BA08-EAD842A0E97A}" type="slidenum">
              <a:rPr lang="en-US" smtClean="0"/>
              <a:t>8</a:t>
            </a:fld>
            <a:endParaRPr lang="en-US"/>
          </a:p>
        </p:txBody>
      </p:sp>
    </p:spTree>
    <p:extLst>
      <p:ext uri="{BB962C8B-B14F-4D97-AF65-F5344CB8AC3E}">
        <p14:creationId xmlns:p14="http://schemas.microsoft.com/office/powerpoint/2010/main" val="3643511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a:t>
            </a:r>
            <a:r>
              <a:rPr lang="en-US" dirty="0" err="1"/>
              <a:t>Orbies</a:t>
            </a:r>
            <a:r>
              <a:rPr lang="en-US" dirty="0"/>
              <a:t> floating in water.  The </a:t>
            </a:r>
            <a:r>
              <a:rPr lang="en-US" dirty="0" err="1"/>
              <a:t>CoViD</a:t>
            </a:r>
            <a:r>
              <a:rPr lang="en-US" dirty="0"/>
              <a:t> virus particles are suspended in the droplets we breathe and sneeze.  Except in the best medical grade masks, usually the openings in masks are too big to stop individual viruses, however, a mask can easily stop most of the water droplets carrying the virus.</a:t>
            </a:r>
          </a:p>
          <a:p>
            <a:endParaRPr lang="en-US" dirty="0"/>
          </a:p>
          <a:p>
            <a:r>
              <a:rPr lang="en-US" dirty="0"/>
              <a:t>https://www.esquire.com/lifestyle/health/a15172105/holding-back-sneeze-throat-damage/</a:t>
            </a:r>
          </a:p>
        </p:txBody>
      </p:sp>
      <p:sp>
        <p:nvSpPr>
          <p:cNvPr id="4" name="Slide Number Placeholder 3"/>
          <p:cNvSpPr>
            <a:spLocks noGrp="1"/>
          </p:cNvSpPr>
          <p:nvPr>
            <p:ph type="sldNum" sz="quarter" idx="5"/>
          </p:nvPr>
        </p:nvSpPr>
        <p:spPr/>
        <p:txBody>
          <a:bodyPr/>
          <a:lstStyle/>
          <a:p>
            <a:fld id="{72D7E5FD-A06F-43C9-BA08-EAD842A0E97A}" type="slidenum">
              <a:rPr lang="en-US" smtClean="0"/>
              <a:t>9</a:t>
            </a:fld>
            <a:endParaRPr lang="en-US"/>
          </a:p>
        </p:txBody>
      </p:sp>
    </p:spTree>
    <p:extLst>
      <p:ext uri="{BB962C8B-B14F-4D97-AF65-F5344CB8AC3E}">
        <p14:creationId xmlns:p14="http://schemas.microsoft.com/office/powerpoint/2010/main" val="3055516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https://attheu.utah.edu/facultystaff/what-is-social-distancing/</a:t>
            </a:r>
          </a:p>
        </p:txBody>
      </p:sp>
      <p:sp>
        <p:nvSpPr>
          <p:cNvPr id="4" name="Slide Number Placeholder 3"/>
          <p:cNvSpPr>
            <a:spLocks noGrp="1"/>
          </p:cNvSpPr>
          <p:nvPr>
            <p:ph type="sldNum" sz="quarter" idx="5"/>
          </p:nvPr>
        </p:nvSpPr>
        <p:spPr/>
        <p:txBody>
          <a:bodyPr/>
          <a:lstStyle/>
          <a:p>
            <a:fld id="{72D7E5FD-A06F-43C9-BA08-EAD842A0E97A}" type="slidenum">
              <a:rPr lang="en-US" smtClean="0"/>
              <a:t>11</a:t>
            </a:fld>
            <a:endParaRPr lang="en-US"/>
          </a:p>
        </p:txBody>
      </p:sp>
    </p:spTree>
    <p:extLst>
      <p:ext uri="{BB962C8B-B14F-4D97-AF65-F5344CB8AC3E}">
        <p14:creationId xmlns:p14="http://schemas.microsoft.com/office/powerpoint/2010/main" val="2655529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8/18/2020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7391300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8/18/2020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89641763"/>
      </p:ext>
    </p:extLst>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5" name="Rectangle 14">
            <a:extLst>
              <a:ext uri="{FF2B5EF4-FFF2-40B4-BE49-F238E27FC236}">
                <a16:creationId xmlns:a16="http://schemas.microsoft.com/office/drawing/2014/main" id="{20C97E5C-C165-417B-BBDE-6701E226BE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5D0E1C6-221C-4835-B0D4-24184F6B6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B4F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98F2782-0AD1-4AB6-BBB8-3BA1BB416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7EB4DF6E-16B7-4762-97D9-D3BCD5F83F76}"/>
              </a:ext>
            </a:extLst>
          </p:cNvPr>
          <p:cNvPicPr>
            <a:picLocks noChangeAspect="1"/>
          </p:cNvPicPr>
          <p:nvPr/>
        </p:nvPicPr>
        <p:blipFill>
          <a:blip r:embed="rId3"/>
          <a:stretch>
            <a:fillRect/>
          </a:stretch>
        </p:blipFill>
        <p:spPr>
          <a:xfrm>
            <a:off x="3026131" y="1123527"/>
            <a:ext cx="6139733" cy="4604800"/>
          </a:xfrm>
          <a:prstGeom prst="rect">
            <a:avLst/>
          </a:prstGeom>
        </p:spPr>
      </p:pic>
      <p:sp>
        <p:nvSpPr>
          <p:cNvPr id="5" name="Rectangle 4">
            <a:extLst>
              <a:ext uri="{FF2B5EF4-FFF2-40B4-BE49-F238E27FC236}">
                <a16:creationId xmlns:a16="http://schemas.microsoft.com/office/drawing/2014/main" id="{258C445F-9E87-465E-8AA0-2DEB74F40E2A}"/>
              </a:ext>
            </a:extLst>
          </p:cNvPr>
          <p:cNvSpPr/>
          <p:nvPr/>
        </p:nvSpPr>
        <p:spPr>
          <a:xfrm>
            <a:off x="704260" y="2067002"/>
            <a:ext cx="10778463" cy="2215991"/>
          </a:xfrm>
          <a:prstGeom prst="rect">
            <a:avLst/>
          </a:prstGeom>
          <a:noFill/>
        </p:spPr>
        <p:txBody>
          <a:bodyPr wrap="none" lIns="91440" tIns="45720" rIns="91440" bIns="45720">
            <a:spAutoFit/>
          </a:bodyPr>
          <a:lstStyle/>
          <a:p>
            <a:pPr lvl="1" algn="ctr"/>
            <a:r>
              <a:rPr lang="en-US" sz="13800" b="1" u="sng" cap="none" spc="5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CoViD</a:t>
            </a:r>
            <a:r>
              <a:rPr lang="en-US" sz="13800" b="1" u="sng" cap="none" spc="5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Safety</a:t>
            </a:r>
            <a:endParaRPr lang="en-US" sz="13800" b="1" u="sng"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136950876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4EC6C6-9094-42F4-B102-74FD8EA7CB85}"/>
              </a:ext>
            </a:extLst>
          </p:cNvPr>
          <p:cNvPicPr>
            <a:picLocks noChangeAspect="1"/>
          </p:cNvPicPr>
          <p:nvPr/>
        </p:nvPicPr>
        <p:blipFill rotWithShape="1">
          <a:blip r:embed="rId2"/>
          <a:srcRect l="6818" t="22047" r="37545" b="26291"/>
          <a:stretch/>
        </p:blipFill>
        <p:spPr>
          <a:xfrm>
            <a:off x="0" y="246529"/>
            <a:ext cx="12192000" cy="6364942"/>
          </a:xfrm>
          <a:prstGeom prst="rect">
            <a:avLst/>
          </a:prstGeom>
          <a:ln w="57150">
            <a:solidFill>
              <a:srgbClr val="0070C0"/>
            </a:solidFill>
          </a:ln>
        </p:spPr>
      </p:pic>
      <p:sp>
        <p:nvSpPr>
          <p:cNvPr id="4" name="Rectangle 3">
            <a:extLst>
              <a:ext uri="{FF2B5EF4-FFF2-40B4-BE49-F238E27FC236}">
                <a16:creationId xmlns:a16="http://schemas.microsoft.com/office/drawing/2014/main" id="{865A0D69-B4A5-48FF-A887-5C50CC144AFE}"/>
              </a:ext>
            </a:extLst>
          </p:cNvPr>
          <p:cNvSpPr/>
          <p:nvPr/>
        </p:nvSpPr>
        <p:spPr>
          <a:xfrm>
            <a:off x="720436" y="3429000"/>
            <a:ext cx="11471564" cy="1077218"/>
          </a:xfrm>
          <a:prstGeom prst="rect">
            <a:avLst/>
          </a:prstGeom>
        </p:spPr>
        <p:txBody>
          <a:bodyPr wrap="square">
            <a:spAutoFit/>
          </a:bodyPr>
          <a:lstStyle/>
          <a:p>
            <a:r>
              <a:rPr lang="en-US" sz="3200" b="1" dirty="0">
                <a:solidFill>
                  <a:srgbClr val="0070C0"/>
                </a:solidFill>
              </a:rPr>
              <a:t>https://www.nist.gov/blogs/taking-measure/my-stay-home-lab-shows-how-face-coverings-can-slow-spread-disease</a:t>
            </a:r>
          </a:p>
        </p:txBody>
      </p:sp>
    </p:spTree>
    <p:extLst>
      <p:ext uri="{BB962C8B-B14F-4D97-AF65-F5344CB8AC3E}">
        <p14:creationId xmlns:p14="http://schemas.microsoft.com/office/powerpoint/2010/main" val="2385380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5" name="Rectangle 14">
            <a:extLst>
              <a:ext uri="{FF2B5EF4-FFF2-40B4-BE49-F238E27FC236}">
                <a16:creationId xmlns:a16="http://schemas.microsoft.com/office/drawing/2014/main" id="{20C97E5C-C165-417B-BBDE-6701E226BE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5D0E1C6-221C-4835-B0D4-24184F6B6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C5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98F2782-0AD1-4AB6-BBB8-3BA1BB416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B974D48-1C7E-41B5-8E00-E565FE562F9F}"/>
              </a:ext>
            </a:extLst>
          </p:cNvPr>
          <p:cNvPicPr>
            <a:picLocks noChangeAspect="1"/>
          </p:cNvPicPr>
          <p:nvPr/>
        </p:nvPicPr>
        <p:blipFill>
          <a:blip r:embed="rId3"/>
          <a:stretch>
            <a:fillRect/>
          </a:stretch>
        </p:blipFill>
        <p:spPr>
          <a:xfrm>
            <a:off x="643465" y="647024"/>
            <a:ext cx="10905067" cy="5529695"/>
          </a:xfrm>
          <a:prstGeom prst="rect">
            <a:avLst/>
          </a:prstGeom>
        </p:spPr>
      </p:pic>
      <p:sp>
        <p:nvSpPr>
          <p:cNvPr id="5" name="Rectangle 4">
            <a:extLst>
              <a:ext uri="{FF2B5EF4-FFF2-40B4-BE49-F238E27FC236}">
                <a16:creationId xmlns:a16="http://schemas.microsoft.com/office/drawing/2014/main" id="{238F7F35-4942-4416-B5AC-F6E8CB0F0F00}"/>
              </a:ext>
            </a:extLst>
          </p:cNvPr>
          <p:cNvSpPr/>
          <p:nvPr/>
        </p:nvSpPr>
        <p:spPr>
          <a:xfrm>
            <a:off x="3439346" y="2967335"/>
            <a:ext cx="531331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Social Distancing</a:t>
            </a:r>
          </a:p>
        </p:txBody>
      </p:sp>
    </p:spTree>
    <p:extLst>
      <p:ext uri="{BB962C8B-B14F-4D97-AF65-F5344CB8AC3E}">
        <p14:creationId xmlns:p14="http://schemas.microsoft.com/office/powerpoint/2010/main" val="348265978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5A7D49-5F83-467F-BFDC-25F51AE8DDC4}"/>
              </a:ext>
            </a:extLst>
          </p:cNvPr>
          <p:cNvPicPr>
            <a:picLocks noChangeAspect="1"/>
          </p:cNvPicPr>
          <p:nvPr/>
        </p:nvPicPr>
        <p:blipFill rotWithShape="1">
          <a:blip r:embed="rId3"/>
          <a:srcRect l="8442" t="6274" r="14520" b="20045"/>
          <a:stretch/>
        </p:blipFill>
        <p:spPr>
          <a:xfrm>
            <a:off x="166254" y="361603"/>
            <a:ext cx="6164576" cy="6134794"/>
          </a:xfrm>
          <a:prstGeom prst="rect">
            <a:avLst/>
          </a:prstGeom>
        </p:spPr>
      </p:pic>
      <p:pic>
        <p:nvPicPr>
          <p:cNvPr id="8" name="Picture 7">
            <a:extLst>
              <a:ext uri="{FF2B5EF4-FFF2-40B4-BE49-F238E27FC236}">
                <a16:creationId xmlns:a16="http://schemas.microsoft.com/office/drawing/2014/main" id="{85321192-C670-4071-9820-A671FD1D18B1}"/>
              </a:ext>
            </a:extLst>
          </p:cNvPr>
          <p:cNvPicPr>
            <a:picLocks noChangeAspect="1"/>
          </p:cNvPicPr>
          <p:nvPr/>
        </p:nvPicPr>
        <p:blipFill>
          <a:blip r:embed="rId4"/>
          <a:stretch>
            <a:fillRect/>
          </a:stretch>
        </p:blipFill>
        <p:spPr>
          <a:xfrm>
            <a:off x="6096000" y="149628"/>
            <a:ext cx="5929746" cy="3948223"/>
          </a:xfrm>
          <a:prstGeom prst="rect">
            <a:avLst/>
          </a:prstGeom>
        </p:spPr>
      </p:pic>
      <p:sp>
        <p:nvSpPr>
          <p:cNvPr id="9" name="Rectangle 8">
            <a:extLst>
              <a:ext uri="{FF2B5EF4-FFF2-40B4-BE49-F238E27FC236}">
                <a16:creationId xmlns:a16="http://schemas.microsoft.com/office/drawing/2014/main" id="{F0A63156-7FCA-4E23-AC29-AC9193F1D6BA}"/>
              </a:ext>
            </a:extLst>
          </p:cNvPr>
          <p:cNvSpPr/>
          <p:nvPr/>
        </p:nvSpPr>
        <p:spPr>
          <a:xfrm>
            <a:off x="5814205" y="4097851"/>
            <a:ext cx="6377796" cy="2677656"/>
          </a:xfrm>
          <a:prstGeom prst="rect">
            <a:avLst/>
          </a:prstGeom>
          <a:solidFill>
            <a:srgbClr val="002060"/>
          </a:solidFill>
          <a:ln>
            <a:solidFill>
              <a:srgbClr val="92D050"/>
            </a:solidFill>
          </a:ln>
        </p:spPr>
        <p:txBody>
          <a:bodyPr wrap="square" lIns="91440" tIns="45720" rIns="91440" bIns="45720">
            <a:spAutoFit/>
          </a:bodyPr>
          <a:lstStyle/>
          <a:p>
            <a:pPr algn="ctr"/>
            <a:r>
              <a:rPr lang="en-US" sz="4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The farther away one is, the larger an area it is spread over and the more dilute it is.</a:t>
            </a:r>
          </a:p>
        </p:txBody>
      </p:sp>
    </p:spTree>
    <p:extLst>
      <p:ext uri="{BB962C8B-B14F-4D97-AF65-F5344CB8AC3E}">
        <p14:creationId xmlns:p14="http://schemas.microsoft.com/office/powerpoint/2010/main" val="654343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6" name="Rectangle 15">
            <a:extLst>
              <a:ext uri="{FF2B5EF4-FFF2-40B4-BE49-F238E27FC236}">
                <a16:creationId xmlns:a16="http://schemas.microsoft.com/office/drawing/2014/main" id="{20C97E5C-C165-417B-BBDE-6701E226BE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5D0E1C6-221C-4835-B0D4-24184F6B6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C8C5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98F2782-0AD1-4AB6-BBB8-3BA1BB416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 shot of a social media post&#10;&#10;Description automatically generated">
            <a:extLst>
              <a:ext uri="{FF2B5EF4-FFF2-40B4-BE49-F238E27FC236}">
                <a16:creationId xmlns:a16="http://schemas.microsoft.com/office/drawing/2014/main" id="{0987990E-5DB6-43D5-8316-063FFFCA907F}"/>
              </a:ext>
            </a:extLst>
          </p:cNvPr>
          <p:cNvPicPr>
            <a:picLocks noChangeAspect="1"/>
          </p:cNvPicPr>
          <p:nvPr/>
        </p:nvPicPr>
        <p:blipFill rotWithShape="1">
          <a:blip r:embed="rId2"/>
          <a:srcRect r="10137" b="7373"/>
          <a:stretch/>
        </p:blipFill>
        <p:spPr>
          <a:xfrm>
            <a:off x="2002842" y="1123527"/>
            <a:ext cx="8186311" cy="4604800"/>
          </a:xfrm>
          <a:prstGeom prst="rect">
            <a:avLst/>
          </a:prstGeom>
        </p:spPr>
      </p:pic>
      <p:sp>
        <p:nvSpPr>
          <p:cNvPr id="4" name="Rectangle 3">
            <a:extLst>
              <a:ext uri="{FF2B5EF4-FFF2-40B4-BE49-F238E27FC236}">
                <a16:creationId xmlns:a16="http://schemas.microsoft.com/office/drawing/2014/main" id="{51AE28A5-9F9F-4624-A505-31E1E4564A1E}"/>
              </a:ext>
            </a:extLst>
          </p:cNvPr>
          <p:cNvSpPr/>
          <p:nvPr/>
        </p:nvSpPr>
        <p:spPr>
          <a:xfrm>
            <a:off x="3427481" y="3244334"/>
            <a:ext cx="5337038" cy="369332"/>
          </a:xfrm>
          <a:prstGeom prst="rect">
            <a:avLst/>
          </a:prstGeom>
        </p:spPr>
        <p:txBody>
          <a:bodyPr wrap="none">
            <a:spAutoFit/>
          </a:bodyPr>
          <a:lstStyle/>
          <a:p>
            <a:pPr>
              <a:spcAft>
                <a:spcPts val="600"/>
              </a:spcAft>
            </a:pPr>
            <a:r>
              <a:rPr lang="en-US" dirty="0"/>
              <a:t>https://www.youtube.com/watch?v=2YuDWCX3OkM</a:t>
            </a:r>
            <a:endParaRPr lang="en-US"/>
          </a:p>
        </p:txBody>
      </p:sp>
      <p:sp>
        <p:nvSpPr>
          <p:cNvPr id="6" name="Rectangle 5">
            <a:extLst>
              <a:ext uri="{FF2B5EF4-FFF2-40B4-BE49-F238E27FC236}">
                <a16:creationId xmlns:a16="http://schemas.microsoft.com/office/drawing/2014/main" id="{77FD087F-29F9-4620-A773-B611EDF769B5}"/>
              </a:ext>
            </a:extLst>
          </p:cNvPr>
          <p:cNvSpPr/>
          <p:nvPr/>
        </p:nvSpPr>
        <p:spPr>
          <a:xfrm>
            <a:off x="4241830" y="5545881"/>
            <a:ext cx="4480650"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Hand Washing</a:t>
            </a:r>
          </a:p>
        </p:txBody>
      </p:sp>
    </p:spTree>
    <p:extLst>
      <p:ext uri="{BB962C8B-B14F-4D97-AF65-F5344CB8AC3E}">
        <p14:creationId xmlns:p14="http://schemas.microsoft.com/office/powerpoint/2010/main" val="141117780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FDC68-E6C2-4183-9DBF-61C22D37549B}"/>
              </a:ext>
            </a:extLst>
          </p:cNvPr>
          <p:cNvSpPr>
            <a:spLocks noGrp="1"/>
          </p:cNvSpPr>
          <p:nvPr>
            <p:ph type="ctrTitle"/>
          </p:nvPr>
        </p:nvSpPr>
        <p:spPr/>
        <p:txBody>
          <a:bodyPr>
            <a:normAutofit/>
          </a:bodyPr>
          <a:lstStyle/>
          <a:p>
            <a:r>
              <a:rPr lang="en-US" sz="9600" i="1" dirty="0"/>
              <a:t>Science-</a:t>
            </a:r>
          </a:p>
        </p:txBody>
      </p:sp>
      <p:sp>
        <p:nvSpPr>
          <p:cNvPr id="3" name="Subtitle 2">
            <a:extLst>
              <a:ext uri="{FF2B5EF4-FFF2-40B4-BE49-F238E27FC236}">
                <a16:creationId xmlns:a16="http://schemas.microsoft.com/office/drawing/2014/main" id="{5C98EF5E-9C45-40C8-98C3-468ECFA0637E}"/>
              </a:ext>
            </a:extLst>
          </p:cNvPr>
          <p:cNvSpPr>
            <a:spLocks noGrp="1"/>
          </p:cNvSpPr>
          <p:nvPr>
            <p:ph type="subTitle" idx="1"/>
          </p:nvPr>
        </p:nvSpPr>
        <p:spPr/>
        <p:txBody>
          <a:bodyPr/>
          <a:lstStyle/>
          <a:p>
            <a:r>
              <a:rPr lang="en-US" dirty="0"/>
              <a:t>Noun. </a:t>
            </a:r>
          </a:p>
        </p:txBody>
      </p:sp>
      <p:sp>
        <p:nvSpPr>
          <p:cNvPr id="4" name="Rectangle 3">
            <a:extLst>
              <a:ext uri="{FF2B5EF4-FFF2-40B4-BE49-F238E27FC236}">
                <a16:creationId xmlns:a16="http://schemas.microsoft.com/office/drawing/2014/main" id="{371D2C50-84C0-4200-A89F-D561923AA42B}"/>
              </a:ext>
            </a:extLst>
          </p:cNvPr>
          <p:cNvSpPr/>
          <p:nvPr/>
        </p:nvSpPr>
        <p:spPr>
          <a:xfrm>
            <a:off x="484094" y="3085766"/>
            <a:ext cx="10993546" cy="2646878"/>
          </a:xfrm>
          <a:prstGeom prst="rect">
            <a:avLst/>
          </a:prstGeom>
          <a:noFill/>
        </p:spPr>
        <p:txBody>
          <a:bodyPr wrap="square" lIns="91440" tIns="45720" rIns="91440" bIns="45720">
            <a:spAutoFit/>
          </a:bodyPr>
          <a:lstStyle/>
          <a:p>
            <a:r>
              <a:rPr lang="en-US" sz="4000" b="1" dirty="0">
                <a:ln w="9525">
                  <a:solidFill>
                    <a:schemeClr val="bg1"/>
                  </a:solidFill>
                  <a:prstDash val="solid"/>
                </a:ln>
                <a:effectLst>
                  <a:outerShdw blurRad="12700" dist="38100" dir="2700000" algn="tl" rotWithShape="0">
                    <a:schemeClr val="bg1">
                      <a:lumMod val="50000"/>
                    </a:schemeClr>
                  </a:outerShdw>
                </a:effectLst>
              </a:rPr>
              <a:t>      The intellectual and practical activity encompassing the systematic study of the structure and behavior of the physical and natural world through </a:t>
            </a:r>
            <a:r>
              <a:rPr lang="en-US" sz="4600" b="1" u="sng" dirty="0">
                <a:ln w="9525">
                  <a:solidFill>
                    <a:schemeClr val="bg1"/>
                  </a:solidFill>
                  <a:prstDash val="solid"/>
                </a:ln>
                <a:effectLst>
                  <a:outerShdw blurRad="12700" dist="38100" dir="2700000" algn="tl" rotWithShape="0">
                    <a:schemeClr val="bg1">
                      <a:lumMod val="50000"/>
                    </a:schemeClr>
                  </a:outerShdw>
                </a:effectLst>
                <a:highlight>
                  <a:srgbClr val="FFFF00"/>
                </a:highlight>
              </a:rPr>
              <a:t>observation and experiment.</a:t>
            </a:r>
            <a:endParaRPr lang="en-US" sz="4600" b="1" u="sng"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highlight>
                <a:srgbClr val="FFFF00"/>
              </a:highlight>
            </a:endParaRPr>
          </a:p>
        </p:txBody>
      </p:sp>
      <p:sp>
        <p:nvSpPr>
          <p:cNvPr id="5" name="Rectangle 4">
            <a:extLst>
              <a:ext uri="{FF2B5EF4-FFF2-40B4-BE49-F238E27FC236}">
                <a16:creationId xmlns:a16="http://schemas.microsoft.com/office/drawing/2014/main" id="{E9D2FF7C-1F2B-4122-9282-58F62BDD8207}"/>
              </a:ext>
            </a:extLst>
          </p:cNvPr>
          <p:cNvSpPr/>
          <p:nvPr/>
        </p:nvSpPr>
        <p:spPr>
          <a:xfrm>
            <a:off x="8683195" y="5837569"/>
            <a:ext cx="2598019" cy="461665"/>
          </a:xfrm>
          <a:prstGeom prst="rect">
            <a:avLst/>
          </a:prstGeom>
          <a:noFill/>
        </p:spPr>
        <p:txBody>
          <a:bodyPr wrap="none" lIns="91440" tIns="45720" rIns="91440" bIns="45720">
            <a:spAutoFit/>
          </a:bodyPr>
          <a:lstStyle/>
          <a:p>
            <a:pPr algn="ctr"/>
            <a:r>
              <a:rPr lang="en-US"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-Oxford Dictionary</a:t>
            </a:r>
          </a:p>
        </p:txBody>
      </p:sp>
    </p:spTree>
    <p:extLst>
      <p:ext uri="{BB962C8B-B14F-4D97-AF65-F5344CB8AC3E}">
        <p14:creationId xmlns:p14="http://schemas.microsoft.com/office/powerpoint/2010/main" val="899288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7CB544-F2ED-4749-90E4-627E19BBAA4D}"/>
              </a:ext>
            </a:extLst>
          </p:cNvPr>
          <p:cNvPicPr>
            <a:picLocks noChangeAspect="1"/>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309052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5" name="Rectangle 14">
            <a:extLst>
              <a:ext uri="{FF2B5EF4-FFF2-40B4-BE49-F238E27FC236}">
                <a16:creationId xmlns:a16="http://schemas.microsoft.com/office/drawing/2014/main" id="{20C97E5C-C165-417B-BBDE-6701E226BE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5D0E1C6-221C-4835-B0D4-24184F6B6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5F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98F2782-0AD1-4AB6-BBB8-3BA1BB416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66EF4A6-D141-48FD-828A-92708990A753}"/>
              </a:ext>
            </a:extLst>
          </p:cNvPr>
          <p:cNvPicPr>
            <a:picLocks noChangeAspect="1"/>
          </p:cNvPicPr>
          <p:nvPr/>
        </p:nvPicPr>
        <p:blipFill rotWithShape="1">
          <a:blip r:embed="rId3"/>
          <a:srcRect l="3681" t="26170" r="35227" b="13679"/>
          <a:stretch/>
        </p:blipFill>
        <p:spPr>
          <a:xfrm>
            <a:off x="643465" y="647024"/>
            <a:ext cx="10905067" cy="5520343"/>
          </a:xfrm>
          <a:prstGeom prst="rect">
            <a:avLst/>
          </a:prstGeom>
        </p:spPr>
      </p:pic>
      <p:sp>
        <p:nvSpPr>
          <p:cNvPr id="5" name="Rectangle 4">
            <a:extLst>
              <a:ext uri="{FF2B5EF4-FFF2-40B4-BE49-F238E27FC236}">
                <a16:creationId xmlns:a16="http://schemas.microsoft.com/office/drawing/2014/main" id="{6F35C6D5-5FFA-4442-A1A7-18287457B448}"/>
              </a:ext>
            </a:extLst>
          </p:cNvPr>
          <p:cNvSpPr/>
          <p:nvPr/>
        </p:nvSpPr>
        <p:spPr>
          <a:xfrm>
            <a:off x="4981825" y="6039957"/>
            <a:ext cx="5087932"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The School Plan</a:t>
            </a:r>
          </a:p>
        </p:txBody>
      </p:sp>
    </p:spTree>
    <p:extLst>
      <p:ext uri="{BB962C8B-B14F-4D97-AF65-F5344CB8AC3E}">
        <p14:creationId xmlns:p14="http://schemas.microsoft.com/office/powerpoint/2010/main" val="217026579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861E50E-ACE0-4409-9DBC-175AFCAB012D}"/>
              </a:ext>
            </a:extLst>
          </p:cNvPr>
          <p:cNvSpPr>
            <a:spLocks noGrp="1"/>
          </p:cNvSpPr>
          <p:nvPr>
            <p:ph type="ctrTitle"/>
          </p:nvPr>
        </p:nvSpPr>
        <p:spPr>
          <a:xfrm>
            <a:off x="638620" y="863695"/>
            <a:ext cx="3511233" cy="5254717"/>
          </a:xfrm>
        </p:spPr>
        <p:txBody>
          <a:bodyPr anchor="ctr">
            <a:normAutofit/>
          </a:bodyPr>
          <a:lstStyle/>
          <a:p>
            <a:pPr algn="ctr"/>
            <a:r>
              <a:rPr lang="en-US" sz="5300" b="1" u="sng" dirty="0">
                <a:solidFill>
                  <a:schemeClr val="tx1"/>
                </a:solidFill>
              </a:rPr>
              <a:t>Masks: </a:t>
            </a:r>
            <a:br>
              <a:rPr lang="en-US" dirty="0">
                <a:solidFill>
                  <a:schemeClr val="tx1"/>
                </a:solidFill>
              </a:rPr>
            </a:br>
            <a:br>
              <a:rPr lang="en-US" dirty="0">
                <a:solidFill>
                  <a:schemeClr val="tx1"/>
                </a:solidFill>
              </a:rPr>
            </a:br>
            <a:r>
              <a:rPr lang="en-US" dirty="0">
                <a:solidFill>
                  <a:schemeClr val="tx1"/>
                </a:solidFill>
              </a:rPr>
              <a:t>Infringement of Rights</a:t>
            </a:r>
            <a:br>
              <a:rPr lang="en-US" dirty="0">
                <a:solidFill>
                  <a:schemeClr val="tx1"/>
                </a:solidFill>
              </a:rPr>
            </a:br>
            <a:br>
              <a:rPr lang="en-US" dirty="0">
                <a:solidFill>
                  <a:schemeClr val="tx1"/>
                </a:solidFill>
              </a:rPr>
            </a:br>
            <a:r>
              <a:rPr lang="en-US" dirty="0">
                <a:solidFill>
                  <a:schemeClr val="tx1"/>
                </a:solidFill>
              </a:rPr>
              <a:t>or </a:t>
            </a:r>
            <a:br>
              <a:rPr lang="en-US" dirty="0">
                <a:solidFill>
                  <a:schemeClr val="tx1"/>
                </a:solidFill>
              </a:rPr>
            </a:br>
            <a:br>
              <a:rPr lang="en-US" dirty="0">
                <a:solidFill>
                  <a:schemeClr val="tx1"/>
                </a:solidFill>
              </a:rPr>
            </a:br>
            <a:r>
              <a:rPr lang="en-US" dirty="0">
                <a:solidFill>
                  <a:schemeClr val="tx1"/>
                </a:solidFill>
              </a:rPr>
              <a:t>Essential Safety Gear?</a:t>
            </a:r>
          </a:p>
        </p:txBody>
      </p:sp>
      <p:sp>
        <p:nvSpPr>
          <p:cNvPr id="13" name="Rectangle 12">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B16335CD-B0AC-4301-985A-8190A0CB43FE}"/>
              </a:ext>
            </a:extLst>
          </p:cNvPr>
          <p:cNvPicPr>
            <a:picLocks noChangeAspect="1"/>
          </p:cNvPicPr>
          <p:nvPr/>
        </p:nvPicPr>
        <p:blipFill rotWithShape="1">
          <a:blip r:embed="rId3"/>
          <a:srcRect l="13360" r="13273" b="-1"/>
          <a:stretch/>
        </p:blipFill>
        <p:spPr>
          <a:xfrm>
            <a:off x="4654295" y="10"/>
            <a:ext cx="7537705" cy="6857990"/>
          </a:xfrm>
          <a:prstGeom prst="rect">
            <a:avLst/>
          </a:prstGeom>
        </p:spPr>
      </p:pic>
    </p:spTree>
    <p:extLst>
      <p:ext uri="{BB962C8B-B14F-4D97-AF65-F5344CB8AC3E}">
        <p14:creationId xmlns:p14="http://schemas.microsoft.com/office/powerpoint/2010/main" val="237237622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5195CA-FA57-4897-A530-A72D28B2D14E}"/>
              </a:ext>
            </a:extLst>
          </p:cNvPr>
          <p:cNvPicPr>
            <a:picLocks noChangeAspect="1"/>
          </p:cNvPicPr>
          <p:nvPr/>
        </p:nvPicPr>
        <p:blipFill>
          <a:blip r:embed="rId3"/>
          <a:stretch>
            <a:fillRect/>
          </a:stretch>
        </p:blipFill>
        <p:spPr>
          <a:xfrm>
            <a:off x="198899" y="178550"/>
            <a:ext cx="11754803" cy="6511880"/>
          </a:xfrm>
          <a:prstGeom prst="rect">
            <a:avLst/>
          </a:prstGeom>
        </p:spPr>
      </p:pic>
    </p:spTree>
    <p:extLst>
      <p:ext uri="{BB962C8B-B14F-4D97-AF65-F5344CB8AC3E}">
        <p14:creationId xmlns:p14="http://schemas.microsoft.com/office/powerpoint/2010/main" val="1102736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FFBBCA-5E0C-48A4-B768-B73792DFF76C}"/>
              </a:ext>
            </a:extLst>
          </p:cNvPr>
          <p:cNvSpPr/>
          <p:nvPr/>
        </p:nvSpPr>
        <p:spPr>
          <a:xfrm rot="20397230">
            <a:off x="1978818" y="2967335"/>
            <a:ext cx="8234370" cy="1323439"/>
          </a:xfrm>
          <a:prstGeom prst="rect">
            <a:avLst/>
          </a:prstGeom>
          <a:noFill/>
        </p:spPr>
        <p:txBody>
          <a:bodyPr wrap="none" lIns="91440" tIns="45720" rIns="91440" bIns="45720">
            <a:spAutoFit/>
          </a:bodyPr>
          <a:lstStyle/>
          <a:p>
            <a:pPr algn="ct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How does it work?</a:t>
            </a:r>
          </a:p>
        </p:txBody>
      </p:sp>
    </p:spTree>
    <p:extLst>
      <p:ext uri="{BB962C8B-B14F-4D97-AF65-F5344CB8AC3E}">
        <p14:creationId xmlns:p14="http://schemas.microsoft.com/office/powerpoint/2010/main" val="1609235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39D5B7-A75E-47DF-AC08-E64088F6514C}"/>
              </a:ext>
            </a:extLst>
          </p:cNvPr>
          <p:cNvPicPr>
            <a:picLocks noChangeAspect="1"/>
          </p:cNvPicPr>
          <p:nvPr/>
        </p:nvPicPr>
        <p:blipFill>
          <a:blip r:embed="rId3"/>
          <a:stretch>
            <a:fillRect/>
          </a:stretch>
        </p:blipFill>
        <p:spPr>
          <a:xfrm flipH="1">
            <a:off x="3684366" y="0"/>
            <a:ext cx="8539718" cy="6858000"/>
          </a:xfrm>
          <a:prstGeom prst="rect">
            <a:avLst/>
          </a:prstGeom>
        </p:spPr>
      </p:pic>
      <p:pic>
        <p:nvPicPr>
          <p:cNvPr id="4" name="Picture 3">
            <a:extLst>
              <a:ext uri="{FF2B5EF4-FFF2-40B4-BE49-F238E27FC236}">
                <a16:creationId xmlns:a16="http://schemas.microsoft.com/office/drawing/2014/main" id="{2EB4697F-C600-40D5-9C38-8D62405ADFD8}"/>
              </a:ext>
            </a:extLst>
          </p:cNvPr>
          <p:cNvPicPr>
            <a:picLocks noChangeAspect="1"/>
          </p:cNvPicPr>
          <p:nvPr/>
        </p:nvPicPr>
        <p:blipFill>
          <a:blip r:embed="rId4"/>
          <a:stretch>
            <a:fillRect/>
          </a:stretch>
        </p:blipFill>
        <p:spPr>
          <a:xfrm>
            <a:off x="1643955" y="2361743"/>
            <a:ext cx="4452045" cy="2447757"/>
          </a:xfrm>
          <a:prstGeom prst="rect">
            <a:avLst/>
          </a:prstGeom>
        </p:spPr>
      </p:pic>
      <p:sp>
        <p:nvSpPr>
          <p:cNvPr id="7" name="Isosceles Triangle 6">
            <a:extLst>
              <a:ext uri="{FF2B5EF4-FFF2-40B4-BE49-F238E27FC236}">
                <a16:creationId xmlns:a16="http://schemas.microsoft.com/office/drawing/2014/main" id="{D0CF3A7F-0352-47A6-BE23-8325C39B7467}"/>
              </a:ext>
            </a:extLst>
          </p:cNvPr>
          <p:cNvSpPr/>
          <p:nvPr/>
        </p:nvSpPr>
        <p:spPr>
          <a:xfrm>
            <a:off x="-13962" y="4446229"/>
            <a:ext cx="12238046" cy="2411771"/>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F7826D0-7430-48E3-8D2C-894113616101}"/>
              </a:ext>
            </a:extLst>
          </p:cNvPr>
          <p:cNvSpPr/>
          <p:nvPr/>
        </p:nvSpPr>
        <p:spPr>
          <a:xfrm>
            <a:off x="0" y="6057780"/>
            <a:ext cx="2494806" cy="830997"/>
          </a:xfrm>
          <a:prstGeom prst="rect">
            <a:avLst/>
          </a:prstGeom>
          <a:noFill/>
        </p:spPr>
        <p:txBody>
          <a:bodyPr wrap="square" lIns="91440" tIns="45720" rIns="91440" bIns="45720">
            <a:spAutoFit/>
          </a:bodyPr>
          <a:lstStyle/>
          <a:p>
            <a:pPr algn="ctr"/>
            <a:r>
              <a:rPr lang="en-US"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Corona Virus</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r>
              <a:rPr 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0.1 </a:t>
            </a:r>
            <a:r>
              <a:rPr lang="en-US" sz="2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μm</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 name="Rectangle 5">
            <a:extLst>
              <a:ext uri="{FF2B5EF4-FFF2-40B4-BE49-F238E27FC236}">
                <a16:creationId xmlns:a16="http://schemas.microsoft.com/office/drawing/2014/main" id="{2B10F3E1-2376-4C61-BB7F-144BC3B07853}"/>
              </a:ext>
            </a:extLst>
          </p:cNvPr>
          <p:cNvSpPr/>
          <p:nvPr/>
        </p:nvSpPr>
        <p:spPr>
          <a:xfrm>
            <a:off x="8798220" y="5100541"/>
            <a:ext cx="2136461" cy="1754326"/>
          </a:xfrm>
          <a:prstGeom prst="rect">
            <a:avLst/>
          </a:prstGeom>
          <a:noFill/>
        </p:spPr>
        <p:txBody>
          <a:bodyPr wrap="squar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Hair</a:t>
            </a:r>
          </a:p>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40 </a:t>
            </a:r>
            <a:r>
              <a:rPr lang="en-US" sz="5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μm</a:t>
            </a: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5" name="Rectangle 14">
            <a:extLst>
              <a:ext uri="{FF2B5EF4-FFF2-40B4-BE49-F238E27FC236}">
                <a16:creationId xmlns:a16="http://schemas.microsoft.com/office/drawing/2014/main" id="{FD674636-A6D7-473B-8333-45F58B1EBE12}"/>
              </a:ext>
            </a:extLst>
          </p:cNvPr>
          <p:cNvSpPr/>
          <p:nvPr/>
        </p:nvSpPr>
        <p:spPr>
          <a:xfrm>
            <a:off x="6757899" y="5411450"/>
            <a:ext cx="2136461" cy="1446550"/>
          </a:xfrm>
          <a:prstGeom prst="rect">
            <a:avLst/>
          </a:prstGeom>
          <a:noFill/>
        </p:spPr>
        <p:txBody>
          <a:bodyPr wrap="square" lIns="91440" tIns="45720" rIns="91440" bIns="45720">
            <a:spAutoFit/>
          </a:bodyPr>
          <a:lstStyle/>
          <a:p>
            <a:pPr algn="ct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Dust</a:t>
            </a:r>
            <a:endPar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10 </a:t>
            </a:r>
            <a:r>
              <a:rPr lang="en-U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μm</a:t>
            </a: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endPar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7" name="Rectangle 16">
            <a:extLst>
              <a:ext uri="{FF2B5EF4-FFF2-40B4-BE49-F238E27FC236}">
                <a16:creationId xmlns:a16="http://schemas.microsoft.com/office/drawing/2014/main" id="{25C802B4-F25A-44DC-8295-B28B451C5642}"/>
              </a:ext>
            </a:extLst>
          </p:cNvPr>
          <p:cNvSpPr/>
          <p:nvPr/>
        </p:nvSpPr>
        <p:spPr>
          <a:xfrm>
            <a:off x="4821718" y="5818504"/>
            <a:ext cx="2494806" cy="954107"/>
          </a:xfrm>
          <a:prstGeom prst="rect">
            <a:avLst/>
          </a:prstGeom>
          <a:noFill/>
        </p:spPr>
        <p:txBody>
          <a:bodyPr wrap="square" lIns="91440" tIns="45720" rIns="91440" bIns="45720">
            <a:spAutoFit/>
          </a:bodyPr>
          <a:lstStyle/>
          <a:p>
            <a:pPr algn="ctr"/>
            <a:r>
              <a:rPr lang="en-US"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Blood Cell</a:t>
            </a:r>
          </a:p>
          <a:p>
            <a:pPr algn="ctr"/>
            <a:r>
              <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7 </a:t>
            </a:r>
            <a:r>
              <a:rPr lang="en-US" sz="28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μm</a:t>
            </a:r>
            <a:r>
              <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endParaRPr lang="en-US"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9" name="Rectangle 18">
            <a:extLst>
              <a:ext uri="{FF2B5EF4-FFF2-40B4-BE49-F238E27FC236}">
                <a16:creationId xmlns:a16="http://schemas.microsoft.com/office/drawing/2014/main" id="{EABE373F-77C8-40E6-BBB1-5E45EEE8B1F8}"/>
              </a:ext>
            </a:extLst>
          </p:cNvPr>
          <p:cNvSpPr/>
          <p:nvPr/>
        </p:nvSpPr>
        <p:spPr>
          <a:xfrm>
            <a:off x="3005639" y="6027002"/>
            <a:ext cx="2494806" cy="892552"/>
          </a:xfrm>
          <a:prstGeom prst="rect">
            <a:avLst/>
          </a:prstGeom>
          <a:noFill/>
        </p:spPr>
        <p:txBody>
          <a:bodyPr wrap="square" lIns="91440" tIns="45720" rIns="91440" bIns="45720">
            <a:spAutoFit/>
          </a:bodyPr>
          <a:lstStyle/>
          <a:p>
            <a:pPr algn="ctr"/>
            <a:r>
              <a:rPr lang="en-US"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Air Pollution</a:t>
            </a:r>
          </a:p>
          <a:p>
            <a:pPr algn="ct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2.5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μm</a:t>
            </a:r>
            <a:endPar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1" name="Rectangle 20">
            <a:extLst>
              <a:ext uri="{FF2B5EF4-FFF2-40B4-BE49-F238E27FC236}">
                <a16:creationId xmlns:a16="http://schemas.microsoft.com/office/drawing/2014/main" id="{3B057386-2182-4342-9480-F1CF80EA4EC3}"/>
              </a:ext>
            </a:extLst>
          </p:cNvPr>
          <p:cNvSpPr/>
          <p:nvPr/>
        </p:nvSpPr>
        <p:spPr>
          <a:xfrm>
            <a:off x="1533994" y="6057780"/>
            <a:ext cx="2494806" cy="830997"/>
          </a:xfrm>
          <a:prstGeom prst="rect">
            <a:avLst/>
          </a:prstGeom>
          <a:noFill/>
        </p:spPr>
        <p:txBody>
          <a:bodyPr wrap="square" lIns="91440" tIns="45720" rIns="91440" bIns="45720">
            <a:spAutoFit/>
          </a:bodyPr>
          <a:lstStyle/>
          <a:p>
            <a:pPr algn="ctr"/>
            <a:r>
              <a:rPr lang="en-US"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Bacteria</a:t>
            </a:r>
          </a:p>
          <a:p>
            <a:pPr algn="ctr"/>
            <a:r>
              <a:rPr 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0.5 </a:t>
            </a:r>
            <a:r>
              <a:rPr lang="en-US" sz="2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μm</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Arrow: Right 8">
            <a:extLst>
              <a:ext uri="{FF2B5EF4-FFF2-40B4-BE49-F238E27FC236}">
                <a16:creationId xmlns:a16="http://schemas.microsoft.com/office/drawing/2014/main" id="{21479661-BA43-4590-8904-FC91BC673CFE}"/>
              </a:ext>
            </a:extLst>
          </p:cNvPr>
          <p:cNvSpPr/>
          <p:nvPr/>
        </p:nvSpPr>
        <p:spPr>
          <a:xfrm rot="4382232">
            <a:off x="1099284" y="2055948"/>
            <a:ext cx="1572368" cy="6542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93EA2B6-F5BF-4199-B86F-0AEBF62B09AA}"/>
              </a:ext>
            </a:extLst>
          </p:cNvPr>
          <p:cNvPicPr>
            <a:picLocks noChangeAspect="1"/>
          </p:cNvPicPr>
          <p:nvPr/>
        </p:nvPicPr>
        <p:blipFill rotWithShape="1">
          <a:blip r:embed="rId5"/>
          <a:srcRect l="20521" r="17806"/>
          <a:stretch/>
        </p:blipFill>
        <p:spPr>
          <a:xfrm>
            <a:off x="72904" y="137403"/>
            <a:ext cx="1762298" cy="1600200"/>
          </a:xfrm>
          <a:prstGeom prst="rect">
            <a:avLst/>
          </a:prstGeom>
        </p:spPr>
      </p:pic>
    </p:spTree>
    <p:extLst>
      <p:ext uri="{BB962C8B-B14F-4D97-AF65-F5344CB8AC3E}">
        <p14:creationId xmlns:p14="http://schemas.microsoft.com/office/powerpoint/2010/main" val="383638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6281F0-14F0-45CF-A00E-E94415B38EA4}"/>
              </a:ext>
            </a:extLst>
          </p:cNvPr>
          <p:cNvPicPr>
            <a:picLocks noChangeAspect="1"/>
          </p:cNvPicPr>
          <p:nvPr/>
        </p:nvPicPr>
        <p:blipFill>
          <a:blip r:embed="rId3"/>
          <a:stretch>
            <a:fillRect/>
          </a:stretch>
        </p:blipFill>
        <p:spPr>
          <a:xfrm flipH="1">
            <a:off x="-2" y="-1"/>
            <a:ext cx="12192001" cy="6890891"/>
          </a:xfrm>
          <a:prstGeom prst="rect">
            <a:avLst/>
          </a:prstGeom>
        </p:spPr>
      </p:pic>
      <p:pic>
        <p:nvPicPr>
          <p:cNvPr id="4" name="Picture 3">
            <a:extLst>
              <a:ext uri="{FF2B5EF4-FFF2-40B4-BE49-F238E27FC236}">
                <a16:creationId xmlns:a16="http://schemas.microsoft.com/office/drawing/2014/main" id="{E33BE792-77D5-4EFB-A479-A0ABE38C80A2}"/>
              </a:ext>
            </a:extLst>
          </p:cNvPr>
          <p:cNvPicPr>
            <a:picLocks noChangeAspect="1"/>
          </p:cNvPicPr>
          <p:nvPr/>
        </p:nvPicPr>
        <p:blipFill rotWithShape="1">
          <a:blip r:embed="rId4"/>
          <a:srcRect l="50526" t="46490" r="45730" b="46665"/>
          <a:stretch/>
        </p:blipFill>
        <p:spPr>
          <a:xfrm>
            <a:off x="8994371" y="3142211"/>
            <a:ext cx="1812174" cy="1863184"/>
          </a:xfrm>
          <a:prstGeom prst="rect">
            <a:avLst/>
          </a:prstGeom>
        </p:spPr>
      </p:pic>
      <p:sp>
        <p:nvSpPr>
          <p:cNvPr id="6" name="Isosceles Triangle 5">
            <a:extLst>
              <a:ext uri="{FF2B5EF4-FFF2-40B4-BE49-F238E27FC236}">
                <a16:creationId xmlns:a16="http://schemas.microsoft.com/office/drawing/2014/main" id="{36C59DC3-5E8E-4CF2-A8CD-3237205C3FD0}"/>
              </a:ext>
            </a:extLst>
          </p:cNvPr>
          <p:cNvSpPr/>
          <p:nvPr/>
        </p:nvSpPr>
        <p:spPr>
          <a:xfrm rot="1917935">
            <a:off x="7572589" y="2999816"/>
            <a:ext cx="2026061" cy="163258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6200946"/>
      </p:ext>
    </p:extLst>
  </p:cSld>
  <p:clrMapOvr>
    <a:masterClrMapping/>
  </p:clrMapOvr>
</p:sld>
</file>

<file path=ppt/theme/theme1.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Arial Nova Ligh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ova Ligh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730</Words>
  <Application>Microsoft Office PowerPoint</Application>
  <PresentationFormat>Widescreen</PresentationFormat>
  <Paragraphs>66</Paragraphs>
  <Slides>13</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 Nova Light</vt:lpstr>
      <vt:lpstr>Calibri</vt:lpstr>
      <vt:lpstr>Gill Sans MT</vt:lpstr>
      <vt:lpstr>Wingdings 2</vt:lpstr>
      <vt:lpstr>DividendVTI</vt:lpstr>
      <vt:lpstr>PowerPoint Presentation</vt:lpstr>
      <vt:lpstr>Science-</vt:lpstr>
      <vt:lpstr>PowerPoint Presentation</vt:lpstr>
      <vt:lpstr>PowerPoint Presentation</vt:lpstr>
      <vt:lpstr>Masks:   Infringement of Rights  or   Essential Safety Gear?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&amp; Amy Boom</dc:creator>
  <cp:lastModifiedBy>John &amp; Amy Boom</cp:lastModifiedBy>
  <cp:revision>3</cp:revision>
  <dcterms:created xsi:type="dcterms:W3CDTF">2020-07-06T03:31:01Z</dcterms:created>
  <dcterms:modified xsi:type="dcterms:W3CDTF">2020-08-19T04:10:10Z</dcterms:modified>
</cp:coreProperties>
</file>