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67" r:id="rId3"/>
    <p:sldId id="256" r:id="rId4"/>
    <p:sldId id="258" r:id="rId5"/>
    <p:sldId id="270" r:id="rId6"/>
    <p:sldId id="281" r:id="rId7"/>
    <p:sldId id="280" r:id="rId8"/>
    <p:sldId id="276" r:id="rId9"/>
    <p:sldId id="271" r:id="rId10"/>
    <p:sldId id="286" r:id="rId11"/>
    <p:sldId id="277" r:id="rId12"/>
    <p:sldId id="278" r:id="rId13"/>
    <p:sldId id="282" r:id="rId14"/>
    <p:sldId id="283" r:id="rId15"/>
    <p:sldId id="287" r:id="rId16"/>
    <p:sldId id="284" r:id="rId17"/>
    <p:sldId id="285" r:id="rId18"/>
    <p:sldId id="288" r:id="rId19"/>
    <p:sldId id="28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6976" autoAdjust="0"/>
  </p:normalViewPr>
  <p:slideViewPr>
    <p:cSldViewPr snapToGrid="0">
      <p:cViewPr varScale="1">
        <p:scale>
          <a:sx n="44" d="100"/>
          <a:sy n="44" d="100"/>
        </p:scale>
        <p:origin x="16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338A82-C0CC-4DC9-A9B1-36012B2E7654}" type="datetimeFigureOut">
              <a:rPr lang="en-US" smtClean="0"/>
              <a:t>8/16/2020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A1FE37-B95E-425C-9B1D-65AE9C5B890B}" type="slidenum">
              <a:rPr lang="en-US" smtClean="0"/>
              <a:t>‹#›</a:t>
            </a:fld>
            <a:endParaRPr lang="en-US"/>
          </a:p>
        </p:txBody>
      </p:sp>
    </p:spTree>
    <p:extLst>
      <p:ext uri="{BB962C8B-B14F-4D97-AF65-F5344CB8AC3E}">
        <p14:creationId xmlns:p14="http://schemas.microsoft.com/office/powerpoint/2010/main" val="196116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mazon.com/Jumbo-Extra-Large-Congratulations-Greeting-Card/dp/B07P75BK9H"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nobelprize.org/prizes/facts/nobel-prize-fact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ps.org/publications/apsnews/201402/physicshistory.cf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wboystatedaily.com/2020/02/13/industry-leader-wyoming-uranium-industry-on-its-death-bed/"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chemed.chem.purdue.edu/genchem/history/gold.html" TargetMode="External"/><Relationship Id="rId5" Type="http://schemas.openxmlformats.org/officeDocument/2006/relationships/hyperlink" Target="https://www.nobelprize.org/prizes/physics/1903/marie-curie/biographical/" TargetMode="External"/><Relationship Id="rId4" Type="http://schemas.openxmlformats.org/officeDocument/2006/relationships/hyperlink" Target="https://m.facebook.com/PhysicistPage/posts/1569894176417228"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lideplayer.com/slide/699949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_7DAlvRI1M4"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elftution.com/who-discovered-electrons-protons-neutrons-nucleus-discovery-kids/" TargetMode="External"/><Relationship Id="rId4" Type="http://schemas.openxmlformats.org/officeDocument/2006/relationships/hyperlink" Target="https://collection.sciencemuseumgroup.org.uk/search/categories/nuclear-physic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a:t>
            </a:r>
          </a:p>
          <a:p>
            <a:r>
              <a:rPr lang="en-US" dirty="0"/>
              <a:t>http://www.e-alyss.com/blog/james-chadwick-the-discoverer-of-neutron/</a:t>
            </a:r>
          </a:p>
        </p:txBody>
      </p:sp>
      <p:sp>
        <p:nvSpPr>
          <p:cNvPr id="4" name="Slide Number Placeholder 3"/>
          <p:cNvSpPr>
            <a:spLocks noGrp="1"/>
          </p:cNvSpPr>
          <p:nvPr>
            <p:ph type="sldNum" sz="quarter" idx="5"/>
          </p:nvPr>
        </p:nvSpPr>
        <p:spPr/>
        <p:txBody>
          <a:bodyPr/>
          <a:lstStyle/>
          <a:p>
            <a:fld id="{2CA1FE37-B95E-425C-9B1D-65AE9C5B890B}" type="slidenum">
              <a:rPr lang="en-US" smtClean="0"/>
              <a:t>3</a:t>
            </a:fld>
            <a:endParaRPr lang="en-US"/>
          </a:p>
        </p:txBody>
      </p:sp>
    </p:spTree>
    <p:extLst>
      <p:ext uri="{BB962C8B-B14F-4D97-AF65-F5344CB8AC3E}">
        <p14:creationId xmlns:p14="http://schemas.microsoft.com/office/powerpoint/2010/main" val="2111111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A1FE37-B95E-425C-9B1D-65AE9C5B890B}" type="slidenum">
              <a:rPr lang="en-US" smtClean="0"/>
              <a:t>15</a:t>
            </a:fld>
            <a:endParaRPr lang="en-US"/>
          </a:p>
        </p:txBody>
      </p:sp>
    </p:spTree>
    <p:extLst>
      <p:ext uri="{BB962C8B-B14F-4D97-AF65-F5344CB8AC3E}">
        <p14:creationId xmlns:p14="http://schemas.microsoft.com/office/powerpoint/2010/main" val="1327989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A1FE37-B95E-425C-9B1D-65AE9C5B890B}" type="slidenum">
              <a:rPr lang="en-US" smtClean="0"/>
              <a:t>18</a:t>
            </a:fld>
            <a:endParaRPr lang="en-US"/>
          </a:p>
        </p:txBody>
      </p:sp>
    </p:spTree>
    <p:extLst>
      <p:ext uri="{BB962C8B-B14F-4D97-AF65-F5344CB8AC3E}">
        <p14:creationId xmlns:p14="http://schemas.microsoft.com/office/powerpoint/2010/main" val="776214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Sources:</a:t>
            </a:r>
          </a:p>
          <a:p>
            <a:r>
              <a:rPr lang="en-US" dirty="0">
                <a:hlinkClick r:id="rId3"/>
              </a:rPr>
              <a:t>https://www.amazon.com/Jumbo-Extra-Large-Congratulations-Greeting-Card/dp/B07P75BK9H</a:t>
            </a:r>
            <a:endParaRPr lang="en-US" dirty="0"/>
          </a:p>
          <a:p>
            <a:endParaRPr lang="en-US" dirty="0"/>
          </a:p>
          <a:p>
            <a:r>
              <a:rPr lang="en-US" dirty="0">
                <a:hlinkClick r:id="rId4"/>
              </a:rPr>
              <a:t>https://www.nobelprize.org/prizes/facts/nobel-prize-facts/</a:t>
            </a:r>
            <a:endParaRPr lang="en-US" dirty="0"/>
          </a:p>
          <a:p>
            <a:endParaRPr lang="en-US" dirty="0"/>
          </a:p>
        </p:txBody>
      </p:sp>
      <p:sp>
        <p:nvSpPr>
          <p:cNvPr id="4" name="Slide Number Placeholder 3"/>
          <p:cNvSpPr>
            <a:spLocks noGrp="1"/>
          </p:cNvSpPr>
          <p:nvPr>
            <p:ph type="sldNum" sz="quarter" idx="5"/>
          </p:nvPr>
        </p:nvSpPr>
        <p:spPr/>
        <p:txBody>
          <a:bodyPr/>
          <a:lstStyle/>
          <a:p>
            <a:fld id="{72FF6761-9632-4DAA-A474-7D26F1370637}" type="slidenum">
              <a:rPr lang="en-US" smtClean="0"/>
              <a:t>19</a:t>
            </a:fld>
            <a:endParaRPr lang="en-US"/>
          </a:p>
        </p:txBody>
      </p:sp>
    </p:spTree>
    <p:extLst>
      <p:ext uri="{BB962C8B-B14F-4D97-AF65-F5344CB8AC3E}">
        <p14:creationId xmlns:p14="http://schemas.microsoft.com/office/powerpoint/2010/main" val="3497424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Chadwick was a student of Rutherford.  This is the Cavendish laboratory in Cambridge England.  This lab was the site of several Nobel Prize winning chemical discoveries including Ernest Rutherford, discoverer of the atomic nucleus and J. J. Thomson discoverer of the electron.  The experiment we will be replicating today is simple to understand, but somewhat difficult to complete.  We will be replicating it virtually using the Virtual Chem Lab produced by BYU.</a:t>
            </a:r>
          </a:p>
          <a:p>
            <a:endParaRPr lang="en-US" dirty="0"/>
          </a:p>
          <a:p>
            <a:r>
              <a:rPr lang="en-US" dirty="0"/>
              <a:t>Image Source:</a:t>
            </a:r>
          </a:p>
          <a:p>
            <a:r>
              <a:rPr lang="en-US" dirty="0">
                <a:hlinkClick r:id="rId3"/>
              </a:rPr>
              <a:t>https://www.aps.org/publications/apsnews/201402/physicshistory.cfm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FF6761-9632-4DAA-A474-7D26F13706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554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Sources:</a:t>
            </a:r>
          </a:p>
          <a:p>
            <a:r>
              <a:rPr lang="en-US" dirty="0">
                <a:hlinkClick r:id="rId3"/>
              </a:rPr>
              <a:t>https://cowboystatedaily.com/2020/02/13/industry-leader-wyoming-uranium-industry-on-its-death-bed/</a:t>
            </a:r>
            <a:endParaRPr lang="en-US" dirty="0"/>
          </a:p>
          <a:p>
            <a:r>
              <a:rPr lang="en-US" dirty="0">
                <a:hlinkClick r:id="rId4"/>
              </a:rPr>
              <a:t>https://m.facebook.com/PhysicistPage/posts/1569894176417228</a:t>
            </a:r>
            <a:endParaRPr lang="en-US" dirty="0"/>
          </a:p>
          <a:p>
            <a:r>
              <a:rPr lang="en-US" dirty="0">
                <a:hlinkClick r:id="rId5"/>
              </a:rPr>
              <a:t>https://www.nobelprize.org/prizes/physics/1903/marie-curie/biographical/</a:t>
            </a:r>
            <a:endParaRPr lang="en-US" dirty="0"/>
          </a:p>
          <a:p>
            <a:r>
              <a:rPr lang="en-US" dirty="0">
                <a:hlinkClick r:id="rId6"/>
              </a:rPr>
              <a:t>http://chemed.chem.purdue.edu/genchem/history/gold.html</a:t>
            </a:r>
            <a:endParaRPr lang="en-US" dirty="0"/>
          </a:p>
        </p:txBody>
      </p:sp>
      <p:sp>
        <p:nvSpPr>
          <p:cNvPr id="4" name="Slide Number Placeholder 3"/>
          <p:cNvSpPr>
            <a:spLocks noGrp="1"/>
          </p:cNvSpPr>
          <p:nvPr>
            <p:ph type="sldNum" sz="quarter" idx="5"/>
          </p:nvPr>
        </p:nvSpPr>
        <p:spPr/>
        <p:txBody>
          <a:bodyPr/>
          <a:lstStyle/>
          <a:p>
            <a:fld id="{69514774-9001-43B4-9259-BA2314ADD4AE}" type="slidenum">
              <a:rPr lang="en-US" smtClean="0"/>
              <a:t>5</a:t>
            </a:fld>
            <a:endParaRPr lang="en-US"/>
          </a:p>
        </p:txBody>
      </p:sp>
    </p:spTree>
    <p:extLst>
      <p:ext uri="{BB962C8B-B14F-4D97-AF65-F5344CB8AC3E}">
        <p14:creationId xmlns:p14="http://schemas.microsoft.com/office/powerpoint/2010/main" val="1647312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sitting in the dark for hours on end counting and mapping small flashes of light and doing this for years on end.  It sounds pretty tedious.  This is exactly the scenario Hans Geiger found himself in in 1908.  He was a graduate student working for Earnest Rutherford (who discovered the nucleus).  Geiger developed a device called a Geiger Counter that could automatically measure the voltage and number of radiations.</a:t>
            </a:r>
          </a:p>
        </p:txBody>
      </p:sp>
      <p:sp>
        <p:nvSpPr>
          <p:cNvPr id="4" name="Slide Number Placeholder 3"/>
          <p:cNvSpPr>
            <a:spLocks noGrp="1"/>
          </p:cNvSpPr>
          <p:nvPr>
            <p:ph type="sldNum" sz="quarter" idx="5"/>
          </p:nvPr>
        </p:nvSpPr>
        <p:spPr/>
        <p:txBody>
          <a:bodyPr/>
          <a:lstStyle/>
          <a:p>
            <a:fld id="{2CA1FE37-B95E-425C-9B1D-65AE9C5B890B}" type="slidenum">
              <a:rPr lang="en-US" smtClean="0"/>
              <a:t>6</a:t>
            </a:fld>
            <a:endParaRPr lang="en-US"/>
          </a:p>
        </p:txBody>
      </p:sp>
    </p:spTree>
    <p:extLst>
      <p:ext uri="{BB962C8B-B14F-4D97-AF65-F5344CB8AC3E}">
        <p14:creationId xmlns:p14="http://schemas.microsoft.com/office/powerpoint/2010/main" val="3542706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Sources:</a:t>
            </a:r>
          </a:p>
          <a:p>
            <a:r>
              <a:rPr lang="en-US" dirty="0">
                <a:hlinkClick r:id="rId3"/>
              </a:rPr>
              <a:t>https://slideplayer.com/slide/6999492/</a:t>
            </a:r>
            <a:endParaRPr lang="en-US" dirty="0"/>
          </a:p>
          <a:p>
            <a:r>
              <a:rPr lang="en-US" dirty="0"/>
              <a:t>https://www.aps.org/publications/apsnews/201206/physicshistory.cfm</a:t>
            </a:r>
          </a:p>
          <a:p>
            <a:r>
              <a:rPr lang="en-US" dirty="0"/>
              <a:t>https://www.geigercounters.com/Prospector/</a:t>
            </a:r>
          </a:p>
        </p:txBody>
      </p:sp>
      <p:sp>
        <p:nvSpPr>
          <p:cNvPr id="4" name="Slide Number Placeholder 3"/>
          <p:cNvSpPr>
            <a:spLocks noGrp="1"/>
          </p:cNvSpPr>
          <p:nvPr>
            <p:ph type="sldNum" sz="quarter" idx="5"/>
          </p:nvPr>
        </p:nvSpPr>
        <p:spPr/>
        <p:txBody>
          <a:bodyPr/>
          <a:lstStyle/>
          <a:p>
            <a:fld id="{2CA1FE37-B95E-425C-9B1D-65AE9C5B890B}" type="slidenum">
              <a:rPr lang="en-US" smtClean="0"/>
              <a:t>7</a:t>
            </a:fld>
            <a:endParaRPr lang="en-US"/>
          </a:p>
        </p:txBody>
      </p:sp>
    </p:spTree>
    <p:extLst>
      <p:ext uri="{BB962C8B-B14F-4D97-AF65-F5344CB8AC3E}">
        <p14:creationId xmlns:p14="http://schemas.microsoft.com/office/powerpoint/2010/main" val="1538570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great video that explains quite well what is happening.</a:t>
            </a:r>
          </a:p>
          <a:p>
            <a:r>
              <a:rPr lang="en-US" dirty="0">
                <a:hlinkClick r:id="rId3"/>
              </a:rPr>
              <a:t>https://www.youtube.com/watch?v=_7DAlvRI1M4</a:t>
            </a:r>
            <a:endParaRPr lang="en-US" dirty="0"/>
          </a:p>
          <a:p>
            <a:endParaRPr lang="en-US" dirty="0"/>
          </a:p>
          <a:p>
            <a:r>
              <a:rPr lang="en-US" dirty="0"/>
              <a:t>Image Sources:</a:t>
            </a:r>
          </a:p>
          <a:p>
            <a:r>
              <a:rPr lang="en-US" dirty="0">
                <a:hlinkClick r:id="rId4"/>
              </a:rPr>
              <a:t>https://collection.sciencemuseumgroup.org.uk/search/categories/nuclear-physics</a:t>
            </a:r>
            <a:endParaRPr lang="en-US" dirty="0"/>
          </a:p>
          <a:p>
            <a:endParaRPr lang="en-US" dirty="0"/>
          </a:p>
          <a:p>
            <a:r>
              <a:rPr lang="en-US" dirty="0">
                <a:hlinkClick r:id="rId5"/>
              </a:rPr>
              <a:t>http://selftution.com/who-discovered-electrons-protons-neutrons-nucleus-discovery-kids/</a:t>
            </a:r>
            <a:endParaRPr lang="en-US" dirty="0"/>
          </a:p>
        </p:txBody>
      </p:sp>
      <p:sp>
        <p:nvSpPr>
          <p:cNvPr id="4" name="Slide Number Placeholder 3"/>
          <p:cNvSpPr>
            <a:spLocks noGrp="1"/>
          </p:cNvSpPr>
          <p:nvPr>
            <p:ph type="sldNum" sz="quarter" idx="5"/>
          </p:nvPr>
        </p:nvSpPr>
        <p:spPr/>
        <p:txBody>
          <a:bodyPr/>
          <a:lstStyle/>
          <a:p>
            <a:fld id="{2CA1FE37-B95E-425C-9B1D-65AE9C5B890B}" type="slidenum">
              <a:rPr lang="en-US" smtClean="0"/>
              <a:t>9</a:t>
            </a:fld>
            <a:endParaRPr lang="en-US"/>
          </a:p>
        </p:txBody>
      </p:sp>
    </p:spTree>
    <p:extLst>
      <p:ext uri="{BB962C8B-B14F-4D97-AF65-F5344CB8AC3E}">
        <p14:creationId xmlns:p14="http://schemas.microsoft.com/office/powerpoint/2010/main" val="2133093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Polonium was discovered to emit particles that did not travel very far and were attracted to a negative magnetic terminal.  Beryllium was found to block the emissions of polonium and in the process a film of carbon was deposited on the beryllium sheet.  Chadwick wondered if some invisible particle had managed to get through the beryllium and if it could be stopped by anything.  He found that whatever was being emitted in the beryllium chamber was transformed by a sheet of paraffin wax.  The particles in chamber 3 were found to travel 4 times as far in a magnetic field as the particles in chamber 1. </a:t>
            </a:r>
          </a:p>
          <a:p>
            <a:endParaRPr lang="en-US" dirty="0"/>
          </a:p>
          <a:p>
            <a:r>
              <a:rPr lang="en-US" dirty="0"/>
              <a:t>Image Sources:</a:t>
            </a:r>
          </a:p>
          <a:p>
            <a:r>
              <a:rPr lang="en-US" dirty="0"/>
              <a:t>Polonium-https://periodic-table.com/polonium/</a:t>
            </a:r>
          </a:p>
          <a:p>
            <a:r>
              <a:rPr lang="en-US" dirty="0"/>
              <a:t>Beryllium-https://www.justdial.com/Mumbai/b2b/Beryllium-Copper-Sheet/pid-327332544</a:t>
            </a:r>
          </a:p>
          <a:p>
            <a:endParaRPr lang="en-US" dirty="0"/>
          </a:p>
        </p:txBody>
      </p:sp>
      <p:sp>
        <p:nvSpPr>
          <p:cNvPr id="4" name="Slide Number Placeholder 3"/>
          <p:cNvSpPr>
            <a:spLocks noGrp="1"/>
          </p:cNvSpPr>
          <p:nvPr>
            <p:ph type="sldNum" sz="quarter" idx="5"/>
          </p:nvPr>
        </p:nvSpPr>
        <p:spPr/>
        <p:txBody>
          <a:bodyPr/>
          <a:lstStyle/>
          <a:p>
            <a:fld id="{2CA1FE37-B95E-425C-9B1D-65AE9C5B890B}" type="slidenum">
              <a:rPr lang="en-US" smtClean="0"/>
              <a:t>11</a:t>
            </a:fld>
            <a:endParaRPr lang="en-US"/>
          </a:p>
        </p:txBody>
      </p:sp>
    </p:spTree>
    <p:extLst>
      <p:ext uri="{BB962C8B-B14F-4D97-AF65-F5344CB8AC3E}">
        <p14:creationId xmlns:p14="http://schemas.microsoft.com/office/powerpoint/2010/main" val="938321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a throwing a snowball.  Throwing a giant snowball takes lots of energy.  Giant snowballs do not go as far.  Small snowballs go farther.  Using this reasoning see if you can work out the charges and masses of the particles in each chamber of Chadwick’s experiment.</a:t>
            </a:r>
          </a:p>
          <a:p>
            <a:endParaRPr lang="en-US" dirty="0"/>
          </a:p>
          <a:p>
            <a:r>
              <a:rPr lang="en-US" dirty="0"/>
              <a:t>In this sense, relative means one compared to another not relative as in the sense of Einstein’s relativity. </a:t>
            </a:r>
          </a:p>
        </p:txBody>
      </p:sp>
      <p:sp>
        <p:nvSpPr>
          <p:cNvPr id="4" name="Slide Number Placeholder 3"/>
          <p:cNvSpPr>
            <a:spLocks noGrp="1"/>
          </p:cNvSpPr>
          <p:nvPr>
            <p:ph type="sldNum" sz="quarter" idx="5"/>
          </p:nvPr>
        </p:nvSpPr>
        <p:spPr/>
        <p:txBody>
          <a:bodyPr/>
          <a:lstStyle/>
          <a:p>
            <a:fld id="{2CA1FE37-B95E-425C-9B1D-65AE9C5B890B}" type="slidenum">
              <a:rPr lang="en-US" smtClean="0"/>
              <a:t>12</a:t>
            </a:fld>
            <a:endParaRPr lang="en-US"/>
          </a:p>
        </p:txBody>
      </p:sp>
    </p:spTree>
    <p:extLst>
      <p:ext uri="{BB962C8B-B14F-4D97-AF65-F5344CB8AC3E}">
        <p14:creationId xmlns:p14="http://schemas.microsoft.com/office/powerpoint/2010/main" val="3844457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determining the type of radiation in each section.  Chadwick placed a Geiger Counter in each compartment to measure the voltage and number of the radiation signal.  From this information he was able to demonstrate that neutrons did in fact exist.  Incidentally, the leader of the Palestinians n Israel died from ingesting Polonium.</a:t>
            </a:r>
          </a:p>
          <a:p>
            <a:endParaRPr lang="en-US" dirty="0"/>
          </a:p>
          <a:p>
            <a:r>
              <a:rPr lang="en-US" dirty="0"/>
              <a:t>A </a:t>
            </a:r>
            <a:r>
              <a:rPr lang="en-US" dirty="0" err="1"/>
              <a:t>MBq</a:t>
            </a:r>
            <a:r>
              <a:rPr lang="en-US" dirty="0"/>
              <a:t> is a unit relating how many decays per second a radioactive element undergoes. 1 </a:t>
            </a:r>
            <a:r>
              <a:rPr lang="en-US" dirty="0" err="1"/>
              <a:t>MBq</a:t>
            </a:r>
            <a:r>
              <a:rPr lang="en-US" dirty="0"/>
              <a:t> = 1.0x10^6 decays/sec. </a:t>
            </a:r>
          </a:p>
          <a:p>
            <a:endParaRPr lang="en-US" dirty="0"/>
          </a:p>
          <a:p>
            <a:r>
              <a:rPr lang="en-US" dirty="0"/>
              <a:t>Here is Chadwick’s actual paper: https://www.chemteam.info/Chem-History/Chadwick-1932/Chadwick-neutron.html</a:t>
            </a:r>
          </a:p>
          <a:p>
            <a:endParaRPr lang="en-US" dirty="0"/>
          </a:p>
          <a:p>
            <a:r>
              <a:rPr lang="en-US" dirty="0"/>
              <a:t>Image Sources:</a:t>
            </a:r>
          </a:p>
          <a:p>
            <a:r>
              <a:rPr lang="en-US" dirty="0"/>
              <a:t>Polonium-https://periodic-table.com/polonium/</a:t>
            </a:r>
          </a:p>
          <a:p>
            <a:r>
              <a:rPr lang="en-US" dirty="0"/>
              <a:t>Beryllium-https://www.justdial.com/Mumbai/b2b/Beryllium-Copper-Sheet/pid-327332544</a:t>
            </a:r>
          </a:p>
          <a:p>
            <a:endParaRPr lang="en-US" dirty="0"/>
          </a:p>
        </p:txBody>
      </p:sp>
      <p:sp>
        <p:nvSpPr>
          <p:cNvPr id="4" name="Slide Number Placeholder 3"/>
          <p:cNvSpPr>
            <a:spLocks noGrp="1"/>
          </p:cNvSpPr>
          <p:nvPr>
            <p:ph type="sldNum" sz="quarter" idx="5"/>
          </p:nvPr>
        </p:nvSpPr>
        <p:spPr/>
        <p:txBody>
          <a:bodyPr/>
          <a:lstStyle/>
          <a:p>
            <a:fld id="{2CA1FE37-B95E-425C-9B1D-65AE9C5B890B}" type="slidenum">
              <a:rPr lang="en-US" smtClean="0"/>
              <a:t>13</a:t>
            </a:fld>
            <a:endParaRPr lang="en-US"/>
          </a:p>
        </p:txBody>
      </p:sp>
    </p:spTree>
    <p:extLst>
      <p:ext uri="{BB962C8B-B14F-4D97-AF65-F5344CB8AC3E}">
        <p14:creationId xmlns:p14="http://schemas.microsoft.com/office/powerpoint/2010/main" val="484157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CBEF-6ABA-4293-895F-A04F0E2205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8EE850-3F1C-49E1-9BEF-208DFC633D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F7810D-A135-4741-ADF9-377D8E4C6A95}"/>
              </a:ext>
            </a:extLst>
          </p:cNvPr>
          <p:cNvSpPr>
            <a:spLocks noGrp="1"/>
          </p:cNvSpPr>
          <p:nvPr>
            <p:ph type="dt" sz="half" idx="10"/>
          </p:nvPr>
        </p:nvSpPr>
        <p:spPr/>
        <p:txBody>
          <a:bodyPr/>
          <a:lstStyle/>
          <a:p>
            <a:fld id="{E4A44D03-27E1-4BDC-91C7-521868E865FA}" type="datetimeFigureOut">
              <a:rPr lang="en-US" smtClean="0"/>
              <a:t>8/16/2020</a:t>
            </a:fld>
            <a:endParaRPr lang="en-US"/>
          </a:p>
        </p:txBody>
      </p:sp>
      <p:sp>
        <p:nvSpPr>
          <p:cNvPr id="5" name="Footer Placeholder 4">
            <a:extLst>
              <a:ext uri="{FF2B5EF4-FFF2-40B4-BE49-F238E27FC236}">
                <a16:creationId xmlns:a16="http://schemas.microsoft.com/office/drawing/2014/main" id="{4213C9CD-886B-4CB2-8205-423C7FAA0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0BD24C-CA7F-4F58-B26C-8CFEE2FCB24B}"/>
              </a:ext>
            </a:extLst>
          </p:cNvPr>
          <p:cNvSpPr>
            <a:spLocks noGrp="1"/>
          </p:cNvSpPr>
          <p:nvPr>
            <p:ph type="sldNum" sz="quarter" idx="12"/>
          </p:nvPr>
        </p:nvSpPr>
        <p:spPr/>
        <p:txBody>
          <a:bodyPr/>
          <a:lstStyle/>
          <a:p>
            <a:fld id="{66E3336D-B64B-4DC0-BE6E-7736947A523F}" type="slidenum">
              <a:rPr lang="en-US" smtClean="0"/>
              <a:t>‹#›</a:t>
            </a:fld>
            <a:endParaRPr lang="en-US"/>
          </a:p>
        </p:txBody>
      </p:sp>
    </p:spTree>
    <p:extLst>
      <p:ext uri="{BB962C8B-B14F-4D97-AF65-F5344CB8AC3E}">
        <p14:creationId xmlns:p14="http://schemas.microsoft.com/office/powerpoint/2010/main" val="3849434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CFCCD-795F-4541-BC92-49D288F9FF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490170-823A-49C9-9906-A9A3250C70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3D65E-9AAF-4D10-825D-F7494DCA4CD8}"/>
              </a:ext>
            </a:extLst>
          </p:cNvPr>
          <p:cNvSpPr>
            <a:spLocks noGrp="1"/>
          </p:cNvSpPr>
          <p:nvPr>
            <p:ph type="dt" sz="half" idx="10"/>
          </p:nvPr>
        </p:nvSpPr>
        <p:spPr/>
        <p:txBody>
          <a:bodyPr/>
          <a:lstStyle/>
          <a:p>
            <a:fld id="{E4A44D03-27E1-4BDC-91C7-521868E865FA}" type="datetimeFigureOut">
              <a:rPr lang="en-US" smtClean="0"/>
              <a:t>8/16/2020</a:t>
            </a:fld>
            <a:endParaRPr lang="en-US"/>
          </a:p>
        </p:txBody>
      </p:sp>
      <p:sp>
        <p:nvSpPr>
          <p:cNvPr id="5" name="Footer Placeholder 4">
            <a:extLst>
              <a:ext uri="{FF2B5EF4-FFF2-40B4-BE49-F238E27FC236}">
                <a16:creationId xmlns:a16="http://schemas.microsoft.com/office/drawing/2014/main" id="{C796305D-4A16-471B-94DA-044304D8E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3781EA-BD36-43D7-B07F-F9B2BD29F833}"/>
              </a:ext>
            </a:extLst>
          </p:cNvPr>
          <p:cNvSpPr>
            <a:spLocks noGrp="1"/>
          </p:cNvSpPr>
          <p:nvPr>
            <p:ph type="sldNum" sz="quarter" idx="12"/>
          </p:nvPr>
        </p:nvSpPr>
        <p:spPr/>
        <p:txBody>
          <a:bodyPr/>
          <a:lstStyle/>
          <a:p>
            <a:fld id="{66E3336D-B64B-4DC0-BE6E-7736947A523F}" type="slidenum">
              <a:rPr lang="en-US" smtClean="0"/>
              <a:t>‹#›</a:t>
            </a:fld>
            <a:endParaRPr lang="en-US"/>
          </a:p>
        </p:txBody>
      </p:sp>
    </p:spTree>
    <p:extLst>
      <p:ext uri="{BB962C8B-B14F-4D97-AF65-F5344CB8AC3E}">
        <p14:creationId xmlns:p14="http://schemas.microsoft.com/office/powerpoint/2010/main" val="1399163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605BF6-9E14-4CE8-86CC-96A80E2BA1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20CA22-2691-495D-811C-FC690BE717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2811F1-AF56-4F34-8549-70F8E3890A10}"/>
              </a:ext>
            </a:extLst>
          </p:cNvPr>
          <p:cNvSpPr>
            <a:spLocks noGrp="1"/>
          </p:cNvSpPr>
          <p:nvPr>
            <p:ph type="dt" sz="half" idx="10"/>
          </p:nvPr>
        </p:nvSpPr>
        <p:spPr/>
        <p:txBody>
          <a:bodyPr/>
          <a:lstStyle/>
          <a:p>
            <a:fld id="{E4A44D03-27E1-4BDC-91C7-521868E865FA}" type="datetimeFigureOut">
              <a:rPr lang="en-US" smtClean="0"/>
              <a:t>8/16/2020</a:t>
            </a:fld>
            <a:endParaRPr lang="en-US"/>
          </a:p>
        </p:txBody>
      </p:sp>
      <p:sp>
        <p:nvSpPr>
          <p:cNvPr id="5" name="Footer Placeholder 4">
            <a:extLst>
              <a:ext uri="{FF2B5EF4-FFF2-40B4-BE49-F238E27FC236}">
                <a16:creationId xmlns:a16="http://schemas.microsoft.com/office/drawing/2014/main" id="{441565E2-27AA-483C-AC2C-7097A95AE3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0BFE46-C387-4C46-8E8F-1E36656BE1C7}"/>
              </a:ext>
            </a:extLst>
          </p:cNvPr>
          <p:cNvSpPr>
            <a:spLocks noGrp="1"/>
          </p:cNvSpPr>
          <p:nvPr>
            <p:ph type="sldNum" sz="quarter" idx="12"/>
          </p:nvPr>
        </p:nvSpPr>
        <p:spPr/>
        <p:txBody>
          <a:bodyPr/>
          <a:lstStyle/>
          <a:p>
            <a:fld id="{66E3336D-B64B-4DC0-BE6E-7736947A523F}" type="slidenum">
              <a:rPr lang="en-US" smtClean="0"/>
              <a:t>‹#›</a:t>
            </a:fld>
            <a:endParaRPr lang="en-US"/>
          </a:p>
        </p:txBody>
      </p:sp>
    </p:spTree>
    <p:extLst>
      <p:ext uri="{BB962C8B-B14F-4D97-AF65-F5344CB8AC3E}">
        <p14:creationId xmlns:p14="http://schemas.microsoft.com/office/powerpoint/2010/main" val="671294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9A7C5-6127-4410-B016-63EC9C760F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D021A-8248-49B1-92E6-3CD19E108F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EFCD72-9D8E-44F8-9D47-3E1ED63DE6D1}"/>
              </a:ext>
            </a:extLst>
          </p:cNvPr>
          <p:cNvSpPr>
            <a:spLocks noGrp="1"/>
          </p:cNvSpPr>
          <p:nvPr>
            <p:ph type="dt" sz="half" idx="10"/>
          </p:nvPr>
        </p:nvSpPr>
        <p:spPr/>
        <p:txBody>
          <a:bodyPr/>
          <a:lstStyle/>
          <a:p>
            <a:fld id="{E4A44D03-27E1-4BDC-91C7-521868E865FA}" type="datetimeFigureOut">
              <a:rPr lang="en-US" smtClean="0"/>
              <a:t>8/16/2020</a:t>
            </a:fld>
            <a:endParaRPr lang="en-US"/>
          </a:p>
        </p:txBody>
      </p:sp>
      <p:sp>
        <p:nvSpPr>
          <p:cNvPr id="5" name="Footer Placeholder 4">
            <a:extLst>
              <a:ext uri="{FF2B5EF4-FFF2-40B4-BE49-F238E27FC236}">
                <a16:creationId xmlns:a16="http://schemas.microsoft.com/office/drawing/2014/main" id="{905CE8C0-E606-4930-9329-DCBB1F378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BEFE1-6D4B-499A-9E32-18CAC66D421B}"/>
              </a:ext>
            </a:extLst>
          </p:cNvPr>
          <p:cNvSpPr>
            <a:spLocks noGrp="1"/>
          </p:cNvSpPr>
          <p:nvPr>
            <p:ph type="sldNum" sz="quarter" idx="12"/>
          </p:nvPr>
        </p:nvSpPr>
        <p:spPr/>
        <p:txBody>
          <a:bodyPr/>
          <a:lstStyle/>
          <a:p>
            <a:fld id="{66E3336D-B64B-4DC0-BE6E-7736947A523F}" type="slidenum">
              <a:rPr lang="en-US" smtClean="0"/>
              <a:t>‹#›</a:t>
            </a:fld>
            <a:endParaRPr lang="en-US"/>
          </a:p>
        </p:txBody>
      </p:sp>
    </p:spTree>
    <p:extLst>
      <p:ext uri="{BB962C8B-B14F-4D97-AF65-F5344CB8AC3E}">
        <p14:creationId xmlns:p14="http://schemas.microsoft.com/office/powerpoint/2010/main" val="104142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E50F2-F62F-4C43-9E47-0BD83DAF18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191EA7-FA0C-4DBF-A7E5-49423F3213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13C1CF-F0B0-407F-A3D8-22CBC589CCCE}"/>
              </a:ext>
            </a:extLst>
          </p:cNvPr>
          <p:cNvSpPr>
            <a:spLocks noGrp="1"/>
          </p:cNvSpPr>
          <p:nvPr>
            <p:ph type="dt" sz="half" idx="10"/>
          </p:nvPr>
        </p:nvSpPr>
        <p:spPr/>
        <p:txBody>
          <a:bodyPr/>
          <a:lstStyle/>
          <a:p>
            <a:fld id="{E4A44D03-27E1-4BDC-91C7-521868E865FA}" type="datetimeFigureOut">
              <a:rPr lang="en-US" smtClean="0"/>
              <a:t>8/16/2020</a:t>
            </a:fld>
            <a:endParaRPr lang="en-US"/>
          </a:p>
        </p:txBody>
      </p:sp>
      <p:sp>
        <p:nvSpPr>
          <p:cNvPr id="5" name="Footer Placeholder 4">
            <a:extLst>
              <a:ext uri="{FF2B5EF4-FFF2-40B4-BE49-F238E27FC236}">
                <a16:creationId xmlns:a16="http://schemas.microsoft.com/office/drawing/2014/main" id="{AFCABDA2-2229-497F-AD52-11BA690DA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D0D3D2-7803-4352-B70C-3F6C61A5BEC5}"/>
              </a:ext>
            </a:extLst>
          </p:cNvPr>
          <p:cNvSpPr>
            <a:spLocks noGrp="1"/>
          </p:cNvSpPr>
          <p:nvPr>
            <p:ph type="sldNum" sz="quarter" idx="12"/>
          </p:nvPr>
        </p:nvSpPr>
        <p:spPr/>
        <p:txBody>
          <a:bodyPr/>
          <a:lstStyle/>
          <a:p>
            <a:fld id="{66E3336D-B64B-4DC0-BE6E-7736947A523F}" type="slidenum">
              <a:rPr lang="en-US" smtClean="0"/>
              <a:t>‹#›</a:t>
            </a:fld>
            <a:endParaRPr lang="en-US"/>
          </a:p>
        </p:txBody>
      </p:sp>
    </p:spTree>
    <p:extLst>
      <p:ext uri="{BB962C8B-B14F-4D97-AF65-F5344CB8AC3E}">
        <p14:creationId xmlns:p14="http://schemas.microsoft.com/office/powerpoint/2010/main" val="3202127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3926-4360-41AE-8838-7D3E0EAD92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6E3E8F-0164-49C0-BBA2-2D4B5BA451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D4A8C2-168A-44E3-BB9C-56334E4FA9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6A5588-3AA0-4758-80B1-97CFC4BCF31C}"/>
              </a:ext>
            </a:extLst>
          </p:cNvPr>
          <p:cNvSpPr>
            <a:spLocks noGrp="1"/>
          </p:cNvSpPr>
          <p:nvPr>
            <p:ph type="dt" sz="half" idx="10"/>
          </p:nvPr>
        </p:nvSpPr>
        <p:spPr/>
        <p:txBody>
          <a:bodyPr/>
          <a:lstStyle/>
          <a:p>
            <a:fld id="{E4A44D03-27E1-4BDC-91C7-521868E865FA}" type="datetimeFigureOut">
              <a:rPr lang="en-US" smtClean="0"/>
              <a:t>8/16/2020</a:t>
            </a:fld>
            <a:endParaRPr lang="en-US"/>
          </a:p>
        </p:txBody>
      </p:sp>
      <p:sp>
        <p:nvSpPr>
          <p:cNvPr id="6" name="Footer Placeholder 5">
            <a:extLst>
              <a:ext uri="{FF2B5EF4-FFF2-40B4-BE49-F238E27FC236}">
                <a16:creationId xmlns:a16="http://schemas.microsoft.com/office/drawing/2014/main" id="{7E1168AE-3F6C-4472-A713-F2F5BD14D4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648B15-5C00-4447-96A3-B21A6A3E7629}"/>
              </a:ext>
            </a:extLst>
          </p:cNvPr>
          <p:cNvSpPr>
            <a:spLocks noGrp="1"/>
          </p:cNvSpPr>
          <p:nvPr>
            <p:ph type="sldNum" sz="quarter" idx="12"/>
          </p:nvPr>
        </p:nvSpPr>
        <p:spPr/>
        <p:txBody>
          <a:bodyPr/>
          <a:lstStyle/>
          <a:p>
            <a:fld id="{66E3336D-B64B-4DC0-BE6E-7736947A523F}" type="slidenum">
              <a:rPr lang="en-US" smtClean="0"/>
              <a:t>‹#›</a:t>
            </a:fld>
            <a:endParaRPr lang="en-US"/>
          </a:p>
        </p:txBody>
      </p:sp>
    </p:spTree>
    <p:extLst>
      <p:ext uri="{BB962C8B-B14F-4D97-AF65-F5344CB8AC3E}">
        <p14:creationId xmlns:p14="http://schemas.microsoft.com/office/powerpoint/2010/main" val="403546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29C67-7ED9-4532-939E-611D1FD5CA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18A608-F6C3-46AD-8525-4CEF34416F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835E35-CED8-4EDA-9CFC-AFD0C5E4E6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E190F9-7EE7-4363-8758-66A5ACAC32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653863-4C7F-4F19-B362-193CC03508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683E26-C073-4E44-BFB8-DE999AC6A480}"/>
              </a:ext>
            </a:extLst>
          </p:cNvPr>
          <p:cNvSpPr>
            <a:spLocks noGrp="1"/>
          </p:cNvSpPr>
          <p:nvPr>
            <p:ph type="dt" sz="half" idx="10"/>
          </p:nvPr>
        </p:nvSpPr>
        <p:spPr/>
        <p:txBody>
          <a:bodyPr/>
          <a:lstStyle/>
          <a:p>
            <a:fld id="{E4A44D03-27E1-4BDC-91C7-521868E865FA}" type="datetimeFigureOut">
              <a:rPr lang="en-US" smtClean="0"/>
              <a:t>8/16/2020</a:t>
            </a:fld>
            <a:endParaRPr lang="en-US"/>
          </a:p>
        </p:txBody>
      </p:sp>
      <p:sp>
        <p:nvSpPr>
          <p:cNvPr id="8" name="Footer Placeholder 7">
            <a:extLst>
              <a:ext uri="{FF2B5EF4-FFF2-40B4-BE49-F238E27FC236}">
                <a16:creationId xmlns:a16="http://schemas.microsoft.com/office/drawing/2014/main" id="{A4EF048F-E34A-4DA4-A990-E8C2D2D809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261288-D91D-4FE3-9513-E96AE7BD1D99}"/>
              </a:ext>
            </a:extLst>
          </p:cNvPr>
          <p:cNvSpPr>
            <a:spLocks noGrp="1"/>
          </p:cNvSpPr>
          <p:nvPr>
            <p:ph type="sldNum" sz="quarter" idx="12"/>
          </p:nvPr>
        </p:nvSpPr>
        <p:spPr/>
        <p:txBody>
          <a:bodyPr/>
          <a:lstStyle/>
          <a:p>
            <a:fld id="{66E3336D-B64B-4DC0-BE6E-7736947A523F}" type="slidenum">
              <a:rPr lang="en-US" smtClean="0"/>
              <a:t>‹#›</a:t>
            </a:fld>
            <a:endParaRPr lang="en-US"/>
          </a:p>
        </p:txBody>
      </p:sp>
    </p:spTree>
    <p:extLst>
      <p:ext uri="{BB962C8B-B14F-4D97-AF65-F5344CB8AC3E}">
        <p14:creationId xmlns:p14="http://schemas.microsoft.com/office/powerpoint/2010/main" val="137015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62A1E-BBDA-4A0F-ACA8-3677AC9540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153E98-B578-449F-A3E8-28D057638248}"/>
              </a:ext>
            </a:extLst>
          </p:cNvPr>
          <p:cNvSpPr>
            <a:spLocks noGrp="1"/>
          </p:cNvSpPr>
          <p:nvPr>
            <p:ph type="dt" sz="half" idx="10"/>
          </p:nvPr>
        </p:nvSpPr>
        <p:spPr/>
        <p:txBody>
          <a:bodyPr/>
          <a:lstStyle/>
          <a:p>
            <a:fld id="{E4A44D03-27E1-4BDC-91C7-521868E865FA}" type="datetimeFigureOut">
              <a:rPr lang="en-US" smtClean="0"/>
              <a:t>8/16/2020</a:t>
            </a:fld>
            <a:endParaRPr lang="en-US"/>
          </a:p>
        </p:txBody>
      </p:sp>
      <p:sp>
        <p:nvSpPr>
          <p:cNvPr id="4" name="Footer Placeholder 3">
            <a:extLst>
              <a:ext uri="{FF2B5EF4-FFF2-40B4-BE49-F238E27FC236}">
                <a16:creationId xmlns:a16="http://schemas.microsoft.com/office/drawing/2014/main" id="{318EE759-2D42-4FF8-A295-C373658594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D9119C-EBED-406C-AD06-9EEC1AE279EC}"/>
              </a:ext>
            </a:extLst>
          </p:cNvPr>
          <p:cNvSpPr>
            <a:spLocks noGrp="1"/>
          </p:cNvSpPr>
          <p:nvPr>
            <p:ph type="sldNum" sz="quarter" idx="12"/>
          </p:nvPr>
        </p:nvSpPr>
        <p:spPr/>
        <p:txBody>
          <a:bodyPr/>
          <a:lstStyle/>
          <a:p>
            <a:fld id="{66E3336D-B64B-4DC0-BE6E-7736947A523F}" type="slidenum">
              <a:rPr lang="en-US" smtClean="0"/>
              <a:t>‹#›</a:t>
            </a:fld>
            <a:endParaRPr lang="en-US"/>
          </a:p>
        </p:txBody>
      </p:sp>
    </p:spTree>
    <p:extLst>
      <p:ext uri="{BB962C8B-B14F-4D97-AF65-F5344CB8AC3E}">
        <p14:creationId xmlns:p14="http://schemas.microsoft.com/office/powerpoint/2010/main" val="1617060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3B904C-7109-41C0-9F47-85B9A99AB548}"/>
              </a:ext>
            </a:extLst>
          </p:cNvPr>
          <p:cNvSpPr>
            <a:spLocks noGrp="1"/>
          </p:cNvSpPr>
          <p:nvPr>
            <p:ph type="dt" sz="half" idx="10"/>
          </p:nvPr>
        </p:nvSpPr>
        <p:spPr/>
        <p:txBody>
          <a:bodyPr/>
          <a:lstStyle/>
          <a:p>
            <a:fld id="{E4A44D03-27E1-4BDC-91C7-521868E865FA}" type="datetimeFigureOut">
              <a:rPr lang="en-US" smtClean="0"/>
              <a:t>8/16/2020</a:t>
            </a:fld>
            <a:endParaRPr lang="en-US"/>
          </a:p>
        </p:txBody>
      </p:sp>
      <p:sp>
        <p:nvSpPr>
          <p:cNvPr id="3" name="Footer Placeholder 2">
            <a:extLst>
              <a:ext uri="{FF2B5EF4-FFF2-40B4-BE49-F238E27FC236}">
                <a16:creationId xmlns:a16="http://schemas.microsoft.com/office/drawing/2014/main" id="{442DDAC1-C271-432D-8128-6F31F0D961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1713D6-0698-4176-9F38-266398F0C3FF}"/>
              </a:ext>
            </a:extLst>
          </p:cNvPr>
          <p:cNvSpPr>
            <a:spLocks noGrp="1"/>
          </p:cNvSpPr>
          <p:nvPr>
            <p:ph type="sldNum" sz="quarter" idx="12"/>
          </p:nvPr>
        </p:nvSpPr>
        <p:spPr/>
        <p:txBody>
          <a:bodyPr/>
          <a:lstStyle/>
          <a:p>
            <a:fld id="{66E3336D-B64B-4DC0-BE6E-7736947A523F}" type="slidenum">
              <a:rPr lang="en-US" smtClean="0"/>
              <a:t>‹#›</a:t>
            </a:fld>
            <a:endParaRPr lang="en-US"/>
          </a:p>
        </p:txBody>
      </p:sp>
    </p:spTree>
    <p:extLst>
      <p:ext uri="{BB962C8B-B14F-4D97-AF65-F5344CB8AC3E}">
        <p14:creationId xmlns:p14="http://schemas.microsoft.com/office/powerpoint/2010/main" val="1277572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BAC06-ED8F-4154-906F-EEF878E02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B9EA3E-1A99-4B16-9273-1F0CFCFAF4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5A9428-4C9D-4ECC-B457-4ECF1D19FF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DB5686-FE15-4E7B-8BEF-F20EBF69FCFE}"/>
              </a:ext>
            </a:extLst>
          </p:cNvPr>
          <p:cNvSpPr>
            <a:spLocks noGrp="1"/>
          </p:cNvSpPr>
          <p:nvPr>
            <p:ph type="dt" sz="half" idx="10"/>
          </p:nvPr>
        </p:nvSpPr>
        <p:spPr/>
        <p:txBody>
          <a:bodyPr/>
          <a:lstStyle/>
          <a:p>
            <a:fld id="{E4A44D03-27E1-4BDC-91C7-521868E865FA}" type="datetimeFigureOut">
              <a:rPr lang="en-US" smtClean="0"/>
              <a:t>8/16/2020</a:t>
            </a:fld>
            <a:endParaRPr lang="en-US"/>
          </a:p>
        </p:txBody>
      </p:sp>
      <p:sp>
        <p:nvSpPr>
          <p:cNvPr id="6" name="Footer Placeholder 5">
            <a:extLst>
              <a:ext uri="{FF2B5EF4-FFF2-40B4-BE49-F238E27FC236}">
                <a16:creationId xmlns:a16="http://schemas.microsoft.com/office/drawing/2014/main" id="{22AF9C80-CEB9-4A4C-A487-C60E3AA515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2E93BB-AF40-40B5-BBD3-64F9CE51AB69}"/>
              </a:ext>
            </a:extLst>
          </p:cNvPr>
          <p:cNvSpPr>
            <a:spLocks noGrp="1"/>
          </p:cNvSpPr>
          <p:nvPr>
            <p:ph type="sldNum" sz="quarter" idx="12"/>
          </p:nvPr>
        </p:nvSpPr>
        <p:spPr/>
        <p:txBody>
          <a:bodyPr/>
          <a:lstStyle/>
          <a:p>
            <a:fld id="{66E3336D-B64B-4DC0-BE6E-7736947A523F}" type="slidenum">
              <a:rPr lang="en-US" smtClean="0"/>
              <a:t>‹#›</a:t>
            </a:fld>
            <a:endParaRPr lang="en-US"/>
          </a:p>
        </p:txBody>
      </p:sp>
    </p:spTree>
    <p:extLst>
      <p:ext uri="{BB962C8B-B14F-4D97-AF65-F5344CB8AC3E}">
        <p14:creationId xmlns:p14="http://schemas.microsoft.com/office/powerpoint/2010/main" val="398307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4192-943E-4737-8B86-EF1CC994FF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EBC32B-F79F-4D29-B62D-5BD519EFD5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80F8F6-66A8-47D2-A706-BA175ABA3A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36495B-1290-4A42-A06F-9AD28A1C8052}"/>
              </a:ext>
            </a:extLst>
          </p:cNvPr>
          <p:cNvSpPr>
            <a:spLocks noGrp="1"/>
          </p:cNvSpPr>
          <p:nvPr>
            <p:ph type="dt" sz="half" idx="10"/>
          </p:nvPr>
        </p:nvSpPr>
        <p:spPr/>
        <p:txBody>
          <a:bodyPr/>
          <a:lstStyle/>
          <a:p>
            <a:fld id="{E4A44D03-27E1-4BDC-91C7-521868E865FA}" type="datetimeFigureOut">
              <a:rPr lang="en-US" smtClean="0"/>
              <a:t>8/16/2020</a:t>
            </a:fld>
            <a:endParaRPr lang="en-US"/>
          </a:p>
        </p:txBody>
      </p:sp>
      <p:sp>
        <p:nvSpPr>
          <p:cNvPr id="6" name="Footer Placeholder 5">
            <a:extLst>
              <a:ext uri="{FF2B5EF4-FFF2-40B4-BE49-F238E27FC236}">
                <a16:creationId xmlns:a16="http://schemas.microsoft.com/office/drawing/2014/main" id="{8FF9D6F5-D89F-409D-8912-DFEC2DFE59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0A1C3-E9ED-4897-8A03-F78576D2F2F6}"/>
              </a:ext>
            </a:extLst>
          </p:cNvPr>
          <p:cNvSpPr>
            <a:spLocks noGrp="1"/>
          </p:cNvSpPr>
          <p:nvPr>
            <p:ph type="sldNum" sz="quarter" idx="12"/>
          </p:nvPr>
        </p:nvSpPr>
        <p:spPr/>
        <p:txBody>
          <a:bodyPr/>
          <a:lstStyle/>
          <a:p>
            <a:fld id="{66E3336D-B64B-4DC0-BE6E-7736947A523F}" type="slidenum">
              <a:rPr lang="en-US" smtClean="0"/>
              <a:t>‹#›</a:t>
            </a:fld>
            <a:endParaRPr lang="en-US"/>
          </a:p>
        </p:txBody>
      </p:sp>
    </p:spTree>
    <p:extLst>
      <p:ext uri="{BB962C8B-B14F-4D97-AF65-F5344CB8AC3E}">
        <p14:creationId xmlns:p14="http://schemas.microsoft.com/office/powerpoint/2010/main" val="4026985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97AA2C-71A8-4115-8A91-09AF72F97C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EBFC61-F01F-416E-B666-C1E9A56555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B66D11-6D77-418C-A9BA-F782A08A8C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44D03-27E1-4BDC-91C7-521868E865FA}" type="datetimeFigureOut">
              <a:rPr lang="en-US" smtClean="0"/>
              <a:t>8/16/2020</a:t>
            </a:fld>
            <a:endParaRPr lang="en-US"/>
          </a:p>
        </p:txBody>
      </p:sp>
      <p:sp>
        <p:nvSpPr>
          <p:cNvPr id="5" name="Footer Placeholder 4">
            <a:extLst>
              <a:ext uri="{FF2B5EF4-FFF2-40B4-BE49-F238E27FC236}">
                <a16:creationId xmlns:a16="http://schemas.microsoft.com/office/drawing/2014/main" id="{859538F3-3491-404D-AB92-A8A587B148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275541-7AD2-4C6F-B66B-917BBF498D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3336D-B64B-4DC0-BE6E-7736947A523F}" type="slidenum">
              <a:rPr lang="en-US" smtClean="0"/>
              <a:t>‹#›</a:t>
            </a:fld>
            <a:endParaRPr lang="en-US"/>
          </a:p>
        </p:txBody>
      </p:sp>
    </p:spTree>
    <p:extLst>
      <p:ext uri="{BB962C8B-B14F-4D97-AF65-F5344CB8AC3E}">
        <p14:creationId xmlns:p14="http://schemas.microsoft.com/office/powerpoint/2010/main" val="1430199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6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6.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4" name="Picture 3" descr="A screen shot of a computer&#10;&#10;Description automatically generated">
            <a:extLst>
              <a:ext uri="{FF2B5EF4-FFF2-40B4-BE49-F238E27FC236}">
                <a16:creationId xmlns:a16="http://schemas.microsoft.com/office/drawing/2014/main" id="{F25419E0-514B-40A5-A5C3-414724C9948B}"/>
              </a:ext>
            </a:extLst>
          </p:cNvPr>
          <p:cNvPicPr>
            <a:picLocks noChangeAspect="1"/>
          </p:cNvPicPr>
          <p:nvPr/>
        </p:nvPicPr>
        <p:blipFill rotWithShape="1">
          <a:blip r:embed="rId2"/>
          <a:srcRect l="15363" t="3202" r="15565" b="5785"/>
          <a:stretch/>
        </p:blipFill>
        <p:spPr>
          <a:xfrm>
            <a:off x="1143941" y="643467"/>
            <a:ext cx="9904118" cy="5571066"/>
          </a:xfrm>
          <a:prstGeom prst="rect">
            <a:avLst/>
          </a:prstGeom>
        </p:spPr>
      </p:pic>
      <p:sp>
        <p:nvSpPr>
          <p:cNvPr id="5" name="Rectangle 4">
            <a:extLst>
              <a:ext uri="{FF2B5EF4-FFF2-40B4-BE49-F238E27FC236}">
                <a16:creationId xmlns:a16="http://schemas.microsoft.com/office/drawing/2014/main" id="{90ED4EC6-AC4B-4A1C-8E51-30B69B5A4BFC}"/>
              </a:ext>
            </a:extLst>
          </p:cNvPr>
          <p:cNvSpPr/>
          <p:nvPr/>
        </p:nvSpPr>
        <p:spPr>
          <a:xfrm>
            <a:off x="1818707" y="2904704"/>
            <a:ext cx="8565370" cy="1754326"/>
          </a:xfrm>
          <a:prstGeom prst="rect">
            <a:avLst/>
          </a:prstGeom>
          <a:solidFill>
            <a:schemeClr val="accent3">
              <a:lumMod val="40000"/>
              <a:lumOff val="60000"/>
            </a:schemeClr>
          </a:solidFill>
        </p:spPr>
        <p:txBody>
          <a:bodyPr wrap="squar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Virtual Experiment:</a:t>
            </a:r>
          </a:p>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Chadwick’s Neutrons</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4052912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4. GEM: Medium Distance Draw Shot (34:42) Good Speed GIF by ...">
            <a:extLst>
              <a:ext uri="{FF2B5EF4-FFF2-40B4-BE49-F238E27FC236}">
                <a16:creationId xmlns:a16="http://schemas.microsoft.com/office/drawing/2014/main" id="{5C23145C-E01B-4388-B0F7-EB904AD9001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3285" y="1464525"/>
            <a:ext cx="11865429" cy="39289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517770B-F3D6-42A3-BC95-EFDCA608B62A}"/>
              </a:ext>
            </a:extLst>
          </p:cNvPr>
          <p:cNvSpPr/>
          <p:nvPr/>
        </p:nvSpPr>
        <p:spPr>
          <a:xfrm>
            <a:off x="495974" y="3620478"/>
            <a:ext cx="3275257" cy="923330"/>
          </a:xfrm>
          <a:prstGeom prst="rect">
            <a:avLst/>
          </a:prstGeom>
          <a:noFill/>
        </p:spPr>
        <p:txBody>
          <a:bodyPr wrap="none" lIns="91440" tIns="45720" rIns="91440" bIns="45720">
            <a:spAutoFit/>
          </a:bodyPr>
          <a:lstStyle/>
          <a:p>
            <a:pPr algn="ctr"/>
            <a:r>
              <a:rPr lang="el-GR"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α</a:t>
            </a: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 particles</a:t>
            </a:r>
          </a:p>
        </p:txBody>
      </p:sp>
      <p:sp>
        <p:nvSpPr>
          <p:cNvPr id="8" name="Rectangle 7">
            <a:extLst>
              <a:ext uri="{FF2B5EF4-FFF2-40B4-BE49-F238E27FC236}">
                <a16:creationId xmlns:a16="http://schemas.microsoft.com/office/drawing/2014/main" id="{C576C478-E162-4F2D-B420-2E7F5D218ECD}"/>
              </a:ext>
            </a:extLst>
          </p:cNvPr>
          <p:cNvSpPr/>
          <p:nvPr/>
        </p:nvSpPr>
        <p:spPr>
          <a:xfrm>
            <a:off x="3771231" y="2775857"/>
            <a:ext cx="2910926"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Neutrons</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9" name="Rectangle 8">
            <a:extLst>
              <a:ext uri="{FF2B5EF4-FFF2-40B4-BE49-F238E27FC236}">
                <a16:creationId xmlns:a16="http://schemas.microsoft.com/office/drawing/2014/main" id="{5DA6214B-CA62-4165-9E5F-91B8123C6A97}"/>
              </a:ext>
            </a:extLst>
          </p:cNvPr>
          <p:cNvSpPr/>
          <p:nvPr/>
        </p:nvSpPr>
        <p:spPr>
          <a:xfrm>
            <a:off x="6861865" y="2129135"/>
            <a:ext cx="2461764"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Protons</a:t>
            </a:r>
          </a:p>
        </p:txBody>
      </p:sp>
      <p:cxnSp>
        <p:nvCxnSpPr>
          <p:cNvPr id="11" name="Straight Connector 10">
            <a:extLst>
              <a:ext uri="{FF2B5EF4-FFF2-40B4-BE49-F238E27FC236}">
                <a16:creationId xmlns:a16="http://schemas.microsoft.com/office/drawing/2014/main" id="{1BAD63B7-9743-4EDF-B51A-84E3BAF84AA3}"/>
              </a:ext>
            </a:extLst>
          </p:cNvPr>
          <p:cNvCxnSpPr>
            <a:cxnSpLocks/>
          </p:cNvCxnSpPr>
          <p:nvPr/>
        </p:nvCxnSpPr>
        <p:spPr>
          <a:xfrm>
            <a:off x="3771231" y="1436914"/>
            <a:ext cx="0" cy="3956561"/>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12" name="Rectangle 11">
            <a:extLst>
              <a:ext uri="{FF2B5EF4-FFF2-40B4-BE49-F238E27FC236}">
                <a16:creationId xmlns:a16="http://schemas.microsoft.com/office/drawing/2014/main" id="{686C6DBA-97F4-4B1B-BF90-C66BBFDDDD4A}"/>
              </a:ext>
            </a:extLst>
          </p:cNvPr>
          <p:cNvSpPr/>
          <p:nvPr/>
        </p:nvSpPr>
        <p:spPr>
          <a:xfrm>
            <a:off x="2133602" y="399391"/>
            <a:ext cx="294324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Beryllium</a:t>
            </a:r>
          </a:p>
        </p:txBody>
      </p:sp>
      <p:cxnSp>
        <p:nvCxnSpPr>
          <p:cNvPr id="14" name="Straight Connector 13">
            <a:extLst>
              <a:ext uri="{FF2B5EF4-FFF2-40B4-BE49-F238E27FC236}">
                <a16:creationId xmlns:a16="http://schemas.microsoft.com/office/drawing/2014/main" id="{FDD3291C-27B9-476D-B6C8-A00FF6D36181}"/>
              </a:ext>
            </a:extLst>
          </p:cNvPr>
          <p:cNvCxnSpPr/>
          <p:nvPr/>
        </p:nvCxnSpPr>
        <p:spPr>
          <a:xfrm>
            <a:off x="6888411" y="1409303"/>
            <a:ext cx="0" cy="3984172"/>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16" name="Rectangle 15">
            <a:extLst>
              <a:ext uri="{FF2B5EF4-FFF2-40B4-BE49-F238E27FC236}">
                <a16:creationId xmlns:a16="http://schemas.microsoft.com/office/drawing/2014/main" id="{90200C97-0AD0-416A-B456-3D909F90977B}"/>
              </a:ext>
            </a:extLst>
          </p:cNvPr>
          <p:cNvSpPr/>
          <p:nvPr/>
        </p:nvSpPr>
        <p:spPr>
          <a:xfrm>
            <a:off x="5646021" y="347194"/>
            <a:ext cx="2431692"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Paraffin</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5" name="Rectangle 14">
            <a:extLst>
              <a:ext uri="{FF2B5EF4-FFF2-40B4-BE49-F238E27FC236}">
                <a16:creationId xmlns:a16="http://schemas.microsoft.com/office/drawing/2014/main" id="{9EA10E2A-09F3-4113-B220-B2156D1D95BC}"/>
              </a:ext>
            </a:extLst>
          </p:cNvPr>
          <p:cNvSpPr/>
          <p:nvPr/>
        </p:nvSpPr>
        <p:spPr>
          <a:xfrm>
            <a:off x="799310" y="5324724"/>
            <a:ext cx="2335896" cy="1446550"/>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Emission </a:t>
            </a:r>
          </a:p>
          <a:p>
            <a:pPr algn="ctr"/>
            <a:r>
              <a:rPr lang="en-US" sz="4400" dirty="0">
                <a:ln w="0"/>
                <a:effectLst>
                  <a:outerShdw blurRad="38100" dist="19050" dir="2700000" algn="tl" rotWithShape="0">
                    <a:schemeClr val="dk1">
                      <a:alpha val="40000"/>
                    </a:schemeClr>
                  </a:outerShdw>
                </a:effectLst>
              </a:rPr>
              <a:t>Chamber</a:t>
            </a:r>
            <a:endParaRPr lang="en-US" sz="4400" b="0" cap="none" spc="0" dirty="0">
              <a:ln w="0"/>
              <a:solidFill>
                <a:schemeClr val="tx1"/>
              </a:solidFill>
              <a:effectLst>
                <a:outerShdw blurRad="38100" dist="19050" dir="2700000" algn="tl" rotWithShape="0">
                  <a:schemeClr val="dk1">
                    <a:alpha val="40000"/>
                  </a:schemeClr>
                </a:outerShdw>
              </a:effectLst>
            </a:endParaRPr>
          </a:p>
        </p:txBody>
      </p:sp>
      <p:sp>
        <p:nvSpPr>
          <p:cNvPr id="18" name="Rectangle 17">
            <a:extLst>
              <a:ext uri="{FF2B5EF4-FFF2-40B4-BE49-F238E27FC236}">
                <a16:creationId xmlns:a16="http://schemas.microsoft.com/office/drawing/2014/main" id="{986B0D1C-BEC3-4A75-8C5A-DC5A59FDFF27}"/>
              </a:ext>
            </a:extLst>
          </p:cNvPr>
          <p:cNvSpPr/>
          <p:nvPr/>
        </p:nvSpPr>
        <p:spPr>
          <a:xfrm>
            <a:off x="4148032" y="5359100"/>
            <a:ext cx="2674130" cy="1446550"/>
          </a:xfrm>
          <a:prstGeom prst="rect">
            <a:avLst/>
          </a:prstGeom>
          <a:noFill/>
        </p:spPr>
        <p:txBody>
          <a:bodyPr wrap="none" lIns="91440" tIns="45720" rIns="91440" bIns="45720">
            <a:spAutoFit/>
          </a:bodyPr>
          <a:lstStyle/>
          <a:p>
            <a:pPr algn="ctr"/>
            <a:r>
              <a:rPr lang="el-GR" sz="4400" b="0" cap="none" spc="0" dirty="0">
                <a:ln w="0"/>
                <a:solidFill>
                  <a:schemeClr val="tx1"/>
                </a:solidFill>
                <a:effectLst>
                  <a:outerShdw blurRad="38100" dist="19050" dir="2700000" algn="tl" rotWithShape="0">
                    <a:schemeClr val="dk1">
                      <a:alpha val="40000"/>
                    </a:schemeClr>
                  </a:outerShdw>
                </a:effectLst>
              </a:rPr>
              <a:t>α</a:t>
            </a:r>
            <a:r>
              <a:rPr lang="en-US" sz="4400" b="0" cap="none" spc="0" dirty="0">
                <a:ln w="0"/>
                <a:solidFill>
                  <a:schemeClr val="tx1"/>
                </a:solidFill>
                <a:effectLst>
                  <a:outerShdw blurRad="38100" dist="19050" dir="2700000" algn="tl" rotWithShape="0">
                    <a:schemeClr val="dk1">
                      <a:alpha val="40000"/>
                    </a:schemeClr>
                  </a:outerShdw>
                </a:effectLst>
              </a:rPr>
              <a:t> blocking </a:t>
            </a:r>
          </a:p>
          <a:p>
            <a:pPr algn="ctr"/>
            <a:r>
              <a:rPr lang="en-US" sz="4400" dirty="0">
                <a:ln w="0"/>
                <a:effectLst>
                  <a:outerShdw blurRad="38100" dist="19050" dir="2700000" algn="tl" rotWithShape="0">
                    <a:schemeClr val="dk1">
                      <a:alpha val="40000"/>
                    </a:schemeClr>
                  </a:outerShdw>
                </a:effectLst>
              </a:rPr>
              <a:t>Chamber</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20" name="Rectangle 19">
            <a:extLst>
              <a:ext uri="{FF2B5EF4-FFF2-40B4-BE49-F238E27FC236}">
                <a16:creationId xmlns:a16="http://schemas.microsoft.com/office/drawing/2014/main" id="{C35CA84A-F9CD-40F5-829A-3C98B2D1C887}"/>
              </a:ext>
            </a:extLst>
          </p:cNvPr>
          <p:cNvSpPr/>
          <p:nvPr/>
        </p:nvSpPr>
        <p:spPr>
          <a:xfrm rot="20267066">
            <a:off x="6968904" y="3062808"/>
            <a:ext cx="5295382" cy="181588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600" b="1" cap="none" spc="0" dirty="0">
                <a:ln/>
                <a:solidFill>
                  <a:schemeClr val="accent3"/>
                </a:solidFill>
                <a:effectLst>
                  <a:outerShdw blurRad="38100" dist="38100" dir="2700000" algn="tl">
                    <a:srgbClr val="000000">
                      <a:alpha val="43137"/>
                    </a:srgbClr>
                  </a:outerShdw>
                </a:effectLst>
              </a:rPr>
              <a:t>What Chadwick Discovered</a:t>
            </a:r>
            <a:r>
              <a:rPr lang="en-US" sz="5600" b="1" cap="none" spc="0" dirty="0">
                <a:ln/>
                <a:solidFill>
                  <a:schemeClr val="accent3"/>
                </a:solidFill>
                <a:effectLst/>
              </a:rPr>
              <a:t>.</a:t>
            </a:r>
          </a:p>
        </p:txBody>
      </p:sp>
    </p:spTree>
    <p:extLst>
      <p:ext uri="{BB962C8B-B14F-4D97-AF65-F5344CB8AC3E}">
        <p14:creationId xmlns:p14="http://schemas.microsoft.com/office/powerpoint/2010/main" val="457710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22382B-7FBF-4154-9F96-7B22913CAD18}"/>
              </a:ext>
            </a:extLst>
          </p:cNvPr>
          <p:cNvPicPr>
            <a:picLocks noChangeAspect="1"/>
          </p:cNvPicPr>
          <p:nvPr/>
        </p:nvPicPr>
        <p:blipFill rotWithShape="1">
          <a:blip r:embed="rId3"/>
          <a:srcRect l="7066" t="8517" r="6598" b="8347"/>
          <a:stretch/>
        </p:blipFill>
        <p:spPr>
          <a:xfrm>
            <a:off x="-1" y="0"/>
            <a:ext cx="12019329" cy="6790831"/>
          </a:xfrm>
          <a:prstGeom prst="rect">
            <a:avLst/>
          </a:prstGeom>
          <a:ln w="38100">
            <a:noFill/>
          </a:ln>
        </p:spPr>
      </p:pic>
      <p:graphicFrame>
        <p:nvGraphicFramePr>
          <p:cNvPr id="9" name="Table 9">
            <a:extLst>
              <a:ext uri="{FF2B5EF4-FFF2-40B4-BE49-F238E27FC236}">
                <a16:creationId xmlns:a16="http://schemas.microsoft.com/office/drawing/2014/main" id="{24BCE9E1-5796-4DBA-B2EF-1A2298BAF01B}"/>
              </a:ext>
            </a:extLst>
          </p:cNvPr>
          <p:cNvGraphicFramePr>
            <a:graphicFrameLocks noGrp="1"/>
          </p:cNvGraphicFramePr>
          <p:nvPr>
            <p:extLst>
              <p:ext uri="{D42A27DB-BD31-4B8C-83A1-F6EECF244321}">
                <p14:modId xmlns:p14="http://schemas.microsoft.com/office/powerpoint/2010/main" val="120681103"/>
              </p:ext>
            </p:extLst>
          </p:nvPr>
        </p:nvGraphicFramePr>
        <p:xfrm>
          <a:off x="-1" y="33584"/>
          <a:ext cx="12192000" cy="679083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53558164"/>
                    </a:ext>
                  </a:extLst>
                </a:gridCol>
                <a:gridCol w="4064000">
                  <a:extLst>
                    <a:ext uri="{9D8B030D-6E8A-4147-A177-3AD203B41FA5}">
                      <a16:colId xmlns:a16="http://schemas.microsoft.com/office/drawing/2014/main" val="3323199147"/>
                    </a:ext>
                  </a:extLst>
                </a:gridCol>
                <a:gridCol w="4064000">
                  <a:extLst>
                    <a:ext uri="{9D8B030D-6E8A-4147-A177-3AD203B41FA5}">
                      <a16:colId xmlns:a16="http://schemas.microsoft.com/office/drawing/2014/main" val="389144592"/>
                    </a:ext>
                  </a:extLst>
                </a:gridCol>
              </a:tblGrid>
              <a:tr h="679083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5098"/>
                      </a:srgb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5098"/>
                      </a:srgb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5098"/>
                      </a:srgbClr>
                    </a:solidFill>
                  </a:tcPr>
                </a:tc>
                <a:extLst>
                  <a:ext uri="{0D108BD9-81ED-4DB2-BD59-A6C34878D82A}">
                    <a16:rowId xmlns:a16="http://schemas.microsoft.com/office/drawing/2014/main" val="2501404539"/>
                  </a:ext>
                </a:extLst>
              </a:tr>
            </a:tbl>
          </a:graphicData>
        </a:graphic>
      </p:graphicFrame>
      <p:pic>
        <p:nvPicPr>
          <p:cNvPr id="4" name="Picture 3">
            <a:extLst>
              <a:ext uri="{FF2B5EF4-FFF2-40B4-BE49-F238E27FC236}">
                <a16:creationId xmlns:a16="http://schemas.microsoft.com/office/drawing/2014/main" id="{8AF6A96A-7C1A-4FBC-9419-3DD5B07E4F5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13122" y="961006"/>
            <a:ext cx="1905000" cy="1905000"/>
          </a:xfrm>
          <a:prstGeom prst="rect">
            <a:avLst/>
          </a:prstGeom>
        </p:spPr>
      </p:pic>
      <p:sp>
        <p:nvSpPr>
          <p:cNvPr id="5" name="Rectangle 4">
            <a:extLst>
              <a:ext uri="{FF2B5EF4-FFF2-40B4-BE49-F238E27FC236}">
                <a16:creationId xmlns:a16="http://schemas.microsoft.com/office/drawing/2014/main" id="{17083A82-FFEA-435C-803B-0BBC11FEC981}"/>
              </a:ext>
            </a:extLst>
          </p:cNvPr>
          <p:cNvSpPr/>
          <p:nvPr/>
        </p:nvSpPr>
        <p:spPr>
          <a:xfrm>
            <a:off x="1006190" y="2355729"/>
            <a:ext cx="2221826" cy="707886"/>
          </a:xfrm>
          <a:prstGeom prst="rect">
            <a:avLst/>
          </a:prstGeom>
          <a:noFill/>
        </p:spPr>
        <p:txBody>
          <a:bodyPr wrap="none" lIns="91440" tIns="45720" rIns="91440" bIns="45720">
            <a:spAutoFit/>
          </a:bodyPr>
          <a:lstStyle/>
          <a:p>
            <a:pPr algn="ctr"/>
            <a:r>
              <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Polonium</a:t>
            </a:r>
          </a:p>
        </p:txBody>
      </p:sp>
      <p:grpSp>
        <p:nvGrpSpPr>
          <p:cNvPr id="12" name="Group 11">
            <a:extLst>
              <a:ext uri="{FF2B5EF4-FFF2-40B4-BE49-F238E27FC236}">
                <a16:creationId xmlns:a16="http://schemas.microsoft.com/office/drawing/2014/main" id="{86C5A92B-4F37-4CDD-A2A2-1C798314427C}"/>
              </a:ext>
            </a:extLst>
          </p:cNvPr>
          <p:cNvGrpSpPr/>
          <p:nvPr/>
        </p:nvGrpSpPr>
        <p:grpSpPr>
          <a:xfrm>
            <a:off x="172672" y="5082073"/>
            <a:ext cx="3871221" cy="1348896"/>
            <a:chOff x="898902" y="3349534"/>
            <a:chExt cx="3144991" cy="1187130"/>
          </a:xfrm>
        </p:grpSpPr>
        <p:sp>
          <p:nvSpPr>
            <p:cNvPr id="11" name="Rectangle 10">
              <a:extLst>
                <a:ext uri="{FF2B5EF4-FFF2-40B4-BE49-F238E27FC236}">
                  <a16:creationId xmlns:a16="http://schemas.microsoft.com/office/drawing/2014/main" id="{AE57AC5A-C911-4A6E-AFB7-7B39BBC3CCB0}"/>
                </a:ext>
              </a:extLst>
            </p:cNvPr>
            <p:cNvSpPr/>
            <p:nvPr/>
          </p:nvSpPr>
          <p:spPr>
            <a:xfrm>
              <a:off x="913236" y="3349534"/>
              <a:ext cx="3130657" cy="11871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B0EF514-B989-41A3-B172-47D6FF606882}"/>
                </a:ext>
              </a:extLst>
            </p:cNvPr>
            <p:cNvPicPr>
              <a:picLocks noChangeAspect="1"/>
            </p:cNvPicPr>
            <p:nvPr/>
          </p:nvPicPr>
          <p:blipFill rotWithShape="1">
            <a:blip r:embed="rId5"/>
            <a:srcRect l="4839" t="15257" r="50000" b="10932"/>
            <a:stretch/>
          </p:blipFill>
          <p:spPr>
            <a:xfrm>
              <a:off x="898902" y="3349534"/>
              <a:ext cx="1972551" cy="1187130"/>
            </a:xfrm>
            <a:prstGeom prst="rect">
              <a:avLst/>
            </a:prstGeom>
          </p:spPr>
        </p:pic>
        <p:pic>
          <p:nvPicPr>
            <p:cNvPr id="7" name="Picture 6">
              <a:extLst>
                <a:ext uri="{FF2B5EF4-FFF2-40B4-BE49-F238E27FC236}">
                  <a16:creationId xmlns:a16="http://schemas.microsoft.com/office/drawing/2014/main" id="{9E85AC6F-C101-4E02-8D21-D82271D1A9BE}"/>
                </a:ext>
              </a:extLst>
            </p:cNvPr>
            <p:cNvPicPr>
              <a:picLocks noChangeAspect="1"/>
            </p:cNvPicPr>
            <p:nvPr/>
          </p:nvPicPr>
          <p:blipFill rotWithShape="1">
            <a:blip r:embed="rId5"/>
            <a:srcRect l="70396" t="9064" b="26438"/>
            <a:stretch/>
          </p:blipFill>
          <p:spPr>
            <a:xfrm>
              <a:off x="2871453" y="3349534"/>
              <a:ext cx="1172440" cy="1040850"/>
            </a:xfrm>
            <a:prstGeom prst="rect">
              <a:avLst/>
            </a:prstGeom>
          </p:spPr>
        </p:pic>
      </p:grpSp>
      <p:sp>
        <p:nvSpPr>
          <p:cNvPr id="14" name="Rectangle 13">
            <a:extLst>
              <a:ext uri="{FF2B5EF4-FFF2-40B4-BE49-F238E27FC236}">
                <a16:creationId xmlns:a16="http://schemas.microsoft.com/office/drawing/2014/main" id="{B08B4B72-9262-4FA3-A763-0179F63C1C16}"/>
              </a:ext>
            </a:extLst>
          </p:cNvPr>
          <p:cNvSpPr/>
          <p:nvPr/>
        </p:nvSpPr>
        <p:spPr>
          <a:xfrm>
            <a:off x="1084864" y="121827"/>
            <a:ext cx="2064476" cy="830997"/>
          </a:xfrm>
          <a:prstGeom prst="rect">
            <a:avLst/>
          </a:prstGeom>
          <a:noFill/>
        </p:spPr>
        <p:txBody>
          <a:bodyPr wrap="none" lIns="91440" tIns="45720" rIns="91440" bIns="45720">
            <a:spAutoFit/>
          </a:bodyPr>
          <a:lstStyle/>
          <a:p>
            <a:pPr algn="ctr"/>
            <a:r>
              <a:rPr lang="en-US" sz="4800" b="1" i="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Emitter</a:t>
            </a:r>
          </a:p>
        </p:txBody>
      </p:sp>
      <p:pic>
        <p:nvPicPr>
          <p:cNvPr id="15" name="Picture 14">
            <a:extLst>
              <a:ext uri="{FF2B5EF4-FFF2-40B4-BE49-F238E27FC236}">
                <a16:creationId xmlns:a16="http://schemas.microsoft.com/office/drawing/2014/main" id="{6DF7751F-B82A-4547-AA09-85B6BC2B1742}"/>
              </a:ext>
            </a:extLst>
          </p:cNvPr>
          <p:cNvPicPr>
            <a:picLocks noChangeAspect="1"/>
          </p:cNvPicPr>
          <p:nvPr/>
        </p:nvPicPr>
        <p:blipFill>
          <a:blip r:embed="rId6"/>
          <a:stretch>
            <a:fillRect/>
          </a:stretch>
        </p:blipFill>
        <p:spPr>
          <a:xfrm>
            <a:off x="4237299" y="1045157"/>
            <a:ext cx="1601291" cy="1681721"/>
          </a:xfrm>
          <a:prstGeom prst="rect">
            <a:avLst/>
          </a:prstGeom>
        </p:spPr>
      </p:pic>
      <p:sp>
        <p:nvSpPr>
          <p:cNvPr id="16" name="Rectangle 15">
            <a:extLst>
              <a:ext uri="{FF2B5EF4-FFF2-40B4-BE49-F238E27FC236}">
                <a16:creationId xmlns:a16="http://schemas.microsoft.com/office/drawing/2014/main" id="{84A47FF1-AB79-45AE-A268-E62B1FC4EFF2}"/>
              </a:ext>
            </a:extLst>
          </p:cNvPr>
          <p:cNvSpPr/>
          <p:nvPr/>
        </p:nvSpPr>
        <p:spPr>
          <a:xfrm>
            <a:off x="4026064" y="2534781"/>
            <a:ext cx="2023759" cy="646331"/>
          </a:xfrm>
          <a:prstGeom prst="rect">
            <a:avLst/>
          </a:prstGeom>
          <a:noFill/>
        </p:spPr>
        <p:txBody>
          <a:bodyPr wrap="none" lIns="91440" tIns="45720" rIns="91440" bIns="45720">
            <a:spAutoFit/>
          </a:bodyPr>
          <a:lstStyle/>
          <a:p>
            <a:pPr algn="ct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Beryllium</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E49A8938-B0CF-406B-A90C-445A320A220B}"/>
                  </a:ext>
                </a:extLst>
              </p:cNvPr>
              <p:cNvSpPr/>
              <p:nvPr/>
            </p:nvSpPr>
            <p:spPr>
              <a:xfrm>
                <a:off x="4822960" y="121827"/>
                <a:ext cx="2546082" cy="830997"/>
              </a:xfrm>
              <a:prstGeom prst="rect">
                <a:avLst/>
              </a:prstGeom>
              <a:noFill/>
            </p:spPr>
            <p:txBody>
              <a:bodyPr wrap="none" lIns="91440" tIns="45720" rIns="91440" bIns="45720">
                <a:spAutoFit/>
              </a:bodyPr>
              <a:lstStyle/>
              <a:p>
                <a:pPr algn="ctr"/>
                <a14:m>
                  <m:oMath xmlns:m="http://schemas.openxmlformats.org/officeDocument/2006/math">
                    <m:r>
                      <m:rPr>
                        <m:sty m:val="p"/>
                      </m:rPr>
                      <a:rPr lang="el-GR" sz="4800" b="1" i="1" u="sng"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rPr>
                      <m:t>α</m:t>
                    </m:r>
                    <m:r>
                      <a:rPr lang="en-US" sz="4800" b="1" i="1" u="sng"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rPr>
                      <m:t> </m:t>
                    </m:r>
                  </m:oMath>
                </a14:m>
                <a:r>
                  <a:rPr lang="en-US" sz="4800" b="1" i="1" u="sng" dirty="0">
                    <a:ln w="9525">
                      <a:solidFill>
                        <a:schemeClr val="bg1"/>
                      </a:solidFill>
                      <a:prstDash val="solid"/>
                    </a:ln>
                    <a:effectLst>
                      <a:outerShdw blurRad="12700" dist="38100" dir="2700000" algn="tl" rotWithShape="0">
                        <a:schemeClr val="bg1">
                          <a:lumMod val="50000"/>
                        </a:schemeClr>
                      </a:outerShdw>
                    </a:effectLst>
                  </a:rPr>
                  <a:t>Blocker</a:t>
                </a:r>
                <a:endParaRPr lang="en-US" sz="4800" b="1" i="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mc:Choice>
        <mc:Fallback xmlns="">
          <p:sp>
            <p:nvSpPr>
              <p:cNvPr id="17" name="Rectangle 16">
                <a:extLst>
                  <a:ext uri="{FF2B5EF4-FFF2-40B4-BE49-F238E27FC236}">
                    <a16:creationId xmlns:a16="http://schemas.microsoft.com/office/drawing/2014/main" id="{E49A8938-B0CF-406B-A90C-445A320A220B}"/>
                  </a:ext>
                </a:extLst>
              </p:cNvPr>
              <p:cNvSpPr>
                <a:spLocks noRot="1" noChangeAspect="1" noMove="1" noResize="1" noEditPoints="1" noAdjustHandles="1" noChangeArrowheads="1" noChangeShapeType="1" noTextEdit="1"/>
              </p:cNvSpPr>
              <p:nvPr/>
            </p:nvSpPr>
            <p:spPr>
              <a:xfrm>
                <a:off x="4822960" y="121827"/>
                <a:ext cx="2546082" cy="830997"/>
              </a:xfrm>
              <a:prstGeom prst="rect">
                <a:avLst/>
              </a:prstGeom>
              <a:blipFill>
                <a:blip r:embed="rId7"/>
                <a:stretch>
                  <a:fillRect/>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5B335722-EB5B-4F45-9D41-068B48942B30}"/>
              </a:ext>
            </a:extLst>
          </p:cNvPr>
          <p:cNvGrpSpPr/>
          <p:nvPr/>
        </p:nvGrpSpPr>
        <p:grpSpPr>
          <a:xfrm>
            <a:off x="4289166" y="5035180"/>
            <a:ext cx="3613666" cy="1395789"/>
            <a:chOff x="4322524" y="5016378"/>
            <a:chExt cx="3613666" cy="1480285"/>
          </a:xfrm>
        </p:grpSpPr>
        <p:sp>
          <p:nvSpPr>
            <p:cNvPr id="21" name="Rectangle 20">
              <a:extLst>
                <a:ext uri="{FF2B5EF4-FFF2-40B4-BE49-F238E27FC236}">
                  <a16:creationId xmlns:a16="http://schemas.microsoft.com/office/drawing/2014/main" id="{8D8630BA-FA79-4B44-A2E5-285CC867CF36}"/>
                </a:ext>
              </a:extLst>
            </p:cNvPr>
            <p:cNvSpPr/>
            <p:nvPr/>
          </p:nvSpPr>
          <p:spPr>
            <a:xfrm>
              <a:off x="4322524" y="5082073"/>
              <a:ext cx="3602699" cy="1348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FA583D12-6895-4B25-99C6-518844FCF88E}"/>
                </a:ext>
              </a:extLst>
            </p:cNvPr>
            <p:cNvPicPr>
              <a:picLocks noChangeAspect="1"/>
            </p:cNvPicPr>
            <p:nvPr/>
          </p:nvPicPr>
          <p:blipFill rotWithShape="1">
            <a:blip r:embed="rId5"/>
            <a:srcRect l="69929" t="18797" b="31210"/>
            <a:stretch/>
          </p:blipFill>
          <p:spPr>
            <a:xfrm>
              <a:off x="6643876" y="5277856"/>
              <a:ext cx="1292314" cy="791115"/>
            </a:xfrm>
            <a:prstGeom prst="rect">
              <a:avLst/>
            </a:prstGeom>
          </p:spPr>
        </p:pic>
        <p:pic>
          <p:nvPicPr>
            <p:cNvPr id="18" name="Picture 17">
              <a:extLst>
                <a:ext uri="{FF2B5EF4-FFF2-40B4-BE49-F238E27FC236}">
                  <a16:creationId xmlns:a16="http://schemas.microsoft.com/office/drawing/2014/main" id="{999395CA-ADEE-4D99-86DA-EF9ADBF3B74D}"/>
                </a:ext>
              </a:extLst>
            </p:cNvPr>
            <p:cNvPicPr>
              <a:picLocks noChangeAspect="1"/>
            </p:cNvPicPr>
            <p:nvPr/>
          </p:nvPicPr>
          <p:blipFill rotWithShape="1">
            <a:blip r:embed="rId5"/>
            <a:srcRect l="50064" r="49033"/>
            <a:stretch/>
          </p:blipFill>
          <p:spPr>
            <a:xfrm flipH="1">
              <a:off x="6085558" y="5016378"/>
              <a:ext cx="76630" cy="1480285"/>
            </a:xfrm>
            <a:prstGeom prst="rect">
              <a:avLst/>
            </a:prstGeom>
          </p:spPr>
        </p:pic>
        <p:pic>
          <p:nvPicPr>
            <p:cNvPr id="19" name="Picture 18">
              <a:extLst>
                <a:ext uri="{FF2B5EF4-FFF2-40B4-BE49-F238E27FC236}">
                  <a16:creationId xmlns:a16="http://schemas.microsoft.com/office/drawing/2014/main" id="{DF6829E0-F0AA-46FB-9898-51710921140C}"/>
                </a:ext>
              </a:extLst>
            </p:cNvPr>
            <p:cNvPicPr>
              <a:picLocks noChangeAspect="1"/>
            </p:cNvPicPr>
            <p:nvPr/>
          </p:nvPicPr>
          <p:blipFill rotWithShape="1">
            <a:blip r:embed="rId5"/>
            <a:srcRect r="67769" b="16653"/>
            <a:stretch/>
          </p:blipFill>
          <p:spPr>
            <a:xfrm>
              <a:off x="4390084" y="5082073"/>
              <a:ext cx="1242067" cy="1182683"/>
            </a:xfrm>
            <a:prstGeom prst="rect">
              <a:avLst/>
            </a:prstGeom>
          </p:spPr>
        </p:pic>
      </p:grpSp>
      <p:pic>
        <p:nvPicPr>
          <p:cNvPr id="23" name="Picture 22">
            <a:extLst>
              <a:ext uri="{FF2B5EF4-FFF2-40B4-BE49-F238E27FC236}">
                <a16:creationId xmlns:a16="http://schemas.microsoft.com/office/drawing/2014/main" id="{4DE368FB-F01F-4E15-834E-C5A51DF04F38}"/>
              </a:ext>
            </a:extLst>
          </p:cNvPr>
          <p:cNvPicPr>
            <a:picLocks noChangeAspect="1"/>
          </p:cNvPicPr>
          <p:nvPr/>
        </p:nvPicPr>
        <p:blipFill>
          <a:blip r:embed="rId8"/>
          <a:stretch>
            <a:fillRect/>
          </a:stretch>
        </p:blipFill>
        <p:spPr>
          <a:xfrm>
            <a:off x="6176234" y="1072027"/>
            <a:ext cx="1726598" cy="1681721"/>
          </a:xfrm>
          <a:prstGeom prst="rect">
            <a:avLst/>
          </a:prstGeom>
        </p:spPr>
      </p:pic>
      <p:sp>
        <p:nvSpPr>
          <p:cNvPr id="24" name="Rectangle 23">
            <a:extLst>
              <a:ext uri="{FF2B5EF4-FFF2-40B4-BE49-F238E27FC236}">
                <a16:creationId xmlns:a16="http://schemas.microsoft.com/office/drawing/2014/main" id="{F57D9A81-4AE8-427C-B89A-8FDD268A81ED}"/>
              </a:ext>
            </a:extLst>
          </p:cNvPr>
          <p:cNvSpPr/>
          <p:nvPr/>
        </p:nvSpPr>
        <p:spPr>
          <a:xfrm>
            <a:off x="6319969" y="2542840"/>
            <a:ext cx="1564852" cy="646331"/>
          </a:xfrm>
          <a:prstGeom prst="rect">
            <a:avLst/>
          </a:prstGeom>
          <a:noFill/>
        </p:spPr>
        <p:txBody>
          <a:bodyPr wrap="none" lIns="91440" tIns="45720" rIns="91440" bIns="45720">
            <a:spAutoFit/>
          </a:bodyPr>
          <a:lstStyle/>
          <a:p>
            <a:pPr algn="ctr"/>
            <a:r>
              <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Carbon</a:t>
            </a:r>
          </a:p>
        </p:txBody>
      </p:sp>
      <p:sp>
        <p:nvSpPr>
          <p:cNvPr id="25" name="Rectangle 24">
            <a:extLst>
              <a:ext uri="{FF2B5EF4-FFF2-40B4-BE49-F238E27FC236}">
                <a16:creationId xmlns:a16="http://schemas.microsoft.com/office/drawing/2014/main" id="{EE400917-97FB-4F3E-870B-762B83F75DCB}"/>
              </a:ext>
            </a:extLst>
          </p:cNvPr>
          <p:cNvSpPr/>
          <p:nvPr/>
        </p:nvSpPr>
        <p:spPr>
          <a:xfrm>
            <a:off x="5593745" y="1402452"/>
            <a:ext cx="737701" cy="769441"/>
          </a:xfrm>
          <a:prstGeom prst="rect">
            <a:avLst/>
          </a:prstGeom>
          <a:noFill/>
        </p:spPr>
        <p:txBody>
          <a:bodyPr wrap="none" lIns="91440" tIns="45720" rIns="91440" bIns="45720">
            <a:spAutoFit/>
          </a:bodyPr>
          <a:lstStyle/>
          <a:p>
            <a:pPr algn="ct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sym typeface="Wingdings" panose="05000000000000000000" pitchFamily="2" charset="2"/>
              </a:rPr>
              <a:t></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26" name="Picture 25">
            <a:extLst>
              <a:ext uri="{FF2B5EF4-FFF2-40B4-BE49-F238E27FC236}">
                <a16:creationId xmlns:a16="http://schemas.microsoft.com/office/drawing/2014/main" id="{A218EF60-69C9-4F4B-87DC-5B57EDE58EEA}"/>
              </a:ext>
            </a:extLst>
          </p:cNvPr>
          <p:cNvPicPr>
            <a:picLocks noChangeAspect="1"/>
          </p:cNvPicPr>
          <p:nvPr/>
        </p:nvPicPr>
        <p:blipFill>
          <a:blip r:embed="rId9"/>
          <a:stretch>
            <a:fillRect/>
          </a:stretch>
        </p:blipFill>
        <p:spPr>
          <a:xfrm>
            <a:off x="8261488" y="5097125"/>
            <a:ext cx="3877392" cy="1359526"/>
          </a:xfrm>
          <a:prstGeom prst="rect">
            <a:avLst/>
          </a:prstGeom>
        </p:spPr>
      </p:pic>
      <p:pic>
        <p:nvPicPr>
          <p:cNvPr id="27" name="Picture 26">
            <a:extLst>
              <a:ext uri="{FF2B5EF4-FFF2-40B4-BE49-F238E27FC236}">
                <a16:creationId xmlns:a16="http://schemas.microsoft.com/office/drawing/2014/main" id="{952E42FF-46B7-4440-BB21-7C78D90E3FEA}"/>
              </a:ext>
            </a:extLst>
          </p:cNvPr>
          <p:cNvPicPr>
            <a:picLocks noChangeAspect="1"/>
          </p:cNvPicPr>
          <p:nvPr/>
        </p:nvPicPr>
        <p:blipFill>
          <a:blip r:embed="rId10"/>
          <a:stretch>
            <a:fillRect/>
          </a:stretch>
        </p:blipFill>
        <p:spPr>
          <a:xfrm>
            <a:off x="9358823" y="1072027"/>
            <a:ext cx="1693218" cy="1693218"/>
          </a:xfrm>
          <a:prstGeom prst="rect">
            <a:avLst/>
          </a:prstGeom>
        </p:spPr>
      </p:pic>
      <p:sp>
        <p:nvSpPr>
          <p:cNvPr id="28" name="Rectangle 27">
            <a:extLst>
              <a:ext uri="{FF2B5EF4-FFF2-40B4-BE49-F238E27FC236}">
                <a16:creationId xmlns:a16="http://schemas.microsoft.com/office/drawing/2014/main" id="{BEE105C3-E13C-44EC-A9F4-A2ADFC17E274}"/>
              </a:ext>
            </a:extLst>
          </p:cNvPr>
          <p:cNvSpPr/>
          <p:nvPr/>
        </p:nvSpPr>
        <p:spPr>
          <a:xfrm>
            <a:off x="8830315" y="2510213"/>
            <a:ext cx="2621872" cy="646331"/>
          </a:xfrm>
          <a:prstGeom prst="rect">
            <a:avLst/>
          </a:prstGeom>
          <a:noFill/>
        </p:spPr>
        <p:txBody>
          <a:bodyPr wrap="none" lIns="91440" tIns="45720" rIns="91440" bIns="45720">
            <a:spAutoFit/>
          </a:bodyPr>
          <a:lstStyle/>
          <a:p>
            <a:pPr algn="ct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Paraffin Wax</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9" name="Rectangle 28">
            <a:extLst>
              <a:ext uri="{FF2B5EF4-FFF2-40B4-BE49-F238E27FC236}">
                <a16:creationId xmlns:a16="http://schemas.microsoft.com/office/drawing/2014/main" id="{2DDC00FD-FFF9-4DEB-8583-66EA4A87DFF1}"/>
              </a:ext>
            </a:extLst>
          </p:cNvPr>
          <p:cNvSpPr/>
          <p:nvPr/>
        </p:nvSpPr>
        <p:spPr>
          <a:xfrm>
            <a:off x="866181" y="5069936"/>
            <a:ext cx="2781532"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Distance: 1 unit</a:t>
            </a:r>
          </a:p>
        </p:txBody>
      </p:sp>
      <p:sp>
        <p:nvSpPr>
          <p:cNvPr id="30" name="Rectangle 29">
            <a:extLst>
              <a:ext uri="{FF2B5EF4-FFF2-40B4-BE49-F238E27FC236}">
                <a16:creationId xmlns:a16="http://schemas.microsoft.com/office/drawing/2014/main" id="{D2AB7266-EA14-4498-83B6-BAF3CA094C0F}"/>
              </a:ext>
            </a:extLst>
          </p:cNvPr>
          <p:cNvSpPr/>
          <p:nvPr/>
        </p:nvSpPr>
        <p:spPr>
          <a:xfrm>
            <a:off x="4074135" y="4079847"/>
            <a:ext cx="4318269" cy="1077218"/>
          </a:xfrm>
          <a:prstGeom prst="rect">
            <a:avLst/>
          </a:prstGeom>
          <a:noFill/>
        </p:spPr>
        <p:txBody>
          <a:bodyPr wrap="square" lIns="91440" tIns="45720" rIns="91440" bIns="45720">
            <a:spAutoFit/>
          </a:bodyPr>
          <a:lstStyle/>
          <a:p>
            <a:pPr algn="ctr"/>
            <a:r>
              <a:rPr lang="en-US" sz="3200" dirty="0">
                <a:ln w="0"/>
                <a:effectLst>
                  <a:outerShdw blurRad="38100" dist="19050" dir="2700000" algn="tl" rotWithShape="0">
                    <a:schemeClr val="dk1">
                      <a:alpha val="40000"/>
                    </a:schemeClr>
                  </a:outerShdw>
                </a:effectLst>
              </a:rPr>
              <a:t>Unaffected by a magnetic field.</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31" name="Rectangle 30">
            <a:extLst>
              <a:ext uri="{FF2B5EF4-FFF2-40B4-BE49-F238E27FC236}">
                <a16:creationId xmlns:a16="http://schemas.microsoft.com/office/drawing/2014/main" id="{6FF496E8-D584-459C-8C42-07FC35E7445C}"/>
              </a:ext>
            </a:extLst>
          </p:cNvPr>
          <p:cNvSpPr/>
          <p:nvPr/>
        </p:nvSpPr>
        <p:spPr>
          <a:xfrm>
            <a:off x="8729270" y="4979875"/>
            <a:ext cx="2941831" cy="584775"/>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rPr>
              <a:t>Distance: 4</a:t>
            </a:r>
            <a:r>
              <a:rPr lang="en-US" sz="3200" b="0" cap="none" spc="0" dirty="0">
                <a:ln w="0"/>
                <a:solidFill>
                  <a:schemeClr val="tx1"/>
                </a:solidFill>
                <a:effectLst>
                  <a:outerShdw blurRad="38100" dist="19050" dir="2700000" algn="tl" rotWithShape="0">
                    <a:schemeClr val="dk1">
                      <a:alpha val="40000"/>
                    </a:schemeClr>
                  </a:outerShdw>
                </a:effectLst>
              </a:rPr>
              <a:t> units</a:t>
            </a:r>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861DD4DC-CED2-41DC-BD78-3243D3769BA4}"/>
                  </a:ext>
                </a:extLst>
              </p:cNvPr>
              <p:cNvSpPr/>
              <p:nvPr/>
            </p:nvSpPr>
            <p:spPr>
              <a:xfrm>
                <a:off x="8139416" y="270898"/>
                <a:ext cx="4047903" cy="769441"/>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4400" b="1" i="1" u="sng"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rPr>
                        <m:t>𝑻𝒓𝒂𝒏𝒔𝒇𝒐𝒓𝒎𝒆𝒓</m:t>
                      </m:r>
                    </m:oMath>
                  </m:oMathPara>
                </a14:m>
                <a:endParaRPr lang="en-US" sz="4400" b="1" i="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mc:Choice>
        <mc:Fallback xmlns="">
          <p:sp>
            <p:nvSpPr>
              <p:cNvPr id="32" name="Rectangle 31">
                <a:extLst>
                  <a:ext uri="{FF2B5EF4-FFF2-40B4-BE49-F238E27FC236}">
                    <a16:creationId xmlns:a16="http://schemas.microsoft.com/office/drawing/2014/main" id="{861DD4DC-CED2-41DC-BD78-3243D3769BA4}"/>
                  </a:ext>
                </a:extLst>
              </p:cNvPr>
              <p:cNvSpPr>
                <a:spLocks noRot="1" noChangeAspect="1" noMove="1" noResize="1" noEditPoints="1" noAdjustHandles="1" noChangeArrowheads="1" noChangeShapeType="1" noTextEdit="1"/>
              </p:cNvSpPr>
              <p:nvPr/>
            </p:nvSpPr>
            <p:spPr>
              <a:xfrm>
                <a:off x="8139416" y="270898"/>
                <a:ext cx="4047903" cy="769441"/>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00589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35C23ED4-97B9-4140-B93D-6A22341DB226}"/>
              </a:ext>
            </a:extLst>
          </p:cNvPr>
          <p:cNvGraphicFramePr>
            <a:graphicFrameLocks noGrp="1"/>
          </p:cNvGraphicFramePr>
          <p:nvPr>
            <p:extLst>
              <p:ext uri="{D42A27DB-BD31-4B8C-83A1-F6EECF244321}">
                <p14:modId xmlns:p14="http://schemas.microsoft.com/office/powerpoint/2010/main" val="1947851648"/>
              </p:ext>
            </p:extLst>
          </p:nvPr>
        </p:nvGraphicFramePr>
        <p:xfrm>
          <a:off x="457200" y="1195496"/>
          <a:ext cx="11277600" cy="5484124"/>
        </p:xfrm>
        <a:graphic>
          <a:graphicData uri="http://schemas.openxmlformats.org/drawingml/2006/table">
            <a:tbl>
              <a:tblPr firstRow="1" bandRow="1">
                <a:tableStyleId>{5C22544A-7EE6-4342-B048-85BDC9FD1C3A}</a:tableStyleId>
              </a:tblPr>
              <a:tblGrid>
                <a:gridCol w="3759200">
                  <a:extLst>
                    <a:ext uri="{9D8B030D-6E8A-4147-A177-3AD203B41FA5}">
                      <a16:colId xmlns:a16="http://schemas.microsoft.com/office/drawing/2014/main" val="2599947823"/>
                    </a:ext>
                  </a:extLst>
                </a:gridCol>
                <a:gridCol w="3759200">
                  <a:extLst>
                    <a:ext uri="{9D8B030D-6E8A-4147-A177-3AD203B41FA5}">
                      <a16:colId xmlns:a16="http://schemas.microsoft.com/office/drawing/2014/main" val="1702254335"/>
                    </a:ext>
                  </a:extLst>
                </a:gridCol>
                <a:gridCol w="3759200">
                  <a:extLst>
                    <a:ext uri="{9D8B030D-6E8A-4147-A177-3AD203B41FA5}">
                      <a16:colId xmlns:a16="http://schemas.microsoft.com/office/drawing/2014/main" val="504538170"/>
                    </a:ext>
                  </a:extLst>
                </a:gridCol>
              </a:tblGrid>
              <a:tr h="1371031">
                <a:tc>
                  <a:txBody>
                    <a:bodyPr/>
                    <a:lstStyle/>
                    <a:p>
                      <a:pPr algn="ctr"/>
                      <a:r>
                        <a:rPr lang="en-US" sz="5400" u="sng" dirty="0">
                          <a:effectLst>
                            <a:outerShdw blurRad="38100" dist="38100" dir="2700000" algn="tl">
                              <a:srgbClr val="000000">
                                <a:alpha val="43137"/>
                              </a:srgbClr>
                            </a:outerShdw>
                          </a:effectLst>
                        </a:rPr>
                        <a:t>Chamber</a:t>
                      </a:r>
                    </a:p>
                  </a:txBody>
                  <a:tcPr/>
                </a:tc>
                <a:tc>
                  <a:txBody>
                    <a:bodyPr/>
                    <a:lstStyle/>
                    <a:p>
                      <a:pPr algn="ctr"/>
                      <a:r>
                        <a:rPr lang="en-US" sz="5400" u="sng" dirty="0">
                          <a:effectLst>
                            <a:outerShdw blurRad="38100" dist="38100" dir="2700000" algn="tl">
                              <a:srgbClr val="000000">
                                <a:alpha val="43137"/>
                              </a:srgbClr>
                            </a:outerShdw>
                          </a:effectLst>
                        </a:rPr>
                        <a:t>Charge (+/-)</a:t>
                      </a:r>
                    </a:p>
                  </a:txBody>
                  <a:tcPr/>
                </a:tc>
                <a:tc>
                  <a:txBody>
                    <a:bodyPr/>
                    <a:lstStyle/>
                    <a:p>
                      <a:r>
                        <a:rPr lang="en-US" sz="4800" u="sng" dirty="0">
                          <a:effectLst>
                            <a:outerShdw blurRad="38100" dist="38100" dir="2700000" algn="tl">
                              <a:srgbClr val="000000">
                                <a:alpha val="43137"/>
                              </a:srgbClr>
                            </a:outerShdw>
                          </a:effectLst>
                        </a:rPr>
                        <a:t>Relative Mass</a:t>
                      </a:r>
                    </a:p>
                  </a:txBody>
                  <a:tcPr/>
                </a:tc>
                <a:extLst>
                  <a:ext uri="{0D108BD9-81ED-4DB2-BD59-A6C34878D82A}">
                    <a16:rowId xmlns:a16="http://schemas.microsoft.com/office/drawing/2014/main" val="1694543694"/>
                  </a:ext>
                </a:extLst>
              </a:tr>
              <a:tr h="1371031">
                <a:tc>
                  <a:txBody>
                    <a:bodyPr/>
                    <a:lstStyle/>
                    <a:p>
                      <a:pPr algn="ctr"/>
                      <a:r>
                        <a:rPr lang="en-US" sz="3200" b="0" dirty="0">
                          <a:effectLst>
                            <a:outerShdw blurRad="38100" dist="38100" dir="2700000" algn="tl">
                              <a:srgbClr val="000000">
                                <a:alpha val="43137"/>
                              </a:srgbClr>
                            </a:outerShdw>
                          </a:effectLst>
                        </a:rPr>
                        <a:t>1-Polonium Chamber (The Emitter)</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7468552"/>
                  </a:ext>
                </a:extLst>
              </a:tr>
              <a:tr h="1371031">
                <a:tc>
                  <a:txBody>
                    <a:bodyPr/>
                    <a:lstStyle/>
                    <a:p>
                      <a:pPr algn="ctr"/>
                      <a:r>
                        <a:rPr lang="en-US" sz="3200" b="0" dirty="0">
                          <a:effectLst>
                            <a:outerShdw blurRad="38100" dist="38100" dir="2700000" algn="tl">
                              <a:srgbClr val="000000">
                                <a:alpha val="43137"/>
                              </a:srgbClr>
                            </a:outerShdw>
                          </a:effectLst>
                        </a:rPr>
                        <a:t>2-Beryllium Chamber (The </a:t>
                      </a:r>
                      <a:r>
                        <a:rPr lang="el-GR" sz="3200" b="0" dirty="0">
                          <a:effectLst>
                            <a:outerShdw blurRad="38100" dist="38100" dir="2700000" algn="tl">
                              <a:srgbClr val="000000">
                                <a:alpha val="43137"/>
                              </a:srgbClr>
                            </a:outerShdw>
                          </a:effectLst>
                        </a:rPr>
                        <a:t>α</a:t>
                      </a:r>
                      <a:r>
                        <a:rPr lang="en-US" sz="3200" b="0" dirty="0">
                          <a:effectLst>
                            <a:outerShdw blurRad="38100" dist="38100" dir="2700000" algn="tl">
                              <a:srgbClr val="000000">
                                <a:alpha val="43137"/>
                              </a:srgbClr>
                            </a:outerShdw>
                          </a:effectLst>
                        </a:rPr>
                        <a:t> Blocker)</a:t>
                      </a:r>
                    </a:p>
                  </a:txBody>
                  <a:tcPr/>
                </a:tc>
                <a:tc>
                  <a:txBody>
                    <a:bodyPr/>
                    <a:lstStyle/>
                    <a:p>
                      <a:endParaRPr lang="en-US"/>
                    </a:p>
                  </a:txBody>
                  <a:tcPr/>
                </a:tc>
                <a:tc>
                  <a:txBody>
                    <a:bodyPr/>
                    <a:lstStyle/>
                    <a:p>
                      <a:pPr algn="ctr"/>
                      <a:r>
                        <a:rPr lang="en-US" sz="6600" dirty="0"/>
                        <a:t>???</a:t>
                      </a:r>
                    </a:p>
                  </a:txBody>
                  <a:tcPr/>
                </a:tc>
                <a:extLst>
                  <a:ext uri="{0D108BD9-81ED-4DB2-BD59-A6C34878D82A}">
                    <a16:rowId xmlns:a16="http://schemas.microsoft.com/office/drawing/2014/main" val="179201294"/>
                  </a:ext>
                </a:extLst>
              </a:tr>
              <a:tr h="1371031">
                <a:tc>
                  <a:txBody>
                    <a:bodyPr/>
                    <a:lstStyle/>
                    <a:p>
                      <a:pPr algn="ctr"/>
                      <a:r>
                        <a:rPr lang="en-US" sz="3200" b="0" dirty="0">
                          <a:effectLst>
                            <a:outerShdw blurRad="38100" dist="38100" dir="2700000" algn="tl">
                              <a:srgbClr val="000000">
                                <a:alpha val="43137"/>
                              </a:srgbClr>
                            </a:outerShdw>
                          </a:effectLst>
                        </a:rPr>
                        <a:t>3-Paraffin Chamber (The Transformer</a:t>
                      </a:r>
                      <a:r>
                        <a:rPr lang="en-US" b="0" dirty="0"/>
                        <a:t>) </a:t>
                      </a:r>
                    </a:p>
                  </a:txBody>
                  <a:tcPr/>
                </a:tc>
                <a:tc>
                  <a:txBody>
                    <a:bodyPr/>
                    <a:lstStyle/>
                    <a:p>
                      <a:endParaRPr lang="en-US"/>
                    </a:p>
                  </a:txBody>
                  <a:tcPr/>
                </a:tc>
                <a:tc>
                  <a:txBody>
                    <a:bodyPr/>
                    <a:lstStyle/>
                    <a:p>
                      <a:pPr algn="ctr"/>
                      <a:r>
                        <a:rPr lang="en-US" sz="6600" dirty="0"/>
                        <a:t>1</a:t>
                      </a:r>
                    </a:p>
                  </a:txBody>
                  <a:tcPr/>
                </a:tc>
                <a:extLst>
                  <a:ext uri="{0D108BD9-81ED-4DB2-BD59-A6C34878D82A}">
                    <a16:rowId xmlns:a16="http://schemas.microsoft.com/office/drawing/2014/main" val="969323898"/>
                  </a:ext>
                </a:extLst>
              </a:tr>
            </a:tbl>
          </a:graphicData>
        </a:graphic>
      </p:graphicFrame>
      <p:sp>
        <p:nvSpPr>
          <p:cNvPr id="7" name="Rectangle 6">
            <a:extLst>
              <a:ext uri="{FF2B5EF4-FFF2-40B4-BE49-F238E27FC236}">
                <a16:creationId xmlns:a16="http://schemas.microsoft.com/office/drawing/2014/main" id="{91CD9312-DAFF-4D50-83A3-C270D610D25E}"/>
              </a:ext>
            </a:extLst>
          </p:cNvPr>
          <p:cNvSpPr/>
          <p:nvPr/>
        </p:nvSpPr>
        <p:spPr>
          <a:xfrm>
            <a:off x="-117231" y="229704"/>
            <a:ext cx="12426462" cy="707886"/>
          </a:xfrm>
          <a:prstGeom prst="rect">
            <a:avLst/>
          </a:prstGeom>
          <a:no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Based on Chadwick’s observations complete the following table</a:t>
            </a:r>
            <a:r>
              <a:rPr lang="en-US" sz="40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2024556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22382B-7FBF-4154-9F96-7B22913CAD18}"/>
              </a:ext>
            </a:extLst>
          </p:cNvPr>
          <p:cNvPicPr>
            <a:picLocks noChangeAspect="1"/>
          </p:cNvPicPr>
          <p:nvPr/>
        </p:nvPicPr>
        <p:blipFill rotWithShape="1">
          <a:blip r:embed="rId3"/>
          <a:srcRect l="7066" t="8517" r="6598" b="8347"/>
          <a:stretch/>
        </p:blipFill>
        <p:spPr>
          <a:xfrm>
            <a:off x="-1" y="0"/>
            <a:ext cx="12019329" cy="6790831"/>
          </a:xfrm>
          <a:prstGeom prst="rect">
            <a:avLst/>
          </a:prstGeom>
          <a:ln w="38100">
            <a:noFill/>
          </a:ln>
        </p:spPr>
      </p:pic>
      <p:graphicFrame>
        <p:nvGraphicFramePr>
          <p:cNvPr id="9" name="Table 9">
            <a:extLst>
              <a:ext uri="{FF2B5EF4-FFF2-40B4-BE49-F238E27FC236}">
                <a16:creationId xmlns:a16="http://schemas.microsoft.com/office/drawing/2014/main" id="{24BCE9E1-5796-4DBA-B2EF-1A2298BAF01B}"/>
              </a:ext>
            </a:extLst>
          </p:cNvPr>
          <p:cNvGraphicFramePr>
            <a:graphicFrameLocks noGrp="1"/>
          </p:cNvGraphicFramePr>
          <p:nvPr/>
        </p:nvGraphicFramePr>
        <p:xfrm>
          <a:off x="-1" y="33584"/>
          <a:ext cx="12192000" cy="679083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53558164"/>
                    </a:ext>
                  </a:extLst>
                </a:gridCol>
                <a:gridCol w="4064000">
                  <a:extLst>
                    <a:ext uri="{9D8B030D-6E8A-4147-A177-3AD203B41FA5}">
                      <a16:colId xmlns:a16="http://schemas.microsoft.com/office/drawing/2014/main" val="3323199147"/>
                    </a:ext>
                  </a:extLst>
                </a:gridCol>
                <a:gridCol w="4064000">
                  <a:extLst>
                    <a:ext uri="{9D8B030D-6E8A-4147-A177-3AD203B41FA5}">
                      <a16:colId xmlns:a16="http://schemas.microsoft.com/office/drawing/2014/main" val="389144592"/>
                    </a:ext>
                  </a:extLst>
                </a:gridCol>
              </a:tblGrid>
              <a:tr h="679083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5098"/>
                      </a:srgb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5098"/>
                      </a:srgb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5098"/>
                      </a:srgbClr>
                    </a:solidFill>
                  </a:tcPr>
                </a:tc>
                <a:extLst>
                  <a:ext uri="{0D108BD9-81ED-4DB2-BD59-A6C34878D82A}">
                    <a16:rowId xmlns:a16="http://schemas.microsoft.com/office/drawing/2014/main" val="2501404539"/>
                  </a:ext>
                </a:extLst>
              </a:tr>
            </a:tbl>
          </a:graphicData>
        </a:graphic>
      </p:graphicFrame>
      <p:pic>
        <p:nvPicPr>
          <p:cNvPr id="4" name="Picture 3">
            <a:extLst>
              <a:ext uri="{FF2B5EF4-FFF2-40B4-BE49-F238E27FC236}">
                <a16:creationId xmlns:a16="http://schemas.microsoft.com/office/drawing/2014/main" id="{8AF6A96A-7C1A-4FBC-9419-3DD5B07E4F5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13122" y="961006"/>
            <a:ext cx="1905000" cy="1905000"/>
          </a:xfrm>
          <a:prstGeom prst="rect">
            <a:avLst/>
          </a:prstGeom>
        </p:spPr>
      </p:pic>
      <p:sp>
        <p:nvSpPr>
          <p:cNvPr id="5" name="Rectangle 4">
            <a:extLst>
              <a:ext uri="{FF2B5EF4-FFF2-40B4-BE49-F238E27FC236}">
                <a16:creationId xmlns:a16="http://schemas.microsoft.com/office/drawing/2014/main" id="{17083A82-FFEA-435C-803B-0BBC11FEC981}"/>
              </a:ext>
            </a:extLst>
          </p:cNvPr>
          <p:cNvSpPr/>
          <p:nvPr/>
        </p:nvSpPr>
        <p:spPr>
          <a:xfrm>
            <a:off x="1006190" y="2355729"/>
            <a:ext cx="2221826" cy="707886"/>
          </a:xfrm>
          <a:prstGeom prst="rect">
            <a:avLst/>
          </a:prstGeom>
          <a:noFill/>
        </p:spPr>
        <p:txBody>
          <a:bodyPr wrap="none" lIns="91440" tIns="45720" rIns="91440" bIns="45720">
            <a:spAutoFit/>
          </a:bodyPr>
          <a:lstStyle/>
          <a:p>
            <a:pPr algn="ctr"/>
            <a:r>
              <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Polonium</a:t>
            </a:r>
          </a:p>
        </p:txBody>
      </p:sp>
      <p:sp>
        <p:nvSpPr>
          <p:cNvPr id="14" name="Rectangle 13">
            <a:extLst>
              <a:ext uri="{FF2B5EF4-FFF2-40B4-BE49-F238E27FC236}">
                <a16:creationId xmlns:a16="http://schemas.microsoft.com/office/drawing/2014/main" id="{B08B4B72-9262-4FA3-A763-0179F63C1C16}"/>
              </a:ext>
            </a:extLst>
          </p:cNvPr>
          <p:cNvSpPr/>
          <p:nvPr/>
        </p:nvSpPr>
        <p:spPr>
          <a:xfrm>
            <a:off x="1084864" y="121827"/>
            <a:ext cx="2064476" cy="830997"/>
          </a:xfrm>
          <a:prstGeom prst="rect">
            <a:avLst/>
          </a:prstGeom>
          <a:noFill/>
        </p:spPr>
        <p:txBody>
          <a:bodyPr wrap="none" lIns="91440" tIns="45720" rIns="91440" bIns="45720">
            <a:spAutoFit/>
          </a:bodyPr>
          <a:lstStyle/>
          <a:p>
            <a:pPr algn="ctr"/>
            <a:r>
              <a:rPr lang="en-US" sz="4800" b="1" i="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Emitter</a:t>
            </a:r>
          </a:p>
        </p:txBody>
      </p:sp>
      <p:pic>
        <p:nvPicPr>
          <p:cNvPr id="15" name="Picture 14">
            <a:extLst>
              <a:ext uri="{FF2B5EF4-FFF2-40B4-BE49-F238E27FC236}">
                <a16:creationId xmlns:a16="http://schemas.microsoft.com/office/drawing/2014/main" id="{6DF7751F-B82A-4547-AA09-85B6BC2B1742}"/>
              </a:ext>
            </a:extLst>
          </p:cNvPr>
          <p:cNvPicPr>
            <a:picLocks noChangeAspect="1"/>
          </p:cNvPicPr>
          <p:nvPr/>
        </p:nvPicPr>
        <p:blipFill>
          <a:blip r:embed="rId5"/>
          <a:stretch>
            <a:fillRect/>
          </a:stretch>
        </p:blipFill>
        <p:spPr>
          <a:xfrm>
            <a:off x="5387827" y="1040339"/>
            <a:ext cx="1601291" cy="1681721"/>
          </a:xfrm>
          <a:prstGeom prst="rect">
            <a:avLst/>
          </a:prstGeom>
        </p:spPr>
      </p:pic>
      <p:sp>
        <p:nvSpPr>
          <p:cNvPr id="16" name="Rectangle 15">
            <a:extLst>
              <a:ext uri="{FF2B5EF4-FFF2-40B4-BE49-F238E27FC236}">
                <a16:creationId xmlns:a16="http://schemas.microsoft.com/office/drawing/2014/main" id="{84A47FF1-AB79-45AE-A268-E62B1FC4EFF2}"/>
              </a:ext>
            </a:extLst>
          </p:cNvPr>
          <p:cNvSpPr/>
          <p:nvPr/>
        </p:nvSpPr>
        <p:spPr>
          <a:xfrm>
            <a:off x="5138332" y="2486409"/>
            <a:ext cx="2023759" cy="646331"/>
          </a:xfrm>
          <a:prstGeom prst="rect">
            <a:avLst/>
          </a:prstGeom>
          <a:noFill/>
        </p:spPr>
        <p:txBody>
          <a:bodyPr wrap="none" lIns="91440" tIns="45720" rIns="91440" bIns="45720">
            <a:spAutoFit/>
          </a:bodyPr>
          <a:lstStyle/>
          <a:p>
            <a:pPr algn="ct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Beryllium</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E49A8938-B0CF-406B-A90C-445A320A220B}"/>
                  </a:ext>
                </a:extLst>
              </p:cNvPr>
              <p:cNvSpPr/>
              <p:nvPr/>
            </p:nvSpPr>
            <p:spPr>
              <a:xfrm>
                <a:off x="4822960" y="121827"/>
                <a:ext cx="2546082" cy="830997"/>
              </a:xfrm>
              <a:prstGeom prst="rect">
                <a:avLst/>
              </a:prstGeom>
              <a:noFill/>
            </p:spPr>
            <p:txBody>
              <a:bodyPr wrap="none" lIns="91440" tIns="45720" rIns="91440" bIns="45720">
                <a:spAutoFit/>
              </a:bodyPr>
              <a:lstStyle/>
              <a:p>
                <a:pPr algn="ctr"/>
                <a14:m>
                  <m:oMath xmlns:m="http://schemas.openxmlformats.org/officeDocument/2006/math">
                    <m:r>
                      <m:rPr>
                        <m:sty m:val="p"/>
                      </m:rPr>
                      <a:rPr lang="el-GR" sz="4800" b="1" i="1" u="sng"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rPr>
                      <m:t>α</m:t>
                    </m:r>
                    <m:r>
                      <a:rPr lang="en-US" sz="4800" b="1" i="1" u="sng"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rPr>
                      <m:t> </m:t>
                    </m:r>
                  </m:oMath>
                </a14:m>
                <a:r>
                  <a:rPr lang="en-US" sz="4800" b="1" i="1" u="sng" dirty="0">
                    <a:ln w="9525">
                      <a:solidFill>
                        <a:schemeClr val="bg1"/>
                      </a:solidFill>
                      <a:prstDash val="solid"/>
                    </a:ln>
                    <a:effectLst>
                      <a:outerShdw blurRad="12700" dist="38100" dir="2700000" algn="tl" rotWithShape="0">
                        <a:schemeClr val="bg1">
                          <a:lumMod val="50000"/>
                        </a:schemeClr>
                      </a:outerShdw>
                    </a:effectLst>
                  </a:rPr>
                  <a:t>Blocker</a:t>
                </a:r>
                <a:endParaRPr lang="en-US" sz="4800" b="1" i="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mc:Choice>
        <mc:Fallback xmlns="">
          <p:sp>
            <p:nvSpPr>
              <p:cNvPr id="17" name="Rectangle 16">
                <a:extLst>
                  <a:ext uri="{FF2B5EF4-FFF2-40B4-BE49-F238E27FC236}">
                    <a16:creationId xmlns:a16="http://schemas.microsoft.com/office/drawing/2014/main" id="{E49A8938-B0CF-406B-A90C-445A320A220B}"/>
                  </a:ext>
                </a:extLst>
              </p:cNvPr>
              <p:cNvSpPr>
                <a:spLocks noRot="1" noChangeAspect="1" noMove="1" noResize="1" noEditPoints="1" noAdjustHandles="1" noChangeArrowheads="1" noChangeShapeType="1" noTextEdit="1"/>
              </p:cNvSpPr>
              <p:nvPr/>
            </p:nvSpPr>
            <p:spPr>
              <a:xfrm>
                <a:off x="4822960" y="121827"/>
                <a:ext cx="2546082" cy="830997"/>
              </a:xfrm>
              <a:prstGeom prst="rect">
                <a:avLst/>
              </a:prstGeom>
              <a:blipFill>
                <a:blip r:embed="rId6"/>
                <a:stretch>
                  <a:fillRect/>
                </a:stretch>
              </a:blipFill>
            </p:spPr>
            <p:txBody>
              <a:bodyPr/>
              <a:lstStyle/>
              <a:p>
                <a:r>
                  <a:rPr lang="en-US">
                    <a:noFill/>
                  </a:rPr>
                  <a:t> </a:t>
                </a:r>
              </a:p>
            </p:txBody>
          </p:sp>
        </mc:Fallback>
      </mc:AlternateContent>
      <p:pic>
        <p:nvPicPr>
          <p:cNvPr id="27" name="Picture 26">
            <a:extLst>
              <a:ext uri="{FF2B5EF4-FFF2-40B4-BE49-F238E27FC236}">
                <a16:creationId xmlns:a16="http://schemas.microsoft.com/office/drawing/2014/main" id="{952E42FF-46B7-4440-BB21-7C78D90E3FEA}"/>
              </a:ext>
            </a:extLst>
          </p:cNvPr>
          <p:cNvPicPr>
            <a:picLocks noChangeAspect="1"/>
          </p:cNvPicPr>
          <p:nvPr/>
        </p:nvPicPr>
        <p:blipFill>
          <a:blip r:embed="rId7"/>
          <a:stretch>
            <a:fillRect/>
          </a:stretch>
        </p:blipFill>
        <p:spPr>
          <a:xfrm>
            <a:off x="9358823" y="1072027"/>
            <a:ext cx="1693218" cy="1693218"/>
          </a:xfrm>
          <a:prstGeom prst="rect">
            <a:avLst/>
          </a:prstGeom>
        </p:spPr>
      </p:pic>
      <p:sp>
        <p:nvSpPr>
          <p:cNvPr id="28" name="Rectangle 27">
            <a:extLst>
              <a:ext uri="{FF2B5EF4-FFF2-40B4-BE49-F238E27FC236}">
                <a16:creationId xmlns:a16="http://schemas.microsoft.com/office/drawing/2014/main" id="{BEE105C3-E13C-44EC-A9F4-A2ADFC17E274}"/>
              </a:ext>
            </a:extLst>
          </p:cNvPr>
          <p:cNvSpPr/>
          <p:nvPr/>
        </p:nvSpPr>
        <p:spPr>
          <a:xfrm>
            <a:off x="8830315" y="2510213"/>
            <a:ext cx="2621872" cy="646331"/>
          </a:xfrm>
          <a:prstGeom prst="rect">
            <a:avLst/>
          </a:prstGeom>
          <a:noFill/>
        </p:spPr>
        <p:txBody>
          <a:bodyPr wrap="none" lIns="91440" tIns="45720" rIns="91440" bIns="45720">
            <a:spAutoFit/>
          </a:bodyPr>
          <a:lstStyle/>
          <a:p>
            <a:pPr algn="ct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Paraffin Wax</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861DD4DC-CED2-41DC-BD78-3243D3769BA4}"/>
                  </a:ext>
                </a:extLst>
              </p:cNvPr>
              <p:cNvSpPr/>
              <p:nvPr/>
            </p:nvSpPr>
            <p:spPr>
              <a:xfrm>
                <a:off x="8139416" y="270898"/>
                <a:ext cx="4047903" cy="769441"/>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4400" b="1" i="1" u="sng"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rPr>
                        <m:t>𝑻𝒓𝒂𝒏𝒔𝒇𝒐𝒓𝒎𝒆𝒓</m:t>
                      </m:r>
                    </m:oMath>
                  </m:oMathPara>
                </a14:m>
                <a:endParaRPr lang="en-US" sz="4400" b="1" i="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mc:Choice>
        <mc:Fallback xmlns="">
          <p:sp>
            <p:nvSpPr>
              <p:cNvPr id="32" name="Rectangle 31">
                <a:extLst>
                  <a:ext uri="{FF2B5EF4-FFF2-40B4-BE49-F238E27FC236}">
                    <a16:creationId xmlns:a16="http://schemas.microsoft.com/office/drawing/2014/main" id="{861DD4DC-CED2-41DC-BD78-3243D3769BA4}"/>
                  </a:ext>
                </a:extLst>
              </p:cNvPr>
              <p:cNvSpPr>
                <a:spLocks noRot="1" noChangeAspect="1" noMove="1" noResize="1" noEditPoints="1" noAdjustHandles="1" noChangeArrowheads="1" noChangeShapeType="1" noTextEdit="1"/>
              </p:cNvSpPr>
              <p:nvPr/>
            </p:nvSpPr>
            <p:spPr>
              <a:xfrm>
                <a:off x="8139416" y="270898"/>
                <a:ext cx="4047903" cy="769441"/>
              </a:xfrm>
              <a:prstGeom prst="rect">
                <a:avLst/>
              </a:prstGeom>
              <a:blipFill>
                <a:blip r:embed="rId8"/>
                <a:stretch>
                  <a:fillRect/>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E0C69730-84F1-4738-83B2-C6F4DCAA0027}"/>
              </a:ext>
            </a:extLst>
          </p:cNvPr>
          <p:cNvPicPr>
            <a:picLocks noChangeAspect="1"/>
          </p:cNvPicPr>
          <p:nvPr/>
        </p:nvPicPr>
        <p:blipFill>
          <a:blip r:embed="rId9"/>
          <a:stretch>
            <a:fillRect/>
          </a:stretch>
        </p:blipFill>
        <p:spPr>
          <a:xfrm>
            <a:off x="172672" y="5269574"/>
            <a:ext cx="1442309" cy="1442309"/>
          </a:xfrm>
          <a:prstGeom prst="rect">
            <a:avLst/>
          </a:prstGeom>
        </p:spPr>
      </p:pic>
      <p:pic>
        <p:nvPicPr>
          <p:cNvPr id="3" name="Picture 2">
            <a:extLst>
              <a:ext uri="{FF2B5EF4-FFF2-40B4-BE49-F238E27FC236}">
                <a16:creationId xmlns:a16="http://schemas.microsoft.com/office/drawing/2014/main" id="{B456906D-041D-47B4-88E2-DB3C83D42C51}"/>
              </a:ext>
            </a:extLst>
          </p:cNvPr>
          <p:cNvPicPr>
            <a:picLocks noChangeAspect="1"/>
          </p:cNvPicPr>
          <p:nvPr/>
        </p:nvPicPr>
        <p:blipFill>
          <a:blip r:embed="rId10"/>
          <a:stretch>
            <a:fillRect/>
          </a:stretch>
        </p:blipFill>
        <p:spPr>
          <a:xfrm>
            <a:off x="4100521" y="5262729"/>
            <a:ext cx="1444877" cy="1444877"/>
          </a:xfrm>
          <a:prstGeom prst="rect">
            <a:avLst/>
          </a:prstGeom>
        </p:spPr>
      </p:pic>
      <p:pic>
        <p:nvPicPr>
          <p:cNvPr id="33" name="Picture 32">
            <a:extLst>
              <a:ext uri="{FF2B5EF4-FFF2-40B4-BE49-F238E27FC236}">
                <a16:creationId xmlns:a16="http://schemas.microsoft.com/office/drawing/2014/main" id="{D3EB4C8A-6CBE-4534-A856-E066537AB964}"/>
              </a:ext>
            </a:extLst>
          </p:cNvPr>
          <p:cNvPicPr>
            <a:picLocks noChangeAspect="1"/>
          </p:cNvPicPr>
          <p:nvPr/>
        </p:nvPicPr>
        <p:blipFill>
          <a:blip r:embed="rId9"/>
          <a:stretch>
            <a:fillRect/>
          </a:stretch>
        </p:blipFill>
        <p:spPr>
          <a:xfrm>
            <a:off x="8203611" y="5274115"/>
            <a:ext cx="1442309" cy="1442309"/>
          </a:xfrm>
          <a:prstGeom prst="rect">
            <a:avLst/>
          </a:prstGeom>
        </p:spPr>
      </p:pic>
      <p:graphicFrame>
        <p:nvGraphicFramePr>
          <p:cNvPr id="10" name="Table 12">
            <a:extLst>
              <a:ext uri="{FF2B5EF4-FFF2-40B4-BE49-F238E27FC236}">
                <a16:creationId xmlns:a16="http://schemas.microsoft.com/office/drawing/2014/main" id="{38B78762-4486-4B08-9E7D-B14F8A64B87F}"/>
              </a:ext>
            </a:extLst>
          </p:cNvPr>
          <p:cNvGraphicFramePr>
            <a:graphicFrameLocks noGrp="1"/>
          </p:cNvGraphicFramePr>
          <p:nvPr>
            <p:extLst>
              <p:ext uri="{D42A27DB-BD31-4B8C-83A1-F6EECF244321}">
                <p14:modId xmlns:p14="http://schemas.microsoft.com/office/powerpoint/2010/main" val="1808801128"/>
              </p:ext>
            </p:extLst>
          </p:nvPr>
        </p:nvGraphicFramePr>
        <p:xfrm>
          <a:off x="1442308" y="5697600"/>
          <a:ext cx="2546082" cy="982427"/>
        </p:xfrm>
        <a:graphic>
          <a:graphicData uri="http://schemas.openxmlformats.org/drawingml/2006/table">
            <a:tbl>
              <a:tblPr firstRow="1" bandRow="1">
                <a:tableStyleId>{5C22544A-7EE6-4342-B048-85BDC9FD1C3A}</a:tableStyleId>
              </a:tblPr>
              <a:tblGrid>
                <a:gridCol w="1060276">
                  <a:extLst>
                    <a:ext uri="{9D8B030D-6E8A-4147-A177-3AD203B41FA5}">
                      <a16:colId xmlns:a16="http://schemas.microsoft.com/office/drawing/2014/main" val="2020910383"/>
                    </a:ext>
                  </a:extLst>
                </a:gridCol>
                <a:gridCol w="1485806">
                  <a:extLst>
                    <a:ext uri="{9D8B030D-6E8A-4147-A177-3AD203B41FA5}">
                      <a16:colId xmlns:a16="http://schemas.microsoft.com/office/drawing/2014/main" val="1020537126"/>
                    </a:ext>
                  </a:extLst>
                </a:gridCol>
              </a:tblGrid>
              <a:tr h="535555">
                <a:tc>
                  <a:txBody>
                    <a:bodyPr/>
                    <a:lstStyle/>
                    <a:p>
                      <a:pPr algn="ctr"/>
                      <a:r>
                        <a:rPr lang="en-US" sz="2200" b="1" dirty="0">
                          <a:solidFill>
                            <a:schemeClr val="tx1"/>
                          </a:solidFill>
                        </a:rPr>
                        <a:t>Voltage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b="1" dirty="0">
                          <a:solidFill>
                            <a:schemeClr val="tx1"/>
                          </a:solidFill>
                        </a:rPr>
                        <a:t>450.0 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4434765"/>
                  </a:ext>
                </a:extLst>
              </a:tr>
              <a:tr h="446872">
                <a:tc>
                  <a:txBody>
                    <a:bodyPr/>
                    <a:lstStyle/>
                    <a:p>
                      <a:pPr algn="ctr"/>
                      <a:r>
                        <a:rPr lang="en-US" sz="2200" b="1" dirty="0"/>
                        <a:t>Counts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b="1" dirty="0"/>
                        <a:t>16.6 </a:t>
                      </a:r>
                      <a:r>
                        <a:rPr lang="en-US" sz="2200" b="1" dirty="0" err="1"/>
                        <a:t>MBq</a:t>
                      </a: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4221198"/>
                  </a:ext>
                </a:extLst>
              </a:tr>
            </a:tbl>
          </a:graphicData>
        </a:graphic>
      </p:graphicFrame>
      <p:graphicFrame>
        <p:nvGraphicFramePr>
          <p:cNvPr id="34" name="Table 12">
            <a:extLst>
              <a:ext uri="{FF2B5EF4-FFF2-40B4-BE49-F238E27FC236}">
                <a16:creationId xmlns:a16="http://schemas.microsoft.com/office/drawing/2014/main" id="{7F2F7CB6-FB23-499A-862B-557B04BD68CD}"/>
              </a:ext>
            </a:extLst>
          </p:cNvPr>
          <p:cNvGraphicFramePr>
            <a:graphicFrameLocks noGrp="1"/>
          </p:cNvGraphicFramePr>
          <p:nvPr>
            <p:extLst>
              <p:ext uri="{D42A27DB-BD31-4B8C-83A1-F6EECF244321}">
                <p14:modId xmlns:p14="http://schemas.microsoft.com/office/powerpoint/2010/main" val="2557231695"/>
              </p:ext>
            </p:extLst>
          </p:nvPr>
        </p:nvGraphicFramePr>
        <p:xfrm>
          <a:off x="5460701" y="5724504"/>
          <a:ext cx="2544325" cy="941839"/>
        </p:xfrm>
        <a:graphic>
          <a:graphicData uri="http://schemas.openxmlformats.org/drawingml/2006/table">
            <a:tbl>
              <a:tblPr firstRow="1" bandRow="1">
                <a:tableStyleId>{5C22544A-7EE6-4342-B048-85BDC9FD1C3A}</a:tableStyleId>
              </a:tblPr>
              <a:tblGrid>
                <a:gridCol w="1059544">
                  <a:extLst>
                    <a:ext uri="{9D8B030D-6E8A-4147-A177-3AD203B41FA5}">
                      <a16:colId xmlns:a16="http://schemas.microsoft.com/office/drawing/2014/main" val="2020910383"/>
                    </a:ext>
                  </a:extLst>
                </a:gridCol>
                <a:gridCol w="1484781">
                  <a:extLst>
                    <a:ext uri="{9D8B030D-6E8A-4147-A177-3AD203B41FA5}">
                      <a16:colId xmlns:a16="http://schemas.microsoft.com/office/drawing/2014/main" val="1020537126"/>
                    </a:ext>
                  </a:extLst>
                </a:gridCol>
              </a:tblGrid>
              <a:tr h="513429">
                <a:tc>
                  <a:txBody>
                    <a:bodyPr/>
                    <a:lstStyle/>
                    <a:p>
                      <a:pPr algn="ctr"/>
                      <a:r>
                        <a:rPr lang="en-US" sz="2200" b="1" dirty="0">
                          <a:solidFill>
                            <a:schemeClr val="tx1"/>
                          </a:solidFill>
                        </a:rPr>
                        <a:t>Voltage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b="1" dirty="0">
                          <a:solidFill>
                            <a:schemeClr val="tx1"/>
                          </a:solidFill>
                        </a:rPr>
                        <a:t>0.00 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4434765"/>
                  </a:ext>
                </a:extLst>
              </a:tr>
              <a:tr h="428410">
                <a:tc>
                  <a:txBody>
                    <a:bodyPr/>
                    <a:lstStyle/>
                    <a:p>
                      <a:pPr algn="ctr"/>
                      <a:r>
                        <a:rPr lang="en-US" sz="2200" b="1" dirty="0"/>
                        <a:t>Counts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b="1" dirty="0"/>
                        <a:t>0.00 </a:t>
                      </a:r>
                      <a:r>
                        <a:rPr lang="en-US" sz="2200" b="1" dirty="0" err="1"/>
                        <a:t>MBq</a:t>
                      </a: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4221198"/>
                  </a:ext>
                </a:extLst>
              </a:tr>
            </a:tbl>
          </a:graphicData>
        </a:graphic>
      </p:graphicFrame>
      <p:graphicFrame>
        <p:nvGraphicFramePr>
          <p:cNvPr id="35" name="Table 12">
            <a:extLst>
              <a:ext uri="{FF2B5EF4-FFF2-40B4-BE49-F238E27FC236}">
                <a16:creationId xmlns:a16="http://schemas.microsoft.com/office/drawing/2014/main" id="{D501B671-69D3-4846-B8CA-82C0F69B3DFC}"/>
              </a:ext>
            </a:extLst>
          </p:cNvPr>
          <p:cNvGraphicFramePr>
            <a:graphicFrameLocks noGrp="1"/>
          </p:cNvGraphicFramePr>
          <p:nvPr>
            <p:extLst>
              <p:ext uri="{D42A27DB-BD31-4B8C-83A1-F6EECF244321}">
                <p14:modId xmlns:p14="http://schemas.microsoft.com/office/powerpoint/2010/main" val="4281114737"/>
              </p:ext>
            </p:extLst>
          </p:nvPr>
        </p:nvGraphicFramePr>
        <p:xfrm>
          <a:off x="9533829" y="5748928"/>
          <a:ext cx="2597630" cy="929648"/>
        </p:xfrm>
        <a:graphic>
          <a:graphicData uri="http://schemas.openxmlformats.org/drawingml/2006/table">
            <a:tbl>
              <a:tblPr firstRow="1" bandRow="1">
                <a:tableStyleId>{5C22544A-7EE6-4342-B048-85BDC9FD1C3A}</a:tableStyleId>
              </a:tblPr>
              <a:tblGrid>
                <a:gridCol w="1081742">
                  <a:extLst>
                    <a:ext uri="{9D8B030D-6E8A-4147-A177-3AD203B41FA5}">
                      <a16:colId xmlns:a16="http://schemas.microsoft.com/office/drawing/2014/main" val="2020910383"/>
                    </a:ext>
                  </a:extLst>
                </a:gridCol>
                <a:gridCol w="1515888">
                  <a:extLst>
                    <a:ext uri="{9D8B030D-6E8A-4147-A177-3AD203B41FA5}">
                      <a16:colId xmlns:a16="http://schemas.microsoft.com/office/drawing/2014/main" val="1020537126"/>
                    </a:ext>
                  </a:extLst>
                </a:gridCol>
              </a:tblGrid>
              <a:tr h="502928">
                <a:tc>
                  <a:txBody>
                    <a:bodyPr/>
                    <a:lstStyle/>
                    <a:p>
                      <a:pPr algn="ctr"/>
                      <a:r>
                        <a:rPr lang="en-US" sz="2200" b="1" dirty="0">
                          <a:solidFill>
                            <a:schemeClr val="tx1"/>
                          </a:solidFill>
                        </a:rPr>
                        <a:t>Voltage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b="1" dirty="0">
                          <a:solidFill>
                            <a:schemeClr val="tx1"/>
                          </a:solidFill>
                        </a:rPr>
                        <a:t>450.0 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4434765"/>
                  </a:ext>
                </a:extLst>
              </a:tr>
              <a:tr h="419648">
                <a:tc>
                  <a:txBody>
                    <a:bodyPr/>
                    <a:lstStyle/>
                    <a:p>
                      <a:pPr algn="ctr"/>
                      <a:r>
                        <a:rPr lang="en-US" sz="2200" b="1" dirty="0"/>
                        <a:t>Counts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b="1" dirty="0"/>
                        <a:t>66.4 </a:t>
                      </a:r>
                      <a:r>
                        <a:rPr lang="en-US" sz="2200" b="1" dirty="0" err="1"/>
                        <a:t>MBq</a:t>
                      </a: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4221198"/>
                  </a:ext>
                </a:extLst>
              </a:tr>
            </a:tbl>
          </a:graphicData>
        </a:graphic>
      </p:graphicFrame>
    </p:spTree>
    <p:extLst>
      <p:ext uri="{BB962C8B-B14F-4D97-AF65-F5344CB8AC3E}">
        <p14:creationId xmlns:p14="http://schemas.microsoft.com/office/powerpoint/2010/main" val="3436275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C4D3FD-5CDC-48AD-B526-BFE48B8965A9}"/>
              </a:ext>
            </a:extLst>
          </p:cNvPr>
          <p:cNvSpPr/>
          <p:nvPr/>
        </p:nvSpPr>
        <p:spPr>
          <a:xfrm>
            <a:off x="4557627" y="1912258"/>
            <a:ext cx="3076741"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Part III-</a:t>
            </a:r>
          </a:p>
          <a:p>
            <a:pPr algn="ctr"/>
            <a:r>
              <a:rPr lang="en-US" sz="5400" b="1" dirty="0">
                <a:ln w="9525">
                  <a:solidFill>
                    <a:schemeClr val="bg1"/>
                  </a:solidFill>
                  <a:prstDash val="solid"/>
                </a:ln>
                <a:effectLst>
                  <a:outerShdw blurRad="12700" dist="38100" dir="2700000" algn="tl" rotWithShape="0">
                    <a:schemeClr val="bg1">
                      <a:lumMod val="50000"/>
                    </a:schemeClr>
                  </a:outerShdw>
                </a:effectLst>
              </a:rPr>
              <a:t>Questions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037557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2E69C6-F83B-40A0-90A4-6D2710C26DEB}"/>
              </a:ext>
            </a:extLst>
          </p:cNvPr>
          <p:cNvSpPr/>
          <p:nvPr/>
        </p:nvSpPr>
        <p:spPr>
          <a:xfrm>
            <a:off x="188632" y="376535"/>
            <a:ext cx="12003368" cy="590931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*Why doesn’t a neutral particle show up on a Geiger Counter?</a:t>
            </a:r>
          </a:p>
          <a:p>
            <a:pPr algn="ctr"/>
            <a:endParaRPr lang="en-US" sz="5400" dirty="0">
              <a:ln w="0"/>
              <a:effectLst>
                <a:outerShdw blurRad="38100" dist="19050" dir="2700000" algn="tl" rotWithShape="0">
                  <a:schemeClr val="dk1">
                    <a:alpha val="40000"/>
                  </a:schemeClr>
                </a:outerShdw>
              </a:effectLst>
            </a:endParaRPr>
          </a:p>
          <a:p>
            <a:pPr algn="ctr"/>
            <a:r>
              <a:rPr lang="en-US" sz="5400" b="0" cap="none" spc="0" dirty="0">
                <a:ln w="0"/>
                <a:solidFill>
                  <a:schemeClr val="tx1"/>
                </a:solidFill>
                <a:effectLst>
                  <a:outerShdw blurRad="38100" dist="19050" dir="2700000" algn="tl" rotWithShape="0">
                    <a:schemeClr val="dk1">
                      <a:alpha val="40000"/>
                    </a:schemeClr>
                  </a:outerShdw>
                </a:effectLst>
              </a:rPr>
              <a:t>* What do you notice about the Geiger counts of the number of alpha (</a:t>
            </a:r>
            <a:r>
              <a:rPr lang="el-GR" sz="5400" b="0" cap="none" spc="0" dirty="0">
                <a:ln w="0"/>
                <a:solidFill>
                  <a:schemeClr val="tx1"/>
                </a:solidFill>
                <a:effectLst>
                  <a:outerShdw blurRad="38100" dist="19050" dir="2700000" algn="tl" rotWithShape="0">
                    <a:schemeClr val="dk1">
                      <a:alpha val="40000"/>
                    </a:schemeClr>
                  </a:outerShdw>
                </a:effectLst>
              </a:rPr>
              <a:t>α</a:t>
            </a:r>
            <a:r>
              <a:rPr lang="en-US" sz="5400" b="0" cap="none" spc="0" dirty="0">
                <a:ln w="0"/>
                <a:solidFill>
                  <a:schemeClr val="tx1"/>
                </a:solidFill>
                <a:effectLst>
                  <a:outerShdw blurRad="38100" dist="19050" dir="2700000" algn="tl" rotWithShape="0">
                    <a:schemeClr val="dk1">
                      <a:alpha val="40000"/>
                    </a:schemeClr>
                  </a:outerShdw>
                </a:effectLst>
              </a:rPr>
              <a:t>) particles compared to the number of protons?</a:t>
            </a:r>
          </a:p>
        </p:txBody>
      </p:sp>
    </p:spTree>
    <p:extLst>
      <p:ext uri="{BB962C8B-B14F-4D97-AF65-F5344CB8AC3E}">
        <p14:creationId xmlns:p14="http://schemas.microsoft.com/office/powerpoint/2010/main" val="677756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772415-ECDA-45EF-BD37-6188E4AE7B96}"/>
              </a:ext>
            </a:extLst>
          </p:cNvPr>
          <p:cNvSpPr/>
          <p:nvPr/>
        </p:nvSpPr>
        <p:spPr>
          <a:xfrm>
            <a:off x="119743" y="889843"/>
            <a:ext cx="11952514" cy="5078313"/>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A common formula for determining speed is </a:t>
            </a:r>
            <a:r>
              <a:rPr lang="en-US" sz="5400" i="1" dirty="0">
                <a:ln w="0"/>
                <a:effectLst>
                  <a:outerShdw blurRad="38100" dist="19050" dir="2700000" algn="tl" rotWithShape="0">
                    <a:schemeClr val="dk1">
                      <a:alpha val="40000"/>
                    </a:schemeClr>
                  </a:outerShdw>
                </a:effectLst>
              </a:rPr>
              <a:t>Speed = Length * Frequency</a:t>
            </a:r>
            <a:r>
              <a:rPr lang="en-US" sz="5400" dirty="0">
                <a:ln w="0"/>
                <a:effectLst>
                  <a:outerShdw blurRad="38100" dist="19050" dir="2700000" algn="tl" rotWithShape="0">
                    <a:schemeClr val="dk1">
                      <a:alpha val="40000"/>
                    </a:schemeClr>
                  </a:outerShdw>
                </a:effectLst>
              </a:rPr>
              <a:t>.</a:t>
            </a:r>
          </a:p>
          <a:p>
            <a:pPr algn="ctr"/>
            <a:endParaRPr lang="en-US" sz="5400" dirty="0">
              <a:ln w="0"/>
              <a:effectLst>
                <a:outerShdw blurRad="38100" dist="19050" dir="2700000" algn="tl" rotWithShape="0">
                  <a:schemeClr val="dk1">
                    <a:alpha val="40000"/>
                  </a:schemeClr>
                </a:outerShdw>
              </a:effectLst>
            </a:endParaRPr>
          </a:p>
          <a:p>
            <a:pPr algn="ctr"/>
            <a:r>
              <a:rPr lang="en-US" sz="5400" b="0" cap="none" spc="0" dirty="0">
                <a:ln w="0"/>
                <a:solidFill>
                  <a:schemeClr val="tx1"/>
                </a:solidFill>
                <a:effectLst>
                  <a:outerShdw blurRad="38100" dist="19050" dir="2700000" algn="tl" rotWithShape="0">
                    <a:schemeClr val="dk1">
                      <a:alpha val="40000"/>
                    </a:schemeClr>
                  </a:outerShdw>
                </a:effectLst>
              </a:rPr>
              <a:t>* Using the length of the device and the Geiger counts, estimate the speed of the particles.</a:t>
            </a:r>
          </a:p>
        </p:txBody>
      </p:sp>
    </p:spTree>
    <p:extLst>
      <p:ext uri="{BB962C8B-B14F-4D97-AF65-F5344CB8AC3E}">
        <p14:creationId xmlns:p14="http://schemas.microsoft.com/office/powerpoint/2010/main" val="2512384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E993A9-AE69-42DB-8FCA-654207856501}"/>
              </a:ext>
            </a:extLst>
          </p:cNvPr>
          <p:cNvSpPr/>
          <p:nvPr/>
        </p:nvSpPr>
        <p:spPr>
          <a:xfrm>
            <a:off x="500743" y="674400"/>
            <a:ext cx="11691257" cy="5509200"/>
          </a:xfrm>
          <a:prstGeom prst="rect">
            <a:avLst/>
          </a:prstGeom>
          <a:noFill/>
        </p:spPr>
        <p:txBody>
          <a:bodyPr wrap="square" lIns="91440" tIns="45720" rIns="91440" bIns="45720">
            <a:spAutoFit/>
          </a:bodyPr>
          <a:lstStyle/>
          <a:p>
            <a:pPr algn="ctr"/>
            <a:r>
              <a:rPr lang="en-US" sz="4800" b="0" cap="none" spc="0" dirty="0">
                <a:ln w="0"/>
                <a:solidFill>
                  <a:schemeClr val="tx1"/>
                </a:solidFill>
                <a:effectLst>
                  <a:outerShdw blurRad="38100" dist="19050" dir="2700000" algn="tl" rotWithShape="0">
                    <a:schemeClr val="dk1">
                      <a:alpha val="40000"/>
                    </a:schemeClr>
                  </a:outerShdw>
                </a:effectLst>
              </a:rPr>
              <a:t>The energy of motion is called </a:t>
            </a:r>
            <a:r>
              <a:rPr lang="en-US" sz="4800" b="0" i="1" u="sng" cap="none" spc="0" dirty="0">
                <a:ln w="0"/>
                <a:solidFill>
                  <a:schemeClr val="tx1"/>
                </a:solidFill>
                <a:effectLst>
                  <a:outerShdw blurRad="38100" dist="19050" dir="2700000" algn="tl" rotWithShape="0">
                    <a:schemeClr val="dk1">
                      <a:alpha val="40000"/>
                    </a:schemeClr>
                  </a:outerShdw>
                </a:effectLst>
              </a:rPr>
              <a:t>kinetic energy</a:t>
            </a:r>
            <a:r>
              <a:rPr lang="en-US" sz="4800" b="0" i="1" cap="none" spc="0" dirty="0">
                <a:ln w="0"/>
                <a:solidFill>
                  <a:schemeClr val="tx1"/>
                </a:solidFill>
                <a:effectLst>
                  <a:outerShdw blurRad="38100" dist="19050" dir="2700000" algn="tl" rotWithShape="0">
                    <a:schemeClr val="dk1">
                      <a:alpha val="40000"/>
                    </a:schemeClr>
                  </a:outerShdw>
                </a:effectLst>
              </a:rPr>
              <a:t>. </a:t>
            </a:r>
            <a:r>
              <a:rPr lang="en-US" sz="4800" b="0" cap="none" spc="0" dirty="0">
                <a:ln w="0"/>
                <a:solidFill>
                  <a:schemeClr val="tx1"/>
                </a:solidFill>
                <a:effectLst>
                  <a:outerShdw blurRad="38100" dist="19050" dir="2700000" algn="tl" rotWithShape="0">
                    <a:schemeClr val="dk1">
                      <a:alpha val="40000"/>
                    </a:schemeClr>
                  </a:outerShdw>
                </a:effectLst>
              </a:rPr>
              <a:t>The formula for kinetic energy </a:t>
            </a:r>
            <a:r>
              <a:rPr lang="en-US" sz="4800" dirty="0">
                <a:ln w="0"/>
                <a:effectLst>
                  <a:outerShdw blurRad="38100" dist="19050" dir="2700000" algn="tl" rotWithShape="0">
                    <a:schemeClr val="dk1">
                      <a:alpha val="40000"/>
                    </a:schemeClr>
                  </a:outerShdw>
                </a:effectLst>
              </a:rPr>
              <a:t>= ½ mass * velocity</a:t>
            </a:r>
            <a:r>
              <a:rPr lang="en-US" sz="4800" baseline="30000" dirty="0">
                <a:ln w="0"/>
                <a:effectLst>
                  <a:outerShdw blurRad="38100" dist="19050" dir="2700000" algn="tl" rotWithShape="0">
                    <a:schemeClr val="dk1">
                      <a:alpha val="40000"/>
                    </a:schemeClr>
                  </a:outerShdw>
                </a:effectLst>
              </a:rPr>
              <a:t>2</a:t>
            </a:r>
          </a:p>
          <a:p>
            <a:pPr algn="ctr"/>
            <a:endParaRPr lang="en-US" sz="4800" b="0" cap="none" spc="0" baseline="30000" dirty="0">
              <a:ln w="0"/>
              <a:solidFill>
                <a:schemeClr val="tx1"/>
              </a:solidFill>
              <a:effectLst>
                <a:outerShdw blurRad="38100" dist="19050" dir="2700000" algn="tl" rotWithShape="0">
                  <a:schemeClr val="dk1">
                    <a:alpha val="40000"/>
                  </a:schemeClr>
                </a:outerShdw>
              </a:effectLst>
            </a:endParaRPr>
          </a:p>
          <a:p>
            <a:pPr algn="ctr"/>
            <a:endParaRPr lang="en-US" sz="4800" b="0" cap="none" spc="0" baseline="30000" dirty="0">
              <a:ln w="0"/>
              <a:solidFill>
                <a:schemeClr val="tx1"/>
              </a:solidFill>
              <a:effectLst>
                <a:outerShdw blurRad="38100" dist="19050" dir="2700000" algn="tl" rotWithShape="0">
                  <a:schemeClr val="dk1">
                    <a:alpha val="40000"/>
                  </a:schemeClr>
                </a:outerShdw>
              </a:effectLst>
            </a:endParaRPr>
          </a:p>
          <a:p>
            <a:pPr algn="ctr"/>
            <a:r>
              <a:rPr lang="en-US" sz="4800" dirty="0">
                <a:ln w="0"/>
                <a:effectLst>
                  <a:outerShdw blurRad="38100" dist="19050" dir="2700000" algn="tl" rotWithShape="0">
                    <a:schemeClr val="dk1">
                      <a:alpha val="40000"/>
                    </a:schemeClr>
                  </a:outerShdw>
                </a:effectLst>
              </a:rPr>
              <a:t>*Use your estimate of particle speeds and relative masses to determine the kinetic relative kinetic energy of the particles.</a:t>
            </a:r>
            <a:endParaRPr lang="en-US" sz="4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91868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BB112-43CA-47CA-ABFE-9AC50D1584F2}"/>
              </a:ext>
            </a:extLst>
          </p:cNvPr>
          <p:cNvSpPr/>
          <p:nvPr/>
        </p:nvSpPr>
        <p:spPr>
          <a:xfrm>
            <a:off x="205740" y="385244"/>
            <a:ext cx="11727180" cy="5262979"/>
          </a:xfrm>
          <a:prstGeom prst="rect">
            <a:avLst/>
          </a:prstGeom>
          <a:noFill/>
        </p:spPr>
        <p:txBody>
          <a:bodyPr wrap="square" lIns="91440" tIns="45720" rIns="91440" bIns="45720">
            <a:spAutoFit/>
          </a:bodyPr>
          <a:lstStyle/>
          <a:p>
            <a:pPr marL="685800" indent="-685800" algn="ctr">
              <a:buFont typeface="Arial" panose="020B0604020202020204" pitchFamily="34" charset="0"/>
              <a:buChar char="•"/>
            </a:pPr>
            <a:r>
              <a:rPr lang="en-US" sz="4800" b="0" cap="none" spc="0" dirty="0">
                <a:ln w="0"/>
                <a:solidFill>
                  <a:schemeClr val="tx1"/>
                </a:solidFill>
                <a:effectLst>
                  <a:outerShdw blurRad="38100" dist="19050" dir="2700000" algn="tl" rotWithShape="0">
                    <a:schemeClr val="dk1">
                      <a:alpha val="40000"/>
                    </a:schemeClr>
                  </a:outerShdw>
                </a:effectLst>
              </a:rPr>
              <a:t>What is the </a:t>
            </a:r>
            <a:r>
              <a:rPr lang="en-US" sz="4800" b="0" i="1" u="sng" cap="none" spc="0" dirty="0">
                <a:ln w="0"/>
                <a:solidFill>
                  <a:schemeClr val="tx1"/>
                </a:solidFill>
                <a:effectLst>
                  <a:outerShdw blurRad="38100" dist="19050" dir="2700000" algn="tl" rotWithShape="0">
                    <a:schemeClr val="dk1">
                      <a:alpha val="40000"/>
                    </a:schemeClr>
                  </a:outerShdw>
                </a:effectLst>
              </a:rPr>
              <a:t>Law of Conservation of Energy</a:t>
            </a:r>
            <a:r>
              <a:rPr lang="en-US" sz="4800" b="0" i="1" cap="none" spc="0" dirty="0">
                <a:ln w="0"/>
                <a:solidFill>
                  <a:schemeClr val="tx1"/>
                </a:solidFill>
                <a:effectLst>
                  <a:outerShdw blurRad="38100" dist="19050" dir="2700000" algn="tl" rotWithShape="0">
                    <a:schemeClr val="dk1">
                      <a:alpha val="40000"/>
                    </a:schemeClr>
                  </a:outerShdw>
                </a:effectLst>
              </a:rPr>
              <a:t>?</a:t>
            </a:r>
          </a:p>
          <a:p>
            <a:pPr marL="685800" indent="-685800" algn="ctr">
              <a:buFont typeface="Arial" panose="020B0604020202020204" pitchFamily="34" charset="0"/>
              <a:buChar char="•"/>
            </a:pPr>
            <a:endParaRPr lang="en-US" sz="4800" i="1" dirty="0">
              <a:ln w="0"/>
              <a:effectLst>
                <a:outerShdw blurRad="38100" dist="19050" dir="2700000" algn="tl" rotWithShape="0">
                  <a:schemeClr val="dk1">
                    <a:alpha val="40000"/>
                  </a:schemeClr>
                </a:outerShdw>
              </a:effectLst>
            </a:endParaRPr>
          </a:p>
          <a:p>
            <a:pPr marL="685800" indent="-685800" algn="ctr">
              <a:buFont typeface="Arial" panose="020B0604020202020204" pitchFamily="34" charset="0"/>
              <a:buChar char="•"/>
            </a:pPr>
            <a:r>
              <a:rPr lang="en-US" sz="4800" dirty="0">
                <a:ln w="0"/>
                <a:effectLst>
                  <a:outerShdw blurRad="38100" dist="19050" dir="2700000" algn="tl" rotWithShape="0">
                    <a:schemeClr val="dk1">
                      <a:alpha val="40000"/>
                    </a:schemeClr>
                  </a:outerShdw>
                </a:effectLst>
              </a:rPr>
              <a:t>If the energy of the </a:t>
            </a:r>
            <a:r>
              <a:rPr lang="el-GR" sz="4800" dirty="0">
                <a:ln w="0"/>
                <a:effectLst>
                  <a:outerShdw blurRad="38100" dist="19050" dir="2700000" algn="tl" rotWithShape="0">
                    <a:schemeClr val="dk1">
                      <a:alpha val="40000"/>
                    </a:schemeClr>
                  </a:outerShdw>
                </a:effectLst>
              </a:rPr>
              <a:t>α</a:t>
            </a:r>
            <a:r>
              <a:rPr lang="en-US" sz="4800" dirty="0">
                <a:ln w="0"/>
                <a:effectLst>
                  <a:outerShdw blurRad="38100" dist="19050" dir="2700000" algn="tl" rotWithShape="0">
                    <a:schemeClr val="dk1">
                      <a:alpha val="40000"/>
                    </a:schemeClr>
                  </a:outerShdw>
                </a:effectLst>
              </a:rPr>
              <a:t> particles must be equal to the energy of the protons, which must also be equal to the energy of the neutrons, what is the relative mass of a proton compared to a neutron?  </a:t>
            </a:r>
            <a:endParaRPr lang="en-US" sz="4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9260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Nobel Prize facts">
            <a:extLst>
              <a:ext uri="{FF2B5EF4-FFF2-40B4-BE49-F238E27FC236}">
                <a16:creationId xmlns:a16="http://schemas.microsoft.com/office/drawing/2014/main" id="{96088E37-CA83-4854-94E0-A01612E274B8}"/>
              </a:ext>
            </a:extLst>
          </p:cNvPr>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l="10928" t="27048" r="52643" b="11619"/>
          <a:stretch/>
        </p:blipFill>
        <p:spPr bwMode="auto">
          <a:xfrm>
            <a:off x="6980625" y="1078182"/>
            <a:ext cx="4441372" cy="420624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Amazon.com : Jumbo Extra-Large Congratulations Greeting Card ...">
            <a:extLst>
              <a:ext uri="{FF2B5EF4-FFF2-40B4-BE49-F238E27FC236}">
                <a16:creationId xmlns:a16="http://schemas.microsoft.com/office/drawing/2014/main" id="{19579727-2AC6-473E-8FD0-5A3CFF9F5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9233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81A7E73-C8B3-4861-82BB-A8019D09FD56}"/>
              </a:ext>
            </a:extLst>
          </p:cNvPr>
          <p:cNvSpPr/>
          <p:nvPr/>
        </p:nvSpPr>
        <p:spPr>
          <a:xfrm>
            <a:off x="6980625" y="642145"/>
            <a:ext cx="4555994" cy="5078313"/>
          </a:xfrm>
          <a:prstGeom prst="rect">
            <a:avLst/>
          </a:prstGeom>
          <a:noFill/>
        </p:spPr>
        <p:txBody>
          <a:bodyPr wrap="squar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If you had done this lab in 1932 you would have won the 1935 Nobel Prize!!</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944521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C4D3FD-5CDC-48AD-B526-BFE48B8965A9}"/>
              </a:ext>
            </a:extLst>
          </p:cNvPr>
          <p:cNvSpPr/>
          <p:nvPr/>
        </p:nvSpPr>
        <p:spPr>
          <a:xfrm>
            <a:off x="2506010" y="1912258"/>
            <a:ext cx="7179979"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Part I-</a:t>
            </a:r>
          </a:p>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Background Information</a:t>
            </a:r>
          </a:p>
        </p:txBody>
      </p:sp>
    </p:spTree>
    <p:extLst>
      <p:ext uri="{BB962C8B-B14F-4D97-AF65-F5344CB8AC3E}">
        <p14:creationId xmlns:p14="http://schemas.microsoft.com/office/powerpoint/2010/main" val="967665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C56CE4C-B8F4-400F-AD0B-9EF937E564EB}"/>
              </a:ext>
            </a:extLst>
          </p:cNvPr>
          <p:cNvPicPr>
            <a:picLocks noChangeAspect="1"/>
          </p:cNvPicPr>
          <p:nvPr/>
        </p:nvPicPr>
        <p:blipFill rotWithShape="1">
          <a:blip r:embed="rId3"/>
          <a:srcRect t="3354"/>
          <a:stretch/>
        </p:blipFill>
        <p:spPr>
          <a:xfrm>
            <a:off x="-1" y="1"/>
            <a:ext cx="12192000" cy="6068290"/>
          </a:xfrm>
          <a:prstGeom prst="rect">
            <a:avLst/>
          </a:prstGeom>
        </p:spPr>
      </p:pic>
      <p:grpSp>
        <p:nvGrpSpPr>
          <p:cNvPr id="11" name="Group 10">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12" name="Freeform: Shape 11">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824696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EFADCA6-4A87-477C-864F-89DCD58A3D26}"/>
              </a:ext>
            </a:extLst>
          </p:cNvPr>
          <p:cNvPicPr>
            <a:picLocks noChangeAspect="1"/>
          </p:cNvPicPr>
          <p:nvPr/>
        </p:nvPicPr>
        <p:blipFill>
          <a:blip r:embed="rId3"/>
          <a:stretch>
            <a:fillRect/>
          </a:stretch>
        </p:blipFill>
        <p:spPr>
          <a:xfrm>
            <a:off x="643467" y="819151"/>
            <a:ext cx="7047923" cy="5215463"/>
          </a:xfrm>
          <a:prstGeom prst="rect">
            <a:avLst/>
          </a:prstGeom>
        </p:spPr>
      </p:pic>
      <p:grpSp>
        <p:nvGrpSpPr>
          <p:cNvPr id="13" name="Group 12">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4"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 name="Rectangle 4">
            <a:extLst>
              <a:ext uri="{FF2B5EF4-FFF2-40B4-BE49-F238E27FC236}">
                <a16:creationId xmlns:a16="http://schemas.microsoft.com/office/drawing/2014/main" id="{A9EE158F-F3F9-4C49-A7EC-EAE5A0C7F084}"/>
              </a:ext>
            </a:extLst>
          </p:cNvPr>
          <p:cNvSpPr/>
          <p:nvPr/>
        </p:nvSpPr>
        <p:spPr>
          <a:xfrm>
            <a:off x="7709874" y="3170949"/>
            <a:ext cx="4298869"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ln w="10160">
                  <a:solidFill>
                    <a:srgbClr val="5B9BD5"/>
                  </a:solidFill>
                  <a:prstDash val="solid"/>
                </a:ln>
                <a:solidFill>
                  <a:srgbClr val="FFFFFF"/>
                </a:solidFill>
                <a:effectLst>
                  <a:outerShdw blurRad="38100" dist="22860" dir="5400000" algn="tl" rotWithShape="0">
                    <a:srgbClr val="000000">
                      <a:alpha val="30000"/>
                    </a:srgbClr>
                  </a:outerShdw>
                </a:effectLst>
                <a:latin typeface="Calibri" panose="020F0502020204030204"/>
              </a:rPr>
              <a:t>Cavendish Lab,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Cambridge England</a:t>
            </a:r>
          </a:p>
        </p:txBody>
      </p:sp>
    </p:spTree>
    <p:extLst>
      <p:ext uri="{BB962C8B-B14F-4D97-AF65-F5344CB8AC3E}">
        <p14:creationId xmlns:p14="http://schemas.microsoft.com/office/powerpoint/2010/main" val="988259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A3EC2C-26F3-4381-8A08-646F2639FC6F}"/>
              </a:ext>
            </a:extLst>
          </p:cNvPr>
          <p:cNvPicPr>
            <a:picLocks noChangeAspect="1"/>
          </p:cNvPicPr>
          <p:nvPr/>
        </p:nvPicPr>
        <p:blipFill rotWithShape="1">
          <a:blip r:embed="rId3"/>
          <a:srcRect l="37308" t="20841" r="45000" b="64109"/>
          <a:stretch/>
        </p:blipFill>
        <p:spPr>
          <a:xfrm>
            <a:off x="156568" y="2780428"/>
            <a:ext cx="2364393" cy="1280883"/>
          </a:xfrm>
          <a:prstGeom prst="rect">
            <a:avLst/>
          </a:prstGeom>
        </p:spPr>
      </p:pic>
      <p:sp>
        <p:nvSpPr>
          <p:cNvPr id="7" name="Rectangle 6">
            <a:extLst>
              <a:ext uri="{FF2B5EF4-FFF2-40B4-BE49-F238E27FC236}">
                <a16:creationId xmlns:a16="http://schemas.microsoft.com/office/drawing/2014/main" id="{35266E58-E414-40E2-9DC9-AFE5343E8582}"/>
              </a:ext>
            </a:extLst>
          </p:cNvPr>
          <p:cNvSpPr/>
          <p:nvPr/>
        </p:nvSpPr>
        <p:spPr>
          <a:xfrm>
            <a:off x="541981" y="357553"/>
            <a:ext cx="1588897" cy="923330"/>
          </a:xfrm>
          <a:prstGeom prst="rect">
            <a:avLst/>
          </a:prstGeom>
          <a:noFill/>
        </p:spPr>
        <p:txBody>
          <a:bodyPr wrap="none" lIns="91440" tIns="45720" rIns="91440" bIns="45720">
            <a:spAutoFit/>
          </a:bodyPr>
          <a:lstStyle/>
          <a:p>
            <a:pPr algn="ctr"/>
            <a:r>
              <a:rPr lang="en-US" sz="5400" b="1" u="sng"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1896</a:t>
            </a:r>
          </a:p>
        </p:txBody>
      </p:sp>
      <p:sp>
        <p:nvSpPr>
          <p:cNvPr id="8" name="TextBox 7">
            <a:extLst>
              <a:ext uri="{FF2B5EF4-FFF2-40B4-BE49-F238E27FC236}">
                <a16:creationId xmlns:a16="http://schemas.microsoft.com/office/drawing/2014/main" id="{86E9CC54-7693-4C6E-8595-73B41A781F74}"/>
              </a:ext>
            </a:extLst>
          </p:cNvPr>
          <p:cNvSpPr txBox="1"/>
          <p:nvPr/>
        </p:nvSpPr>
        <p:spPr>
          <a:xfrm>
            <a:off x="156568" y="4313146"/>
            <a:ext cx="2364393" cy="1754326"/>
          </a:xfrm>
          <a:prstGeom prst="rect">
            <a:avLst/>
          </a:prstGeom>
          <a:noFill/>
          <a:ln>
            <a:solidFill>
              <a:schemeClr val="tx1"/>
            </a:solidFill>
          </a:ln>
        </p:spPr>
        <p:txBody>
          <a:bodyPr wrap="square" rtlCol="0">
            <a:spAutoFit/>
          </a:bodyPr>
          <a:lstStyle/>
          <a:p>
            <a:pPr algn="ctr"/>
            <a:r>
              <a:rPr lang="en-US" dirty="0"/>
              <a:t>Henri Becquerel went to take a picture of Uranium and found the rock took a picture of itself.  Radioactivity was discovered.</a:t>
            </a:r>
          </a:p>
        </p:txBody>
      </p:sp>
      <p:pic>
        <p:nvPicPr>
          <p:cNvPr id="2050" name="Picture 2">
            <a:extLst>
              <a:ext uri="{FF2B5EF4-FFF2-40B4-BE49-F238E27FC236}">
                <a16:creationId xmlns:a16="http://schemas.microsoft.com/office/drawing/2014/main" id="{C2FA032B-D942-4C59-8E49-166EAED89A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5894" y="1029644"/>
            <a:ext cx="2547128" cy="31946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CE59E75-DF7C-4E3F-9007-98505E4A927E}"/>
              </a:ext>
            </a:extLst>
          </p:cNvPr>
          <p:cNvPicPr>
            <a:picLocks noChangeAspect="1"/>
          </p:cNvPicPr>
          <p:nvPr/>
        </p:nvPicPr>
        <p:blipFill rotWithShape="1">
          <a:blip r:embed="rId5"/>
          <a:srcRect l="50000" b="11195"/>
          <a:stretch/>
        </p:blipFill>
        <p:spPr>
          <a:xfrm>
            <a:off x="5413022" y="1587508"/>
            <a:ext cx="6637459" cy="2444495"/>
          </a:xfrm>
          <a:prstGeom prst="rect">
            <a:avLst/>
          </a:prstGeom>
        </p:spPr>
      </p:pic>
      <p:sp>
        <p:nvSpPr>
          <p:cNvPr id="10" name="TextBox 9">
            <a:extLst>
              <a:ext uri="{FF2B5EF4-FFF2-40B4-BE49-F238E27FC236}">
                <a16:creationId xmlns:a16="http://schemas.microsoft.com/office/drawing/2014/main" id="{94C6B71A-FA01-4EF3-AE0B-505B9A2EF336}"/>
              </a:ext>
            </a:extLst>
          </p:cNvPr>
          <p:cNvSpPr txBox="1"/>
          <p:nvPr/>
        </p:nvSpPr>
        <p:spPr>
          <a:xfrm>
            <a:off x="2865894" y="4416505"/>
            <a:ext cx="9039974" cy="2031325"/>
          </a:xfrm>
          <a:prstGeom prst="rect">
            <a:avLst/>
          </a:prstGeom>
          <a:noFill/>
          <a:ln>
            <a:solidFill>
              <a:schemeClr val="tx1"/>
            </a:solidFill>
          </a:ln>
        </p:spPr>
        <p:txBody>
          <a:bodyPr wrap="square" rtlCol="0">
            <a:spAutoFit/>
          </a:bodyPr>
          <a:lstStyle/>
          <a:p>
            <a:r>
              <a:rPr lang="en-US" dirty="0"/>
              <a:t>Curious about the nature of radiation, </a:t>
            </a:r>
            <a:r>
              <a:rPr lang="en-US" b="1" dirty="0"/>
              <a:t>Marie Curie </a:t>
            </a:r>
            <a:r>
              <a:rPr lang="en-US" dirty="0"/>
              <a:t>had the idea to pass different types of radiation through a magnet to see how they behaved.  She found 3 different types of radiation </a:t>
            </a:r>
            <a:r>
              <a:rPr lang="el-GR" dirty="0"/>
              <a:t>α</a:t>
            </a:r>
            <a:r>
              <a:rPr lang="en-US" dirty="0"/>
              <a:t>, </a:t>
            </a:r>
            <a:r>
              <a:rPr lang="el-GR" dirty="0"/>
              <a:t>β</a:t>
            </a:r>
            <a:r>
              <a:rPr lang="en-US" dirty="0"/>
              <a:t>, &amp; </a:t>
            </a:r>
            <a:r>
              <a:rPr lang="el-GR" dirty="0"/>
              <a:t>γ</a:t>
            </a:r>
            <a:r>
              <a:rPr lang="en-US" dirty="0"/>
              <a:t>.  Alpha (</a:t>
            </a:r>
            <a:r>
              <a:rPr lang="el-GR" dirty="0"/>
              <a:t>α</a:t>
            </a:r>
            <a:r>
              <a:rPr lang="en-US" dirty="0"/>
              <a:t>) was attracted to the negative pole of a magnet and repelled from the positive pole.  Alpha particles had the shortest path length.  Beta radiation (</a:t>
            </a:r>
            <a:r>
              <a:rPr lang="el-GR" dirty="0"/>
              <a:t>β</a:t>
            </a:r>
            <a:r>
              <a:rPr lang="en-US" dirty="0"/>
              <a:t>) traveled farther than alpha and was attracted to the positive pole while being repelled by the negative pole.  And finally gamma radiation (</a:t>
            </a:r>
            <a:r>
              <a:rPr lang="el-GR" dirty="0"/>
              <a:t>γ</a:t>
            </a:r>
            <a:r>
              <a:rPr lang="en-US" dirty="0"/>
              <a:t>) was not attracted or repelled by either magnetic pole.  Gamma particles also had the longest path length.</a:t>
            </a:r>
          </a:p>
        </p:txBody>
      </p:sp>
      <p:sp>
        <p:nvSpPr>
          <p:cNvPr id="11" name="Rectangle 10">
            <a:extLst>
              <a:ext uri="{FF2B5EF4-FFF2-40B4-BE49-F238E27FC236}">
                <a16:creationId xmlns:a16="http://schemas.microsoft.com/office/drawing/2014/main" id="{9B463492-0BFA-43C9-A2F5-63BF81EBB12C}"/>
              </a:ext>
            </a:extLst>
          </p:cNvPr>
          <p:cNvSpPr/>
          <p:nvPr/>
        </p:nvSpPr>
        <p:spPr>
          <a:xfrm>
            <a:off x="5639686" y="0"/>
            <a:ext cx="6184129" cy="1107996"/>
          </a:xfrm>
          <a:prstGeom prst="rect">
            <a:avLst/>
          </a:prstGeom>
          <a:noFill/>
        </p:spPr>
        <p:txBody>
          <a:bodyPr wrap="none" lIns="91440" tIns="45720" rIns="91440" bIns="45720">
            <a:spAutoFit/>
          </a:bodyPr>
          <a:lstStyle/>
          <a:p>
            <a:pPr algn="ctr"/>
            <a:r>
              <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36</a:t>
            </a:r>
            <a:r>
              <a:rPr lang="en-US" sz="6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years earlier…</a:t>
            </a:r>
          </a:p>
        </p:txBody>
      </p:sp>
      <p:pic>
        <p:nvPicPr>
          <p:cNvPr id="2052" name="Picture 4" descr="Industry Leader: Wyoming Uranium Industry on 'Its Death Bed ...">
            <a:extLst>
              <a:ext uri="{FF2B5EF4-FFF2-40B4-BE49-F238E27FC236}">
                <a16:creationId xmlns:a16="http://schemas.microsoft.com/office/drawing/2014/main" id="{3FE09E1C-A516-4FE7-9AE7-C0AFA1940B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676" y="1288582"/>
            <a:ext cx="2276236" cy="1280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013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C5762B95-B9D7-415D-ACB2-E222AAFF63CB}"/>
              </a:ext>
            </a:extLst>
          </p:cNvPr>
          <p:cNvSpPr/>
          <p:nvPr/>
        </p:nvSpPr>
        <p:spPr>
          <a:xfrm>
            <a:off x="6002215" y="3305906"/>
            <a:ext cx="187569" cy="257908"/>
          </a:xfrm>
          <a:prstGeom prst="ellipse">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3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1000" autoRev="1" fill="remove"/>
                                        <p:tgtEl>
                                          <p:spTgt spid="5"/>
                                        </p:tgtEl>
                                        <p:attrNameLst>
                                          <p:attrName>style.color</p:attrName>
                                        </p:attrNameLst>
                                      </p:cBhvr>
                                      <p:to>
                                        <a:schemeClr val="tx1"/>
                                      </p:to>
                                    </p:animClr>
                                    <p:animClr clrSpc="rgb" dir="cw">
                                      <p:cBhvr>
                                        <p:cTn id="7" dur="1000" autoRev="1" fill="remove"/>
                                        <p:tgtEl>
                                          <p:spTgt spid="5"/>
                                        </p:tgtEl>
                                        <p:attrNameLst>
                                          <p:attrName>fillcolor</p:attrName>
                                        </p:attrNameLst>
                                      </p:cBhvr>
                                      <p:to>
                                        <a:schemeClr val="tx1"/>
                                      </p:to>
                                    </p:animClr>
                                    <p:set>
                                      <p:cBhvr>
                                        <p:cTn id="8" dur="1000" autoRev="1" fill="remove"/>
                                        <p:tgtEl>
                                          <p:spTgt spid="5"/>
                                        </p:tgtEl>
                                        <p:attrNameLst>
                                          <p:attrName>fill.type</p:attrName>
                                        </p:attrNameLst>
                                      </p:cBhvr>
                                      <p:to>
                                        <p:strVal val="solid"/>
                                      </p:to>
                                    </p:set>
                                    <p:set>
                                      <p:cBhvr>
                                        <p:cTn id="9" dur="100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AEF2FA7-F4B7-47C4-BA56-553D98B5E2B4}"/>
              </a:ext>
            </a:extLst>
          </p:cNvPr>
          <p:cNvPicPr>
            <a:picLocks noChangeAspect="1"/>
          </p:cNvPicPr>
          <p:nvPr/>
        </p:nvPicPr>
        <p:blipFill rotWithShape="1">
          <a:blip r:embed="rId3"/>
          <a:srcRect r="-2" b="16249"/>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4" name="Picture 3">
            <a:extLst>
              <a:ext uri="{FF2B5EF4-FFF2-40B4-BE49-F238E27FC236}">
                <a16:creationId xmlns:a16="http://schemas.microsoft.com/office/drawing/2014/main" id="{5A1678BE-DDBA-4036-8175-7F2F32A20045}"/>
              </a:ext>
            </a:extLst>
          </p:cNvPr>
          <p:cNvPicPr>
            <a:picLocks noChangeAspect="1"/>
          </p:cNvPicPr>
          <p:nvPr/>
        </p:nvPicPr>
        <p:blipFill rotWithShape="1">
          <a:blip r:embed="rId4"/>
          <a:srcRect l="6019" r="6023" b="4"/>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5" name="Picture 4">
            <a:extLst>
              <a:ext uri="{FF2B5EF4-FFF2-40B4-BE49-F238E27FC236}">
                <a16:creationId xmlns:a16="http://schemas.microsoft.com/office/drawing/2014/main" id="{265F2061-A426-4FE5-9476-F94E6C85BDAB}"/>
              </a:ext>
            </a:extLst>
          </p:cNvPr>
          <p:cNvPicPr>
            <a:picLocks noChangeAspect="1"/>
          </p:cNvPicPr>
          <p:nvPr/>
        </p:nvPicPr>
        <p:blipFill rotWithShape="1">
          <a:blip r:embed="rId5"/>
          <a:srcRect t="2721" r="5" b="25225"/>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6" name="Rectangle 5">
            <a:extLst>
              <a:ext uri="{FF2B5EF4-FFF2-40B4-BE49-F238E27FC236}">
                <a16:creationId xmlns:a16="http://schemas.microsoft.com/office/drawing/2014/main" id="{D25E3FAD-539B-4319-B9A3-F4F6E661164B}"/>
              </a:ext>
            </a:extLst>
          </p:cNvPr>
          <p:cNvSpPr/>
          <p:nvPr/>
        </p:nvSpPr>
        <p:spPr>
          <a:xfrm>
            <a:off x="0" y="6258030"/>
            <a:ext cx="4668256" cy="3181684"/>
          </a:xfrm>
          <a:prstGeom prst="rect">
            <a:avLst/>
          </a:prstGeom>
        </p:spPr>
        <p:txBody>
          <a:bodyPr vert="horz" lIns="91440" tIns="45720" rIns="91440" bIns="45720" rtlCol="0" anchor="t">
            <a:normAutofit/>
          </a:bodyPr>
          <a:lstStyle/>
          <a:p>
            <a:pPr>
              <a:lnSpc>
                <a:spcPct val="90000"/>
              </a:lnSpc>
              <a:spcAft>
                <a:spcPts val="600"/>
              </a:spcAft>
            </a:pPr>
            <a:r>
              <a:rPr lang="en-US" sz="4400" b="1" cap="none" spc="0" dirty="0">
                <a:ln w="10160">
                  <a:solidFill>
                    <a:schemeClr val="accent5"/>
                  </a:solidFill>
                  <a:prstDash val="solid"/>
                </a:ln>
                <a:effectLst>
                  <a:outerShdw blurRad="38100" dist="22860" dir="5400000" algn="tl" rotWithShape="0">
                    <a:srgbClr val="000000">
                      <a:alpha val="30000"/>
                    </a:srgbClr>
                  </a:outerShdw>
                </a:effectLst>
              </a:rPr>
              <a:t>1908</a:t>
            </a:r>
          </a:p>
        </p:txBody>
      </p:sp>
      <p:sp>
        <p:nvSpPr>
          <p:cNvPr id="8" name="TextBox 7">
            <a:extLst>
              <a:ext uri="{FF2B5EF4-FFF2-40B4-BE49-F238E27FC236}">
                <a16:creationId xmlns:a16="http://schemas.microsoft.com/office/drawing/2014/main" id="{2822731F-ED52-499F-9A50-73CF9D9719A6}"/>
              </a:ext>
            </a:extLst>
          </p:cNvPr>
          <p:cNvSpPr txBox="1"/>
          <p:nvPr/>
        </p:nvSpPr>
        <p:spPr>
          <a:xfrm>
            <a:off x="6719467" y="1516601"/>
            <a:ext cx="5472533" cy="5016758"/>
          </a:xfrm>
          <a:prstGeom prst="rect">
            <a:avLst/>
          </a:prstGeom>
          <a:noFill/>
        </p:spPr>
        <p:txBody>
          <a:bodyPr wrap="square" rtlCol="0">
            <a:spAutoFit/>
          </a:bodyPr>
          <a:lstStyle/>
          <a:p>
            <a:pPr>
              <a:spcAft>
                <a:spcPts val="600"/>
              </a:spcAft>
            </a:pPr>
            <a:r>
              <a:rPr lang="en-US" sz="3200" dirty="0"/>
              <a:t>Electricity only flows in a complete circuit.  In a Geiger Counter the circuit is broken and isolated within a metal tube.  Any incoming radiation will ionize the gases in the tube completing the circuit.  A counter measures the voltage and the number of incoming pulses.</a:t>
            </a:r>
          </a:p>
        </p:txBody>
      </p:sp>
      <p:sp>
        <p:nvSpPr>
          <p:cNvPr id="7" name="Rectangle 6">
            <a:extLst>
              <a:ext uri="{FF2B5EF4-FFF2-40B4-BE49-F238E27FC236}">
                <a16:creationId xmlns:a16="http://schemas.microsoft.com/office/drawing/2014/main" id="{FA6797D8-A626-445D-98F2-B406F05C5579}"/>
              </a:ext>
            </a:extLst>
          </p:cNvPr>
          <p:cNvSpPr/>
          <p:nvPr/>
        </p:nvSpPr>
        <p:spPr>
          <a:xfrm>
            <a:off x="5481942" y="26446"/>
            <a:ext cx="7947582"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u="sng" kern="1200"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mj-lt"/>
                <a:ea typeface="+mj-ea"/>
                <a:cs typeface="+mj-cs"/>
              </a:rPr>
              <a:t>Hans Geiger’s Counter</a:t>
            </a:r>
          </a:p>
        </p:txBody>
      </p:sp>
    </p:spTree>
    <p:extLst>
      <p:ext uri="{BB962C8B-B14F-4D97-AF65-F5344CB8AC3E}">
        <p14:creationId xmlns:p14="http://schemas.microsoft.com/office/powerpoint/2010/main" val="24056215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C4D3FD-5CDC-48AD-B526-BFE48B8965A9}"/>
              </a:ext>
            </a:extLst>
          </p:cNvPr>
          <p:cNvSpPr/>
          <p:nvPr/>
        </p:nvSpPr>
        <p:spPr>
          <a:xfrm>
            <a:off x="3740032" y="1912258"/>
            <a:ext cx="4711931"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Part II-</a:t>
            </a:r>
          </a:p>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The experiment</a:t>
            </a:r>
          </a:p>
        </p:txBody>
      </p:sp>
    </p:spTree>
    <p:extLst>
      <p:ext uri="{BB962C8B-B14F-4D97-AF65-F5344CB8AC3E}">
        <p14:creationId xmlns:p14="http://schemas.microsoft.com/office/powerpoint/2010/main" val="3399637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Shape 15">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331ED8E4-8E19-41C5-B1A2-B9F3C9BDAAEF}"/>
              </a:ext>
            </a:extLst>
          </p:cNvPr>
          <p:cNvPicPr>
            <a:picLocks noChangeAspect="1"/>
          </p:cNvPicPr>
          <p:nvPr/>
        </p:nvPicPr>
        <p:blipFill rotWithShape="1">
          <a:blip r:embed="rId3"/>
          <a:srcRect l="7066" t="8517" r="6598" b="8347"/>
          <a:stretch/>
        </p:blipFill>
        <p:spPr>
          <a:xfrm>
            <a:off x="110927" y="574409"/>
            <a:ext cx="4274837" cy="4762089"/>
          </a:xfrm>
          <a:prstGeom prst="rect">
            <a:avLst/>
          </a:prstGeom>
          <a:ln w="38100">
            <a:solidFill>
              <a:schemeClr val="accent2">
                <a:lumMod val="75000"/>
              </a:schemeClr>
            </a:solidFill>
          </a:ln>
        </p:spPr>
      </p:pic>
      <p:sp>
        <p:nvSpPr>
          <p:cNvPr id="18" name="Freeform: Shape 17">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BEBC9C47-5572-469B-85AC-EAF436636F31}"/>
              </a:ext>
            </a:extLst>
          </p:cNvPr>
          <p:cNvPicPr>
            <a:picLocks noChangeAspect="1"/>
          </p:cNvPicPr>
          <p:nvPr/>
        </p:nvPicPr>
        <p:blipFill rotWithShape="1">
          <a:blip r:embed="rId4"/>
          <a:srcRect l="3491" t="6098" r="7213"/>
          <a:stretch/>
        </p:blipFill>
        <p:spPr>
          <a:xfrm>
            <a:off x="5176468" y="1397654"/>
            <a:ext cx="6871258" cy="4643381"/>
          </a:xfrm>
          <a:prstGeom prst="rect">
            <a:avLst/>
          </a:prstGeom>
          <a:ln w="38100">
            <a:solidFill>
              <a:schemeClr val="accent2">
                <a:lumMod val="75000"/>
              </a:schemeClr>
            </a:solidFill>
          </a:ln>
        </p:spPr>
      </p:pic>
      <p:sp>
        <p:nvSpPr>
          <p:cNvPr id="2" name="Rectangle 1">
            <a:extLst>
              <a:ext uri="{FF2B5EF4-FFF2-40B4-BE49-F238E27FC236}">
                <a16:creationId xmlns:a16="http://schemas.microsoft.com/office/drawing/2014/main" id="{3150050F-BB83-4318-A737-8AAB2C2A5964}"/>
              </a:ext>
            </a:extLst>
          </p:cNvPr>
          <p:cNvSpPr/>
          <p:nvPr/>
        </p:nvSpPr>
        <p:spPr>
          <a:xfrm rot="20732640">
            <a:off x="223523" y="4309240"/>
            <a:ext cx="432362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|---- 22 cm ---|</a:t>
            </a:r>
          </a:p>
        </p:txBody>
      </p:sp>
    </p:spTree>
    <p:extLst>
      <p:ext uri="{BB962C8B-B14F-4D97-AF65-F5344CB8AC3E}">
        <p14:creationId xmlns:p14="http://schemas.microsoft.com/office/powerpoint/2010/main" val="997300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1227</Words>
  <Application>Microsoft Office PowerPoint</Application>
  <PresentationFormat>Widescreen</PresentationFormat>
  <Paragraphs>136</Paragraphs>
  <Slides>19</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&amp; Amy Boom</dc:creator>
  <cp:lastModifiedBy>John &amp; Amy Boom</cp:lastModifiedBy>
  <cp:revision>17</cp:revision>
  <dcterms:created xsi:type="dcterms:W3CDTF">2020-08-16T22:26:14Z</dcterms:created>
  <dcterms:modified xsi:type="dcterms:W3CDTF">2020-08-17T04:38:42Z</dcterms:modified>
</cp:coreProperties>
</file>