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58" r:id="rId4"/>
    <p:sldId id="259" r:id="rId5"/>
    <p:sldId id="260" r:id="rId6"/>
    <p:sldId id="261" r:id="rId7"/>
    <p:sldId id="293" r:id="rId8"/>
    <p:sldId id="263" r:id="rId9"/>
    <p:sldId id="294" r:id="rId10"/>
    <p:sldId id="297" r:id="rId11"/>
    <p:sldId id="295" r:id="rId12"/>
    <p:sldId id="296" r:id="rId13"/>
    <p:sldId id="299" r:id="rId14"/>
    <p:sldId id="301" r:id="rId15"/>
    <p:sldId id="270" r:id="rId16"/>
    <p:sldId id="302" r:id="rId17"/>
    <p:sldId id="272" r:id="rId18"/>
    <p:sldId id="306" r:id="rId19"/>
    <p:sldId id="273" r:id="rId20"/>
    <p:sldId id="303" r:id="rId21"/>
    <p:sldId id="289" r:id="rId22"/>
    <p:sldId id="290" r:id="rId23"/>
    <p:sldId id="304" r:id="rId24"/>
    <p:sldId id="281" r:id="rId25"/>
    <p:sldId id="291" r:id="rId26"/>
    <p:sldId id="305" r:id="rId27"/>
    <p:sldId id="282" r:id="rId28"/>
    <p:sldId id="283" r:id="rId29"/>
    <p:sldId id="284" r:id="rId30"/>
    <p:sldId id="285" r:id="rId31"/>
    <p:sldId id="269" r:id="rId32"/>
    <p:sldId id="268" r:id="rId33"/>
    <p:sldId id="275" r:id="rId34"/>
    <p:sldId id="287" r:id="rId35"/>
    <p:sldId id="307" r:id="rId36"/>
    <p:sldId id="309" r:id="rId37"/>
    <p:sldId id="310" r:id="rId38"/>
    <p:sldId id="274" r:id="rId39"/>
    <p:sldId id="276" r:id="rId40"/>
    <p:sldId id="277" r:id="rId41"/>
    <p:sldId id="280" r:id="rId42"/>
    <p:sldId id="279" r:id="rId43"/>
    <p:sldId id="288" r:id="rId44"/>
    <p:sldId id="292" r:id="rId45"/>
    <p:sldId id="262" r:id="rId46"/>
    <p:sldId id="257" r:id="rId47"/>
    <p:sldId id="271" r:id="rId48"/>
    <p:sldId id="278" r:id="rId49"/>
    <p:sldId id="28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250A-B3CD-4D69-8CF6-C517C99906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61C-927D-4543-BA6B-CA25F274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6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250A-B3CD-4D69-8CF6-C517C99906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61C-927D-4543-BA6B-CA25F274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53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250A-B3CD-4D69-8CF6-C517C99906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61C-927D-4543-BA6B-CA25F274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250A-B3CD-4D69-8CF6-C517C99906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61C-927D-4543-BA6B-CA25F274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1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250A-B3CD-4D69-8CF6-C517C99906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61C-927D-4543-BA6B-CA25F274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250A-B3CD-4D69-8CF6-C517C99906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61C-927D-4543-BA6B-CA25F274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03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250A-B3CD-4D69-8CF6-C517C99906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61C-927D-4543-BA6B-CA25F274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250A-B3CD-4D69-8CF6-C517C99906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61C-927D-4543-BA6B-CA25F274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0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250A-B3CD-4D69-8CF6-C517C99906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61C-927D-4543-BA6B-CA25F274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6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250A-B3CD-4D69-8CF6-C517C99906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61C-927D-4543-BA6B-CA25F274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0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2250A-B3CD-4D69-8CF6-C517C99906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61C-927D-4543-BA6B-CA25F274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0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2250A-B3CD-4D69-8CF6-C517C99906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5761C-927D-4543-BA6B-CA25F274C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3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hemistry.bd.psu.edu/jircitano/periodic4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niversetoday.com/wp-content/uploads/2015/02/einstein1_7.jpg" TargetMode="External"/><Relationship Id="rId3" Type="http://schemas.openxmlformats.org/officeDocument/2006/relationships/hyperlink" Target="http://cdn.wallpapersafari.com/46/50/lghgzv.png" TargetMode="External"/><Relationship Id="rId7" Type="http://schemas.openxmlformats.org/officeDocument/2006/relationships/hyperlink" Target="https://upload.wikimedia.org/wikipedia/commons/thumb/d/df/Max_Planck_1901.GIF/220px-Max_Planck_1901.GIF" TargetMode="External"/><Relationship Id="rId2" Type="http://schemas.openxmlformats.org/officeDocument/2006/relationships/hyperlink" Target="http://www.symmetrymagazine.org/sites/default/files/styles/2015_hero/public/images/standard/illustris_box_dmdens_gasvel.png?itok=5df3svU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lchetron.com/Viktor-Rydberg-1154841-W" TargetMode="External"/><Relationship Id="rId5" Type="http://schemas.openxmlformats.org/officeDocument/2006/relationships/hyperlink" Target="http://cdn.segmentnext.com/wp-content/uploads/2015/07/Half-Life.jpg" TargetMode="External"/><Relationship Id="rId4" Type="http://schemas.openxmlformats.org/officeDocument/2006/relationships/hyperlink" Target="https://www2.estrellamountain.edu/faculty/farabee/biobk/excitation.gif" TargetMode="External"/><Relationship Id="rId9" Type="http://schemas.openxmlformats.org/officeDocument/2006/relationships/hyperlink" Target="http://lasp.colorado.edu/~bagenal/3720/CLASS5/06-14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2974242" TargetMode="External"/><Relationship Id="rId2" Type="http://schemas.openxmlformats.org/officeDocument/2006/relationships/hyperlink" Target="http://francescopochetti.com/tag/sk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ieldtestedsystems.com/download/PeriodicTableOfSpectra.png" TargetMode="External"/><Relationship Id="rId5" Type="http://schemas.openxmlformats.org/officeDocument/2006/relationships/hyperlink" Target="https://www.wwu.edu/depts/skywise/img/light_spectrum.bmp" TargetMode="External"/><Relationship Id="rId4" Type="http://schemas.openxmlformats.org/officeDocument/2006/relationships/hyperlink" Target="https://aqua.org/~/media/Images/Animals/Mantis%20Shrimp/animals-mantisshrimp-slide1-web.jpg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d2gne97vdumgn3.cloudfront.net/api/file/07s5okTC2IRlBi5vzbEA" TargetMode="External"/><Relationship Id="rId3" Type="http://schemas.openxmlformats.org/officeDocument/2006/relationships/hyperlink" Target="https://www.meted.ucar.edu/sign_in.php?go_back_to=http://www.meted.ucar.edu/hao/aurora/images/auroral_spectra.jpg" TargetMode="External"/><Relationship Id="rId7" Type="http://schemas.openxmlformats.org/officeDocument/2006/relationships/hyperlink" Target="http://biz-solutionz.com/IMG_0576.JPG" TargetMode="External"/><Relationship Id="rId2" Type="http://schemas.openxmlformats.org/officeDocument/2006/relationships/hyperlink" Target="http://www.softservenews.com/photos/large/1403081_560684567338875_1243713410_o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.stack.imgur.com/PKDR2.gif" TargetMode="External"/><Relationship Id="rId5" Type="http://schemas.openxmlformats.org/officeDocument/2006/relationships/hyperlink" Target="https://upload.wikimedia.org/wikipedia/commons/f/f5/Light_dispersion_conceptual_waves.gif" TargetMode="External"/><Relationship Id="rId4" Type="http://schemas.openxmlformats.org/officeDocument/2006/relationships/hyperlink" Target="https://www.wired.com/images_blogs/wiredscience/2010/03/moleculespectra-crop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2.bp.blogspot.com/-mDuoKNroGxw/UvLZM-m5TlI/AAAAAAAAVRg/IBNe8vi2MKc/s1600/reflection.png" TargetMode="External"/><Relationship Id="rId2" Type="http://schemas.openxmlformats.org/officeDocument/2006/relationships/hyperlink" Target="https://i2.wp.com/adventuresofagoodman.com/wp-content/uploads/2013/01/Neon-signs-all-over-the-streets-of-Hong-Kong-and-Kowloon-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qrg.northwestern.edu/projects/vss/docs/media/Communications/reflection.gi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5715" y="2967335"/>
            <a:ext cx="77405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This is the universe.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890665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(Or at least a computer simulation of it.)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5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9364" y="2205335"/>
            <a:ext cx="99570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Mr. Boom is an electron…</a:t>
            </a:r>
            <a:endParaRPr lang="en-US" sz="7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29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y contain: 1 person, smiling, standing, office, shoes, screen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33" y="270251"/>
            <a:ext cx="4612368" cy="61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1 person, smiling, standing and indo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25146"/>
          <a:stretch/>
        </p:blipFill>
        <p:spPr bwMode="auto">
          <a:xfrm>
            <a:off x="0" y="1490398"/>
            <a:ext cx="3181637" cy="37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may contain: 1 person, smiling, standing and indo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1" t="24432"/>
          <a:stretch/>
        </p:blipFill>
        <p:spPr bwMode="auto">
          <a:xfrm>
            <a:off x="3312266" y="1162822"/>
            <a:ext cx="3831938" cy="436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985177"/>
            <a:ext cx="32796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Ground State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7313" y="5495612"/>
            <a:ext cx="45654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Intermediate</a:t>
            </a:r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State</a:t>
            </a:r>
          </a:p>
        </p:txBody>
      </p:sp>
      <p:sp>
        <p:nvSpPr>
          <p:cNvPr id="9" name="Rectangle 8"/>
          <p:cNvSpPr/>
          <p:nvPr/>
        </p:nvSpPr>
        <p:spPr>
          <a:xfrm>
            <a:off x="7987759" y="6233158"/>
            <a:ext cx="31865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Excited</a:t>
            </a:r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State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39808" y="382645"/>
            <a:ext cx="2932192" cy="3238500"/>
            <a:chOff x="1639808" y="382645"/>
            <a:chExt cx="2932192" cy="3238500"/>
          </a:xfrm>
        </p:grpSpPr>
        <p:sp>
          <p:nvSpPr>
            <p:cNvPr id="5" name="Lightning Bolt 4"/>
            <p:cNvSpPr/>
            <p:nvPr/>
          </p:nvSpPr>
          <p:spPr>
            <a:xfrm>
              <a:off x="1639808" y="382645"/>
              <a:ext cx="2932192" cy="3238500"/>
            </a:xfrm>
            <a:prstGeom prst="lightningBolt">
              <a:avLst/>
            </a:prstGeom>
            <a:solidFill>
              <a:schemeClr val="accent4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3070741">
              <a:off x="2036604" y="1341254"/>
              <a:ext cx="21385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Energy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72660" y="0"/>
            <a:ext cx="2932192" cy="3238500"/>
            <a:chOff x="5372660" y="0"/>
            <a:chExt cx="2932192" cy="3238500"/>
          </a:xfrm>
        </p:grpSpPr>
        <p:sp>
          <p:nvSpPr>
            <p:cNvPr id="12" name="Lightning Bolt 11"/>
            <p:cNvSpPr/>
            <p:nvPr/>
          </p:nvSpPr>
          <p:spPr>
            <a:xfrm>
              <a:off x="5372660" y="0"/>
              <a:ext cx="2932192" cy="3238500"/>
            </a:xfrm>
            <a:prstGeom prst="lightningBolt">
              <a:avLst/>
            </a:prstGeom>
            <a:solidFill>
              <a:schemeClr val="accent4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3070741">
              <a:off x="5769456" y="958609"/>
              <a:ext cx="21385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Energy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06446" y="5730849"/>
            <a:ext cx="43655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Excitation</a:t>
            </a:r>
          </a:p>
        </p:txBody>
      </p:sp>
    </p:spTree>
    <p:extLst>
      <p:ext uri="{BB962C8B-B14F-4D97-AF65-F5344CB8AC3E}">
        <p14:creationId xmlns:p14="http://schemas.microsoft.com/office/powerpoint/2010/main" val="77108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y contain: 1 person, smiling, standing, office, shoes, screen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33" y="270251"/>
            <a:ext cx="4612368" cy="61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1 person, smiling, standing and indo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25146"/>
          <a:stretch/>
        </p:blipFill>
        <p:spPr bwMode="auto">
          <a:xfrm>
            <a:off x="0" y="1490398"/>
            <a:ext cx="3181637" cy="37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may contain: 1 person, smiling, standing and indo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1" t="24432"/>
          <a:stretch/>
        </p:blipFill>
        <p:spPr bwMode="auto">
          <a:xfrm>
            <a:off x="3312266" y="1162822"/>
            <a:ext cx="3831938" cy="436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985177"/>
            <a:ext cx="32796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Ground State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7313" y="5495612"/>
            <a:ext cx="45654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Intermediate</a:t>
            </a:r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State</a:t>
            </a:r>
          </a:p>
        </p:txBody>
      </p:sp>
      <p:sp>
        <p:nvSpPr>
          <p:cNvPr id="9" name="Rectangle 8"/>
          <p:cNvSpPr/>
          <p:nvPr/>
        </p:nvSpPr>
        <p:spPr>
          <a:xfrm>
            <a:off x="7987759" y="6233158"/>
            <a:ext cx="31865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Excited</a:t>
            </a:r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State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39808" y="382645"/>
            <a:ext cx="2932192" cy="3238500"/>
            <a:chOff x="1639808" y="382645"/>
            <a:chExt cx="2932192" cy="3238500"/>
          </a:xfrm>
        </p:grpSpPr>
        <p:sp>
          <p:nvSpPr>
            <p:cNvPr id="5" name="Lightning Bolt 4"/>
            <p:cNvSpPr/>
            <p:nvPr/>
          </p:nvSpPr>
          <p:spPr>
            <a:xfrm>
              <a:off x="1639808" y="382645"/>
              <a:ext cx="2932192" cy="3238500"/>
            </a:xfrm>
            <a:prstGeom prst="lightningBolt">
              <a:avLst/>
            </a:prstGeom>
            <a:solidFill>
              <a:schemeClr val="accent4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3070741">
              <a:off x="2036604" y="1341254"/>
              <a:ext cx="21385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Energy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72660" y="0"/>
            <a:ext cx="2932192" cy="3238500"/>
            <a:chOff x="5372660" y="0"/>
            <a:chExt cx="2932192" cy="3238500"/>
          </a:xfrm>
        </p:grpSpPr>
        <p:sp>
          <p:nvSpPr>
            <p:cNvPr id="12" name="Lightning Bolt 11"/>
            <p:cNvSpPr/>
            <p:nvPr/>
          </p:nvSpPr>
          <p:spPr>
            <a:xfrm>
              <a:off x="5372660" y="0"/>
              <a:ext cx="2932192" cy="3238500"/>
            </a:xfrm>
            <a:prstGeom prst="lightningBolt">
              <a:avLst/>
            </a:prstGeom>
            <a:solidFill>
              <a:schemeClr val="accent4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3070741">
              <a:off x="5769456" y="958609"/>
              <a:ext cx="21385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Energy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18169" y="5730849"/>
            <a:ext cx="39421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Emission</a:t>
            </a:r>
          </a:p>
        </p:txBody>
      </p:sp>
    </p:spTree>
    <p:extLst>
      <p:ext uri="{BB962C8B-B14F-4D97-AF65-F5344CB8AC3E}">
        <p14:creationId xmlns:p14="http://schemas.microsoft.com/office/powerpoint/2010/main" val="296103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6" y="1255745"/>
            <a:ext cx="9620250" cy="4435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32054" y="332415"/>
            <a:ext cx="8314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Excitation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Wingdings" panose="05000000000000000000" pitchFamily="2" charset="2"/>
              </a:rPr>
              <a:t> (Absorbs Light)</a:t>
            </a:r>
            <a:endParaRPr lang="en-US" sz="5400" b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54" y="5691673"/>
            <a:ext cx="7656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Wingdings" panose="05000000000000000000" pitchFamily="2" charset="2"/>
              </a:rPr>
              <a:t> Relaxation (Emits light)</a:t>
            </a:r>
            <a:endParaRPr lang="en-US" sz="5400" b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2224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7105" y="567035"/>
            <a:ext cx="4533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Light is a wave.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572" y="1729085"/>
            <a:ext cx="111930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color of light can be thought of 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 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ts length…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2044" y="3722131"/>
            <a:ext cx="9444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or equivalently, as its frequency.</a:t>
            </a:r>
          </a:p>
        </p:txBody>
      </p:sp>
    </p:spTree>
    <p:extLst>
      <p:ext uri="{BB962C8B-B14F-4D97-AF65-F5344CB8AC3E}">
        <p14:creationId xmlns:p14="http://schemas.microsoft.com/office/powerpoint/2010/main" val="293281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612" y="3248025"/>
            <a:ext cx="153252" cy="152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51224" y="3758327"/>
            <a:ext cx="494077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Except its </a:t>
            </a:r>
          </a:p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10 million times </a:t>
            </a:r>
          </a:p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smaller!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6" y="457200"/>
            <a:ext cx="6912218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6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091" y="547985"/>
            <a:ext cx="120279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This next table, </a:t>
            </a:r>
            <a:r>
              <a:rPr lang="en-US" sz="6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y’all</a:t>
            </a:r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should know.</a:t>
            </a:r>
          </a:p>
        </p:txBody>
      </p:sp>
      <p:sp>
        <p:nvSpPr>
          <p:cNvPr id="5" name="Rectangle 4"/>
          <p:cNvSpPr/>
          <p:nvPr/>
        </p:nvSpPr>
        <p:spPr>
          <a:xfrm>
            <a:off x="38483" y="2967335"/>
            <a:ext cx="12115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mean it.  Spend some time going over it.</a:t>
            </a:r>
          </a:p>
        </p:txBody>
      </p:sp>
    </p:spTree>
    <p:extLst>
      <p:ext uri="{BB962C8B-B14F-4D97-AF65-F5344CB8AC3E}">
        <p14:creationId xmlns:p14="http://schemas.microsoft.com/office/powerpoint/2010/main" val="340265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0050" y="361950"/>
            <a:ext cx="11391900" cy="5791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" y="514350"/>
            <a:ext cx="1125378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904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533400"/>
            <a:ext cx="10725150" cy="572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7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9993" y="2338685"/>
            <a:ext cx="1132822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universe is made of 2 parts</a:t>
            </a:r>
          </a:p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related by a single equation</a:t>
            </a:r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15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0490" y="2567285"/>
            <a:ext cx="48958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Reflections</a:t>
            </a:r>
          </a:p>
        </p:txBody>
      </p:sp>
    </p:spTree>
    <p:extLst>
      <p:ext uri="{BB962C8B-B14F-4D97-AF65-F5344CB8AC3E}">
        <p14:creationId xmlns:p14="http://schemas.microsoft.com/office/powerpoint/2010/main" val="1581293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29" y="384401"/>
            <a:ext cx="11352214" cy="621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27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3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86207" y="2967335"/>
            <a:ext cx="3419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Refractions</a:t>
            </a:r>
          </a:p>
        </p:txBody>
      </p:sp>
    </p:spTree>
    <p:extLst>
      <p:ext uri="{BB962C8B-B14F-4D97-AF65-F5344CB8AC3E}">
        <p14:creationId xmlns:p14="http://schemas.microsoft.com/office/powerpoint/2010/main" val="1800406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28587"/>
            <a:ext cx="8972550" cy="6729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034135"/>
            <a:ext cx="34738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u="sng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Refraction</a:t>
            </a:r>
          </a:p>
        </p:txBody>
      </p:sp>
    </p:spTree>
    <p:extLst>
      <p:ext uri="{BB962C8B-B14F-4D97-AF65-F5344CB8AC3E}">
        <p14:creationId xmlns:p14="http://schemas.microsoft.com/office/powerpoint/2010/main" val="3692175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03" y="192767"/>
            <a:ext cx="11489417" cy="59703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23684" y="5934670"/>
            <a:ext cx="5592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How RADAR works</a:t>
            </a:r>
          </a:p>
        </p:txBody>
      </p:sp>
    </p:spTree>
    <p:extLst>
      <p:ext uri="{BB962C8B-B14F-4D97-AF65-F5344CB8AC3E}">
        <p14:creationId xmlns:p14="http://schemas.microsoft.com/office/powerpoint/2010/main" val="3365983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1102" y="2586335"/>
            <a:ext cx="51298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Diffractions</a:t>
            </a:r>
          </a:p>
        </p:txBody>
      </p:sp>
    </p:spTree>
    <p:extLst>
      <p:ext uri="{BB962C8B-B14F-4D97-AF65-F5344CB8AC3E}">
        <p14:creationId xmlns:p14="http://schemas.microsoft.com/office/powerpoint/2010/main" val="4084192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357187"/>
            <a:ext cx="6043613" cy="60436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6584" y="2917328"/>
            <a:ext cx="3247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Diffraction</a:t>
            </a:r>
          </a:p>
        </p:txBody>
      </p:sp>
    </p:spTree>
    <p:extLst>
      <p:ext uri="{BB962C8B-B14F-4D97-AF65-F5344CB8AC3E}">
        <p14:creationId xmlns:p14="http://schemas.microsoft.com/office/powerpoint/2010/main" val="2358900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93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590550"/>
            <a:ext cx="9378950" cy="54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61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8"/>
          <a:stretch/>
        </p:blipFill>
        <p:spPr>
          <a:xfrm rot="10800000">
            <a:off x="2929319" y="765110"/>
            <a:ext cx="5794310" cy="5035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38253" y="765110"/>
            <a:ext cx="31537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en-US" sz="6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what makes up the universe.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480" y="643311"/>
            <a:ext cx="31537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what powers the universe.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72727" y="1674363"/>
            <a:ext cx="682270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 = mC</a:t>
            </a:r>
            <a:r>
              <a:rPr lang="en-US" sz="16600" b="1" cap="none" spc="0" baseline="30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en-US" sz="1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402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36550"/>
            <a:ext cx="6064250" cy="6292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14350"/>
            <a:ext cx="4572000" cy="342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43184" y="4281785"/>
            <a:ext cx="34588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Multi-slit 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diffractions</a:t>
            </a:r>
          </a:p>
        </p:txBody>
      </p:sp>
    </p:spTree>
    <p:extLst>
      <p:ext uri="{BB962C8B-B14F-4D97-AF65-F5344CB8AC3E}">
        <p14:creationId xmlns:p14="http://schemas.microsoft.com/office/powerpoint/2010/main" val="2037187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257174"/>
            <a:ext cx="11568113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78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03199"/>
            <a:ext cx="11525250" cy="627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09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843087"/>
            <a:ext cx="11799473" cy="30146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0167" y="3615035"/>
            <a:ext cx="4225837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Emission Spectrum</a:t>
            </a:r>
          </a:p>
        </p:txBody>
      </p:sp>
      <p:sp>
        <p:nvSpPr>
          <p:cNvPr id="6" name="Rectangle 5"/>
          <p:cNvSpPr/>
          <p:nvPr/>
        </p:nvSpPr>
        <p:spPr>
          <a:xfrm>
            <a:off x="3672342" y="2642532"/>
            <a:ext cx="4721485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Absorption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Spectrum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6020" y="1753760"/>
            <a:ext cx="4774128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Continuous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Spectrum</a:t>
            </a:r>
          </a:p>
        </p:txBody>
      </p:sp>
    </p:spTree>
    <p:extLst>
      <p:ext uri="{BB962C8B-B14F-4D97-AF65-F5344CB8AC3E}">
        <p14:creationId xmlns:p14="http://schemas.microsoft.com/office/powerpoint/2010/main" val="2152717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490727"/>
            <a:ext cx="8915400" cy="59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46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ingerpr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085849"/>
            <a:ext cx="37242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53100" y="451693"/>
            <a:ext cx="584658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When detectives match a fingerprint,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they look carefully at the details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then they compare it to knowns.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4987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53400" y="920621"/>
            <a:ext cx="371475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When scientists match spectra,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they look carefully at the details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then they compare it to knowns.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2" name="Picture 2" descr="http://images.slideplayer.com/35/10474890/slides/slide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53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992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08861" y="2186285"/>
            <a:ext cx="8688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Here are the known spectra…</a:t>
            </a:r>
          </a:p>
        </p:txBody>
      </p:sp>
    </p:spTree>
    <p:extLst>
      <p:ext uri="{BB962C8B-B14F-4D97-AF65-F5344CB8AC3E}">
        <p14:creationId xmlns:p14="http://schemas.microsoft.com/office/powerpoint/2010/main" val="2599696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8" y="390639"/>
            <a:ext cx="11759192" cy="63780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450" y="6060761"/>
            <a:ext cx="1202055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http://chemistry.bd.psu.edu/jircitano/periodic4.html</a:t>
            </a: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637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965" y="319385"/>
            <a:ext cx="3520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 1-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5"/>
          <a:stretch/>
        </p:blipFill>
        <p:spPr>
          <a:xfrm>
            <a:off x="277965" y="1071265"/>
            <a:ext cx="12295035" cy="2190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0582" y="2967335"/>
            <a:ext cx="94708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This is the spectrum of the sun.  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is it made of?</a:t>
            </a:r>
          </a:p>
        </p:txBody>
      </p:sp>
      <p:sp>
        <p:nvSpPr>
          <p:cNvPr id="2" name="Rectangle 1"/>
          <p:cNvSpPr/>
          <p:nvPr/>
        </p:nvSpPr>
        <p:spPr>
          <a:xfrm>
            <a:off x="277965" y="5522951"/>
            <a:ext cx="11602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* Hint: Compare it to the previous slide.</a:t>
            </a:r>
          </a:p>
        </p:txBody>
      </p:sp>
    </p:spTree>
    <p:extLst>
      <p:ext uri="{BB962C8B-B14F-4D97-AF65-F5344CB8AC3E}">
        <p14:creationId xmlns:p14="http://schemas.microsoft.com/office/powerpoint/2010/main" val="419321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5208" y="1474437"/>
            <a:ext cx="79050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Energy moves mass.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2222" y="2967335"/>
            <a:ext cx="77275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Mass stores energy.</a:t>
            </a:r>
          </a:p>
        </p:txBody>
      </p:sp>
    </p:spTree>
    <p:extLst>
      <p:ext uri="{BB962C8B-B14F-4D97-AF65-F5344CB8AC3E}">
        <p14:creationId xmlns:p14="http://schemas.microsoft.com/office/powerpoint/2010/main" val="3747819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123950"/>
            <a:ext cx="82296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316" y="0"/>
            <a:ext cx="3520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 2-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4" y="199430"/>
            <a:ext cx="5191125" cy="3295076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734299" y="3867150"/>
            <a:ext cx="432434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This is the spectra of an aurora.  What is it made of?</a:t>
            </a:r>
          </a:p>
        </p:txBody>
      </p:sp>
      <p:sp>
        <p:nvSpPr>
          <p:cNvPr id="2" name="Rectangle 1"/>
          <p:cNvSpPr/>
          <p:nvPr/>
        </p:nvSpPr>
        <p:spPr>
          <a:xfrm>
            <a:off x="816196" y="5934670"/>
            <a:ext cx="10750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*Hint:  Go back 2 slides and compare</a:t>
            </a:r>
          </a:p>
        </p:txBody>
      </p:sp>
    </p:spTree>
    <p:extLst>
      <p:ext uri="{BB962C8B-B14F-4D97-AF65-F5344CB8AC3E}">
        <p14:creationId xmlns:p14="http://schemas.microsoft.com/office/powerpoint/2010/main" val="166399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3216" y="224135"/>
            <a:ext cx="3520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 3-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089508"/>
              </p:ext>
            </p:extLst>
          </p:nvPr>
        </p:nvGraphicFramePr>
        <p:xfrm>
          <a:off x="1936750" y="1400175"/>
          <a:ext cx="7988300" cy="447981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99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8993">
                <a:tc>
                  <a:txBody>
                    <a:bodyPr/>
                    <a:lstStyle/>
                    <a:p>
                      <a:pPr algn="ctr"/>
                      <a:r>
                        <a:rPr lang="en-US" sz="4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Materials Needed for Life</a:t>
                      </a:r>
                      <a:endParaRPr lang="en-US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R w="381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Materials Toxic to Life</a:t>
                      </a:r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62004" y="5879992"/>
            <a:ext cx="11090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Complete the table (3-5 each is good):</a:t>
            </a:r>
          </a:p>
        </p:txBody>
      </p:sp>
    </p:spTree>
    <p:extLst>
      <p:ext uri="{BB962C8B-B14F-4D97-AF65-F5344CB8AC3E}">
        <p14:creationId xmlns:p14="http://schemas.microsoft.com/office/powerpoint/2010/main" val="2204900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33350"/>
            <a:ext cx="8343900" cy="659319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0500" y="1217344"/>
            <a:ext cx="329565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The picture to the right is from the Orion Nebula 1,300 light years away.  Based on Question 3, do you think the Orion Nebula is a place that could support life?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" y="133350"/>
            <a:ext cx="3520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 4-</a:t>
            </a:r>
          </a:p>
        </p:txBody>
      </p:sp>
    </p:spTree>
    <p:extLst>
      <p:ext uri="{BB962C8B-B14F-4D97-AF65-F5344CB8AC3E}">
        <p14:creationId xmlns:p14="http://schemas.microsoft.com/office/powerpoint/2010/main" val="2795884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database of spectral composi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6" y="2561897"/>
            <a:ext cx="11475884" cy="416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0336" y="161151"/>
            <a:ext cx="31497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 5-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9830" y="992237"/>
            <a:ext cx="91445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Pick an object.  What is it made of?</a:t>
            </a:r>
          </a:p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would its spectra look like?</a:t>
            </a:r>
          </a:p>
        </p:txBody>
      </p:sp>
    </p:spTree>
    <p:extLst>
      <p:ext uri="{BB962C8B-B14F-4D97-AF65-F5344CB8AC3E}">
        <p14:creationId xmlns:p14="http://schemas.microsoft.com/office/powerpoint/2010/main" val="41209007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073" y="104576"/>
            <a:ext cx="3520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 6-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027906"/>
            <a:ext cx="7599816" cy="5695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65027" y="786931"/>
            <a:ext cx="3410859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Here are some actual spectra. </a:t>
            </a:r>
          </a:p>
          <a:p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-What do you observe? </a:t>
            </a:r>
          </a:p>
          <a:p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-How does distance relate to what you see?</a:t>
            </a:r>
          </a:p>
          <a:p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-Come up with a possible explanation.</a:t>
            </a:r>
          </a:p>
          <a:p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4166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2580" y="1978290"/>
            <a:ext cx="1003473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Caution!  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Access websites at your own peril.</a:t>
            </a:r>
          </a:p>
        </p:txBody>
      </p:sp>
    </p:spTree>
    <p:extLst>
      <p:ext uri="{BB962C8B-B14F-4D97-AF65-F5344CB8AC3E}">
        <p14:creationId xmlns:p14="http://schemas.microsoft.com/office/powerpoint/2010/main" val="3081307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37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Image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42950"/>
            <a:ext cx="11104984" cy="5867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2"/>
              </a:rPr>
              <a:t>http://www.symmetrymagazine.org/sites/default/files/styles/2015_hero/public/images/standard/illustris_box_dmdens_gasvel.png?itok=5df3svUn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hlinkClick r:id="rId3"/>
              </a:rPr>
              <a:t>cdn.wallpapersafari.com/46/50/lghgzv.png</a:t>
            </a:r>
            <a:endParaRPr lang="en-US" b="1" dirty="0"/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4"/>
              </a:rPr>
              <a:t>https://www2.estrellamountain.edu/faculty/farabee/biobk/excitation.gif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5"/>
              </a:rPr>
              <a:t>http://cdn.segmentnext.com/wp-content/uploads/2015/07/Half-Life.jpg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6"/>
              </a:rPr>
              <a:t>https://alchetron.com/Viktor-Rydberg-1154841-W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7"/>
              </a:rPr>
              <a:t>https://upload.wikimedia.org/wikipedia/commons/thumb/d/df/Max_Planck_1901.GIF/220px-Max_Planck_1901.GIF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8"/>
              </a:rPr>
              <a:t>http://www.universetoday.com/wp-content/uploads/2015/02/einstein1_7.jpg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9"/>
              </a:rPr>
              <a:t>http://lasp.colorado.edu/~bagenal/3720/CLASS5/06-14.jpg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http://www.astronomynotes.com/light/absorptnb.gif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880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381000"/>
            <a:ext cx="11525250" cy="6210300"/>
          </a:xfrm>
        </p:spPr>
        <p:txBody>
          <a:bodyPr>
            <a:normAutofit/>
          </a:bodyPr>
          <a:lstStyle/>
          <a:p>
            <a:r>
              <a:rPr lang="en-US" b="1" dirty="0">
                <a:hlinkClick r:id="rId2"/>
              </a:rPr>
              <a:t>francescopochetti.com/tag/sky/</a:t>
            </a:r>
            <a:endParaRPr lang="en-US" b="1" dirty="0"/>
          </a:p>
          <a:p>
            <a:r>
              <a:rPr lang="en-US" dirty="0">
                <a:solidFill>
                  <a:srgbClr val="0070C0"/>
                </a:solidFill>
              </a:rPr>
              <a:t>By </a:t>
            </a:r>
            <a:r>
              <a:rPr lang="en-US" dirty="0" err="1">
                <a:solidFill>
                  <a:srgbClr val="0070C0"/>
                </a:solidFill>
              </a:rPr>
              <a:t>Inductiveload</a:t>
            </a:r>
            <a:r>
              <a:rPr lang="en-US" dirty="0">
                <a:solidFill>
                  <a:srgbClr val="0070C0"/>
                </a:solidFill>
              </a:rPr>
              <a:t>, NASA - self-made, information by </a:t>
            </a:r>
            <a:r>
              <a:rPr lang="en-US" dirty="0" err="1">
                <a:solidFill>
                  <a:srgbClr val="0070C0"/>
                </a:solidFill>
              </a:rPr>
              <a:t>NASABased</a:t>
            </a:r>
            <a:r>
              <a:rPr lang="en-US" dirty="0">
                <a:solidFill>
                  <a:srgbClr val="0070C0"/>
                </a:solidFill>
              </a:rPr>
              <a:t> off of File:EM_Spectrum3-new.jpg by </a:t>
            </a:r>
            <a:r>
              <a:rPr lang="en-US" dirty="0" err="1">
                <a:solidFill>
                  <a:srgbClr val="0070C0"/>
                </a:solidFill>
              </a:rPr>
              <a:t>NASAThe</a:t>
            </a:r>
            <a:r>
              <a:rPr lang="en-US" dirty="0">
                <a:solidFill>
                  <a:srgbClr val="0070C0"/>
                </a:solidFill>
              </a:rPr>
              <a:t> butterfly icon is from the P icon set, P </a:t>
            </a:r>
            <a:r>
              <a:rPr lang="en-US" dirty="0" err="1">
                <a:solidFill>
                  <a:srgbClr val="0070C0"/>
                </a:solidFill>
              </a:rPr>
              <a:t>biology.svgThe</a:t>
            </a:r>
            <a:r>
              <a:rPr lang="en-US" dirty="0">
                <a:solidFill>
                  <a:srgbClr val="0070C0"/>
                </a:solidFill>
              </a:rPr>
              <a:t> humans are from the Pioneer plaque, </a:t>
            </a:r>
            <a:r>
              <a:rPr lang="en-US" dirty="0" err="1">
                <a:solidFill>
                  <a:srgbClr val="0070C0"/>
                </a:solidFill>
              </a:rPr>
              <a:t>Human.svgThe</a:t>
            </a:r>
            <a:r>
              <a:rPr lang="en-US" dirty="0">
                <a:solidFill>
                  <a:srgbClr val="0070C0"/>
                </a:solidFill>
              </a:rPr>
              <a:t> buildings are the Petronas towers and the Empire State Buildings, both from </a:t>
            </a:r>
            <a:r>
              <a:rPr lang="en-US" dirty="0" err="1">
                <a:solidFill>
                  <a:srgbClr val="0070C0"/>
                </a:solidFill>
              </a:rPr>
              <a:t>Skyscrapercompare.svg</a:t>
            </a:r>
            <a:r>
              <a:rPr lang="en-US" dirty="0">
                <a:solidFill>
                  <a:srgbClr val="0070C0"/>
                </a:solidFill>
              </a:rPr>
              <a:t>, CC BY-SA 3.0, </a:t>
            </a:r>
            <a:r>
              <a:rPr lang="en-US" dirty="0">
                <a:solidFill>
                  <a:srgbClr val="0070C0"/>
                </a:solidFill>
                <a:hlinkClick r:id="rId3"/>
              </a:rPr>
              <a:t>https://commons.wikimedia.org/w/index.php?curid=2974242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  <a:hlinkClick r:id="rId4"/>
              </a:rPr>
              <a:t>https://aqua.org/~/media/Images/Animals/Mantis%20Shrimp/animals-mantisshrimp-slide1-web.jpg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  <a:hlinkClick r:id="rId5"/>
              </a:rPr>
              <a:t>https://www.wwu.edu/depts/skywise/img/light_spectrum.bmp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  <a:hlinkClick r:id="rId6"/>
              </a:rPr>
              <a:t>http://www.fieldtestedsystems.com/download/PeriodicTableOfSpectra.png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http://2.bp.blogspot.com/-NYxrSJfNJ70/VGEL4-TBXwI/AAAAAAAAICE/sueObHOSBik/s1600/spectral%2Blines%2Bwith%2Bsolar.PNG</a:t>
            </a:r>
          </a:p>
        </p:txBody>
      </p:sp>
    </p:spTree>
    <p:extLst>
      <p:ext uri="{BB962C8B-B14F-4D97-AF65-F5344CB8AC3E}">
        <p14:creationId xmlns:p14="http://schemas.microsoft.com/office/powerpoint/2010/main" val="2433562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4800"/>
            <a:ext cx="10515600" cy="65532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2"/>
              </a:rPr>
              <a:t>http://www.softservenews.com/photos/large/1403081_560684567338875_1243713410_o.jpg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3"/>
              </a:rPr>
              <a:t>https://www.meted.ucar.edu/sign_in.php?go_back_to=http%253A%252F%252Fwww.meted.ucar.edu%252Fhao%252Faurora%252Fimages%252Fauroral_spectra.jpg#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4"/>
              </a:rPr>
              <a:t>https://www.wired.com/images_blogs/wiredscience/2010/03/moleculespectra-crop.jpg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5"/>
              </a:rPr>
              <a:t>https://upload.wikimedia.org/wikipedia/commons/f/f5/Light_dispersion_conceptual_waves.gif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6"/>
              </a:rPr>
              <a:t>https://i.stack.imgur.com/PKDR2.gif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7"/>
              </a:rPr>
              <a:t>http://biz-solutionz.com/IMG_0576.JPG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8"/>
              </a:rPr>
              <a:t>https://d2gne97vdumgn3.cloudfront.net/api/file/07s5okTC2IRlBi5vzbEA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http://galileo.phys.virginia.edu/classes/USEM/SciImg/home_files/introduction_files/doubleslit.jpg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90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4350" y="395585"/>
            <a:ext cx="1082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2"/>
              </a:rPr>
              <a:t>https://i2.wp.com/adventuresofagoodman.com/wp-content/uploads/2013/01/Neon-signs-all-over-the-streets-of-Hong-Kong-and-Kowloon-.jpg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3"/>
              </a:rPr>
              <a:t>http://2.bp.blogspot.com/-mDuoKNroGxw/UvLZM-m5TlI/AAAAAAAAVRg/IBNe8vi2MKc/s1600/reflection.png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4"/>
              </a:rPr>
              <a:t>http://www.qrg.northwestern.edu/projects/vss/docs/media/Communications/reflection.gif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https://www.cmu.edu/police/programsandservices/ss-36224968-fingerPrint.jpg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55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0384" y="541176"/>
            <a:ext cx="4142792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don’t really know what makes up energy.  It might be fundamental.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8555" y="541176"/>
            <a:ext cx="4142792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Atoms, molecules, &amp; a host of sub-atomic parts make up all matter.</a:t>
            </a:r>
          </a:p>
        </p:txBody>
      </p:sp>
    </p:spTree>
    <p:extLst>
      <p:ext uri="{BB962C8B-B14F-4D97-AF65-F5344CB8AC3E}">
        <p14:creationId xmlns:p14="http://schemas.microsoft.com/office/powerpoint/2010/main" val="404480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76" y="765110"/>
            <a:ext cx="6796193" cy="54423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2142" y="396751"/>
            <a:ext cx="24457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Atom</a:t>
            </a:r>
            <a:endParaRPr lang="en-US" sz="800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47423" y="6088559"/>
            <a:ext cx="35423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* Not to Scale!</a:t>
            </a:r>
            <a:endParaRPr lang="en-US" sz="440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142" y="5386924"/>
            <a:ext cx="30689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Electrons</a:t>
            </a:r>
            <a:endParaRPr lang="en-US" sz="600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ight Arrow 7"/>
          <p:cNvSpPr/>
          <p:nvPr/>
        </p:nvSpPr>
        <p:spPr>
          <a:xfrm rot="19854558">
            <a:off x="2467361" y="5312790"/>
            <a:ext cx="1625877" cy="350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6942558" y="2366622"/>
            <a:ext cx="1604865" cy="2239346"/>
          </a:xfrm>
          <a:prstGeom prst="rightBrace">
            <a:avLst/>
          </a:prstGeom>
          <a:ln w="1905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42311" y="1703229"/>
            <a:ext cx="295260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Nucleus =</a:t>
            </a:r>
          </a:p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(Protons +</a:t>
            </a:r>
          </a:p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&amp; </a:t>
            </a:r>
          </a:p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Neutrons 0)</a:t>
            </a:r>
          </a:p>
        </p:txBody>
      </p:sp>
    </p:spTree>
    <p:extLst>
      <p:ext uri="{BB962C8B-B14F-4D97-AF65-F5344CB8AC3E}">
        <p14:creationId xmlns:p14="http://schemas.microsoft.com/office/powerpoint/2010/main" val="2376929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645" t="26192" b="39479"/>
          <a:stretch/>
        </p:blipFill>
        <p:spPr>
          <a:xfrm>
            <a:off x="120441" y="1236372"/>
            <a:ext cx="11955126" cy="34257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1938" y="0"/>
            <a:ext cx="100126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If an atom were to scale…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6309299" y="4988071"/>
            <a:ext cx="5882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Hawthorn Academy</a:t>
            </a:r>
          </a:p>
        </p:txBody>
      </p:sp>
      <p:sp>
        <p:nvSpPr>
          <p:cNvPr id="7" name="Right Arrow 6"/>
          <p:cNvSpPr/>
          <p:nvPr/>
        </p:nvSpPr>
        <p:spPr>
          <a:xfrm rot="16200000">
            <a:off x="8555189" y="4146997"/>
            <a:ext cx="1390918" cy="631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5047006">
            <a:off x="2449733" y="3919147"/>
            <a:ext cx="2938864" cy="353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50112" y="5330163"/>
            <a:ext cx="25923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Basketball</a:t>
            </a:r>
          </a:p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(Nucleus)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ight Arrow 9"/>
          <p:cNvSpPr/>
          <p:nvPr/>
        </p:nvSpPr>
        <p:spPr>
          <a:xfrm rot="14013909">
            <a:off x="-193628" y="4389287"/>
            <a:ext cx="2349583" cy="405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532" y="5360244"/>
            <a:ext cx="28071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Grain of Salt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(Electron)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839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6" y="1255745"/>
            <a:ext cx="9620250" cy="4435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32054" y="332415"/>
            <a:ext cx="8314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Excitation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Wingdings" panose="05000000000000000000" pitchFamily="2" charset="2"/>
              </a:rPr>
              <a:t> (Absorbs Light)</a:t>
            </a:r>
            <a:endParaRPr lang="en-US" sz="5400" b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54" y="5691673"/>
            <a:ext cx="7656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Wingdings" panose="05000000000000000000" pitchFamily="2" charset="2"/>
              </a:rPr>
              <a:t> Relaxation (Emits light)</a:t>
            </a:r>
            <a:endParaRPr lang="en-US" sz="5400" b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37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6055" y="367826"/>
            <a:ext cx="5996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Imagine if you will…</a:t>
            </a:r>
          </a:p>
        </p:txBody>
      </p:sp>
      <p:pic>
        <p:nvPicPr>
          <p:cNvPr id="1026" name="Picture 2" descr="Image result for twilight 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2" y="1698171"/>
            <a:ext cx="11509557" cy="487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11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1058</Words>
  <Application>Microsoft Office PowerPoint</Application>
  <PresentationFormat>Widescreen</PresentationFormat>
  <Paragraphs>126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Sources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Boom</dc:creator>
  <cp:lastModifiedBy>John &amp; Amy Boom</cp:lastModifiedBy>
  <cp:revision>35</cp:revision>
  <dcterms:created xsi:type="dcterms:W3CDTF">2017-03-23T22:42:55Z</dcterms:created>
  <dcterms:modified xsi:type="dcterms:W3CDTF">2019-07-27T03:43:44Z</dcterms:modified>
</cp:coreProperties>
</file>