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1" r:id="rId7"/>
    <p:sldId id="264" r:id="rId8"/>
    <p:sldId id="267" r:id="rId9"/>
    <p:sldId id="260" r:id="rId10"/>
    <p:sldId id="269" r:id="rId11"/>
    <p:sldId id="266" r:id="rId12"/>
    <p:sldId id="273" r:id="rId13"/>
    <p:sldId id="271" r:id="rId14"/>
    <p:sldId id="272" r:id="rId15"/>
    <p:sldId id="265" r:id="rId16"/>
    <p:sldId id="274" r:id="rId17"/>
    <p:sldId id="275" r:id="rId18"/>
    <p:sldId id="277" r:id="rId19"/>
    <p:sldId id="278" r:id="rId20"/>
    <p:sldId id="279" r:id="rId21"/>
    <p:sldId id="281" r:id="rId22"/>
    <p:sldId id="284" r:id="rId23"/>
    <p:sldId id="280" r:id="rId24"/>
    <p:sldId id="285" r:id="rId25"/>
    <p:sldId id="283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307" r:id="rId34"/>
    <p:sldId id="294" r:id="rId35"/>
    <p:sldId id="296" r:id="rId36"/>
    <p:sldId id="297" r:id="rId37"/>
    <p:sldId id="299" r:id="rId38"/>
    <p:sldId id="301" r:id="rId39"/>
    <p:sldId id="303" r:id="rId40"/>
    <p:sldId id="305" r:id="rId41"/>
    <p:sldId id="304" r:id="rId42"/>
    <p:sldId id="306" r:id="rId43"/>
    <p:sldId id="308" r:id="rId44"/>
    <p:sldId id="309" r:id="rId45"/>
    <p:sldId id="310" r:id="rId46"/>
    <p:sldId id="257" r:id="rId47"/>
    <p:sldId id="29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F6B5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6827-1CBB-477F-B68C-95A452196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A74C4-FDA1-4DFC-B683-287170F19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8DBAA-8D42-4A3C-9307-EBE9F452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31F8-E1E6-460A-9440-0525B330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6A45F-AF32-4D61-92B5-12532718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2027-95DA-4674-A794-EAC274AC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BE794-8BC8-4011-9085-73E634A5B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26BB-1012-4F99-B144-A85F8E82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634E-26FB-4A6F-8738-1B5AC6CA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0DCA-50BA-4A90-AD4F-46541700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E337A-31B2-408D-BB9A-601BBBEAE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9973A-29A8-4612-98C6-F0A3F46B2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6EDA9-79BC-446F-ADAC-8F0E419A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B772-B0C9-4028-A50E-3C2EEFD4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731DF-CBD7-43F2-9E2F-22229440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08F9-060D-4CC7-A5B6-F4A41A43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0F893-4893-4B96-8278-713AA7507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D427-B0DC-4F28-914E-21B8AE18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8D036-379E-4A3C-A1BA-38E4E9C7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79AE7-BA49-4CF4-977C-827C1B87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3C5E-14CB-4CC9-9F7A-FF5765F5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96464-6369-4C7A-944E-6773C35F9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ED64-D340-4D18-8169-F791E524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69F08-73C4-45A3-8D3E-56E37A54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E3765-7402-49AD-A08B-E695B842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2566-F8ED-45EB-BA98-5305D4DA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2484-59CF-4004-9EE0-BA68F978C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04B3F-59FD-4845-A06D-8DF534DAC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0F6BF-057B-4C5A-B44D-B895AFB2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0919-CE86-40AC-B7D7-25355513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86539-8D87-4C40-8D15-8B29ED67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82E38-74B1-4C46-A9CE-56B11AD4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C7306-4297-4485-B4EB-E2A81642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EE68-548A-49D4-BE71-78C32E10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1E18E-4A71-4DB9-8353-2AAD59EE3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859B8-A94C-402C-AE95-92AA103E2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D16F8-CC5E-4E1F-9F93-421E0A49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30AA9-9B63-4772-B352-C0EF031C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70A5F-7636-4E3F-9ECD-E280CB51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8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89F1-4EC9-41DB-90A4-43547310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4A52B-DF2B-4316-88F6-7F33DA04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5603B-4CC3-40D2-B817-68034C71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4E38A-DA00-4397-AC1D-57C670C8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4D7B1-1853-4DC4-901F-B0FE5661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37FF9-F930-4662-A2A5-B84B9216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1B7FB-F5C5-4D60-B443-B0A3861D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8388-2E98-46AB-BE53-8620C67F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5FF11-15EC-4811-94E0-B29EABA8B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5DC8C-44BA-4EE9-B92A-B1B2FEB36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3D3AF-11ED-40E5-B024-2595ABA4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BAFA9-15CD-4585-BA0D-C5C70E57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9D56F-0F07-4AE1-9220-AA78138B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1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2BBF-3BBE-46E6-9974-9BEEBA22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3D131-C573-418B-9368-8D7D2FC21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7D9A6-5660-4BD9-A3D2-FD7D561C1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E2C47-41F4-464D-AB36-C31EEE64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7E215-2879-4105-8E23-DDF5AC01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6EA3F-C940-4DC8-A890-1CC28BFC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A5569-110F-405E-99B7-7BCAB4BA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81F31-7650-457E-B612-AAD13C90E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5F5D1-5336-4667-880F-341B36431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453F-9813-4AFA-902B-C445C378ECF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283EE-3F9B-490E-B608-0A44AA726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B60F-E26B-43F5-9AA7-FB44DBCED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6AA3-5D3F-4E37-A562-188ECAD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sm.com/are-atoms-mostly-empty/" TargetMode="External"/><Relationship Id="rId2" Type="http://schemas.openxmlformats.org/officeDocument/2006/relationships/hyperlink" Target="https://www.unomaha.edu/college-of-arts-and-sciences/chemistry/academics/minors.php%20Accessed%208/2/2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fa.washington.edu/wp/sprc/finding-childcare-providers/questions-to-ask/" TargetMode="External"/><Relationship Id="rId4" Type="http://schemas.openxmlformats.org/officeDocument/2006/relationships/hyperlink" Target="http://www.artyfactory.com/egyptian_art/egyptian_hieroglyphs/hieroglyphs.htm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inventedfirst.com/who-discovered-the-atom/" TargetMode="External"/><Relationship Id="rId2" Type="http://schemas.openxmlformats.org/officeDocument/2006/relationships/hyperlink" Target="https://chem.libretexts.org/Textbook_Maps/Organic_Chemistry/Map:_Organic_Chemistry_(McMurry)/Chapter_01:_Structure_and_Bonding/1.12:_Drawing_Chemical_Structur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emistry">
            <a:extLst>
              <a:ext uri="{FF2B5EF4-FFF2-40B4-BE49-F238E27FC236}">
                <a16:creationId xmlns:a16="http://schemas.microsoft.com/office/drawing/2014/main" id="{066A992A-74AB-453A-8AFA-0EF736CC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6357F9-65AC-49C4-8D1E-BE3A25EDDF4C}"/>
              </a:ext>
            </a:extLst>
          </p:cNvPr>
          <p:cNvSpPr/>
          <p:nvPr/>
        </p:nvSpPr>
        <p:spPr>
          <a:xfrm>
            <a:off x="597250" y="2288462"/>
            <a:ext cx="10997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Understanding Chemistry</a:t>
            </a:r>
          </a:p>
        </p:txBody>
      </p:sp>
    </p:spTree>
    <p:extLst>
      <p:ext uri="{BB962C8B-B14F-4D97-AF65-F5344CB8AC3E}">
        <p14:creationId xmlns:p14="http://schemas.microsoft.com/office/powerpoint/2010/main" val="208763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93C77-9490-4692-8E63-0CFE94308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540" y="1077220"/>
            <a:ext cx="7287492" cy="5642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3E10-734B-43BA-9B30-DF410B04DE07}"/>
              </a:ext>
            </a:extLst>
          </p:cNvPr>
          <p:cNvSpPr/>
          <p:nvPr/>
        </p:nvSpPr>
        <p:spPr>
          <a:xfrm>
            <a:off x="5304355" y="3436"/>
            <a:ext cx="18603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Structural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C46F4-4623-48FE-BBE9-0B8A1192B4A1}"/>
              </a:ext>
            </a:extLst>
          </p:cNvPr>
          <p:cNvSpPr/>
          <p:nvPr/>
        </p:nvSpPr>
        <p:spPr>
          <a:xfrm>
            <a:off x="7993685" y="3436"/>
            <a:ext cx="19127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Molecular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48B9B-85AA-4911-8072-DADB1924F612}"/>
              </a:ext>
            </a:extLst>
          </p:cNvPr>
          <p:cNvSpPr/>
          <p:nvPr/>
        </p:nvSpPr>
        <p:spPr>
          <a:xfrm>
            <a:off x="9980616" y="3436"/>
            <a:ext cx="2079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Condensed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14CF7-2708-4B24-A71A-FDD9D63A332B}"/>
              </a:ext>
            </a:extLst>
          </p:cNvPr>
          <p:cNvSpPr/>
          <p:nvPr/>
        </p:nvSpPr>
        <p:spPr>
          <a:xfrm>
            <a:off x="0" y="1485497"/>
            <a:ext cx="483160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have 3 ways of writing the same compound?</a:t>
            </a:r>
          </a:p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are the advantages/disadvantages of each?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83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93C77-9490-4692-8E63-0CFE94308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9" y="1080654"/>
            <a:ext cx="7155523" cy="55002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3E10-734B-43BA-9B30-DF410B04DE07}"/>
              </a:ext>
            </a:extLst>
          </p:cNvPr>
          <p:cNvSpPr/>
          <p:nvPr/>
        </p:nvSpPr>
        <p:spPr>
          <a:xfrm>
            <a:off x="5304355" y="3436"/>
            <a:ext cx="18603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Structural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C46F4-4623-48FE-BBE9-0B8A1192B4A1}"/>
              </a:ext>
            </a:extLst>
          </p:cNvPr>
          <p:cNvSpPr/>
          <p:nvPr/>
        </p:nvSpPr>
        <p:spPr>
          <a:xfrm>
            <a:off x="7993685" y="3436"/>
            <a:ext cx="19127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Molecular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48B9B-85AA-4911-8072-DADB1924F612}"/>
              </a:ext>
            </a:extLst>
          </p:cNvPr>
          <p:cNvSpPr/>
          <p:nvPr/>
        </p:nvSpPr>
        <p:spPr>
          <a:xfrm>
            <a:off x="9980616" y="3436"/>
            <a:ext cx="2079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Condensed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2F58F-1FAB-4589-9C9C-6720883882C5}"/>
              </a:ext>
            </a:extLst>
          </p:cNvPr>
          <p:cNvSpPr/>
          <p:nvPr/>
        </p:nvSpPr>
        <p:spPr>
          <a:xfrm>
            <a:off x="4172174" y="665155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21E9F-B0A9-4AF9-A80E-6C2ACA437624}"/>
              </a:ext>
            </a:extLst>
          </p:cNvPr>
          <p:cNvSpPr/>
          <p:nvPr/>
        </p:nvSpPr>
        <p:spPr>
          <a:xfrm>
            <a:off x="4172174" y="1496152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D8A63-D89A-417E-A59F-440A636EAD8A}"/>
              </a:ext>
            </a:extLst>
          </p:cNvPr>
          <p:cNvSpPr/>
          <p:nvPr/>
        </p:nvSpPr>
        <p:spPr>
          <a:xfrm>
            <a:off x="4172173" y="2521803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FC03C-BE6B-40A6-AA92-0CC46E231881}"/>
              </a:ext>
            </a:extLst>
          </p:cNvPr>
          <p:cNvSpPr/>
          <p:nvPr/>
        </p:nvSpPr>
        <p:spPr>
          <a:xfrm>
            <a:off x="4172173" y="3699855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6C1E98-0765-471B-9650-F4174AFD45F1}"/>
              </a:ext>
            </a:extLst>
          </p:cNvPr>
          <p:cNvSpPr/>
          <p:nvPr/>
        </p:nvSpPr>
        <p:spPr>
          <a:xfrm>
            <a:off x="4172173" y="4530852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C8E9CD-90D3-43C6-A662-D300C9AF3ADF}"/>
              </a:ext>
            </a:extLst>
          </p:cNvPr>
          <p:cNvSpPr/>
          <p:nvPr/>
        </p:nvSpPr>
        <p:spPr>
          <a:xfrm>
            <a:off x="4172172" y="5361848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76B90-F731-4E8A-934D-222499361227}"/>
              </a:ext>
            </a:extLst>
          </p:cNvPr>
          <p:cNvSpPr/>
          <p:nvPr/>
        </p:nvSpPr>
        <p:spPr>
          <a:xfrm>
            <a:off x="-1" y="52702"/>
            <a:ext cx="4040203" cy="6986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Examine these 6 compounds carefully.</a:t>
            </a:r>
          </a:p>
          <a:p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>
              <a:buAutoNum type="alphaLcPeriod"/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many Hydrogens (H) are in each?</a:t>
            </a:r>
          </a:p>
          <a:p>
            <a:pPr marL="914400" indent="-914400">
              <a:buAutoNum type="alphaLcPeriod"/>
            </a:pP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>
              <a:buAutoNum type="alphaLcPeriod"/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many Oxygen (O) are in each?</a:t>
            </a:r>
          </a:p>
          <a:p>
            <a:pPr marL="914400" indent="-914400">
              <a:buAutoNum type="alphaLcPeriod"/>
            </a:pP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>
              <a:buAutoNum type="alphaLcPeriod"/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many carbon are in each?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86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93C77-9490-4692-8E63-0CFE94308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9" y="1080654"/>
            <a:ext cx="7155523" cy="55002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3E10-734B-43BA-9B30-DF410B04DE07}"/>
              </a:ext>
            </a:extLst>
          </p:cNvPr>
          <p:cNvSpPr/>
          <p:nvPr/>
        </p:nvSpPr>
        <p:spPr>
          <a:xfrm>
            <a:off x="5304355" y="3436"/>
            <a:ext cx="18603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Structural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C46F4-4623-48FE-BBE9-0B8A1192B4A1}"/>
              </a:ext>
            </a:extLst>
          </p:cNvPr>
          <p:cNvSpPr/>
          <p:nvPr/>
        </p:nvSpPr>
        <p:spPr>
          <a:xfrm>
            <a:off x="7993685" y="3436"/>
            <a:ext cx="19127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Molecular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48B9B-85AA-4911-8072-DADB1924F612}"/>
              </a:ext>
            </a:extLst>
          </p:cNvPr>
          <p:cNvSpPr/>
          <p:nvPr/>
        </p:nvSpPr>
        <p:spPr>
          <a:xfrm>
            <a:off x="9980616" y="3436"/>
            <a:ext cx="2079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Condensed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76B90-F731-4E8A-934D-222499361227}"/>
              </a:ext>
            </a:extLst>
          </p:cNvPr>
          <p:cNvSpPr/>
          <p:nvPr/>
        </p:nvSpPr>
        <p:spPr>
          <a:xfrm>
            <a:off x="449831" y="86824"/>
            <a:ext cx="4040203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Look at the way the molecular formulas are written.  </a:t>
            </a:r>
          </a:p>
          <a:p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do the numbers seem to mean?</a:t>
            </a:r>
          </a:p>
          <a:p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clues can you gather about the structure of a compound based on how the molecular formula is grouped?</a:t>
            </a:r>
          </a:p>
        </p:txBody>
      </p:sp>
    </p:spTree>
    <p:extLst>
      <p:ext uri="{BB962C8B-B14F-4D97-AF65-F5344CB8AC3E}">
        <p14:creationId xmlns:p14="http://schemas.microsoft.com/office/powerpoint/2010/main" val="242083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93C77-9490-4692-8E63-0CFE94308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9" y="1080654"/>
            <a:ext cx="7155523" cy="55002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3E10-734B-43BA-9B30-DF410B04DE07}"/>
              </a:ext>
            </a:extLst>
          </p:cNvPr>
          <p:cNvSpPr/>
          <p:nvPr/>
        </p:nvSpPr>
        <p:spPr>
          <a:xfrm>
            <a:off x="5304355" y="3436"/>
            <a:ext cx="18603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Structural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C46F4-4623-48FE-BBE9-0B8A1192B4A1}"/>
              </a:ext>
            </a:extLst>
          </p:cNvPr>
          <p:cNvSpPr/>
          <p:nvPr/>
        </p:nvSpPr>
        <p:spPr>
          <a:xfrm>
            <a:off x="7993685" y="3436"/>
            <a:ext cx="19127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Molecular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48B9B-85AA-4911-8072-DADB1924F612}"/>
              </a:ext>
            </a:extLst>
          </p:cNvPr>
          <p:cNvSpPr/>
          <p:nvPr/>
        </p:nvSpPr>
        <p:spPr>
          <a:xfrm>
            <a:off x="9980616" y="3436"/>
            <a:ext cx="2079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Condensed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Formula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76B90-F731-4E8A-934D-222499361227}"/>
              </a:ext>
            </a:extLst>
          </p:cNvPr>
          <p:cNvSpPr/>
          <p:nvPr/>
        </p:nvSpPr>
        <p:spPr>
          <a:xfrm>
            <a:off x="0" y="351978"/>
            <a:ext cx="4040203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>
              <a:buAutoNum type="alphaLcPeriod"/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many </a:t>
            </a:r>
            <a:r>
              <a:rPr lang="en-US" sz="32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bonds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does each Hydrogen make?</a:t>
            </a:r>
          </a:p>
          <a:p>
            <a:pPr marL="914400" indent="-914400">
              <a:buAutoNum type="alphaLcPeriod"/>
            </a:pP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>
              <a:buAutoNum type="alphaLcPeriod"/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many </a:t>
            </a:r>
            <a:r>
              <a:rPr lang="en-US" sz="32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bonds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does an oxygen make?</a:t>
            </a:r>
          </a:p>
          <a:p>
            <a:pPr marL="914400" indent="-914400">
              <a:buAutoNum type="alphaLcPeriod"/>
            </a:pP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>
              <a:buAutoNum type="alphaLcPeriod"/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many </a:t>
            </a:r>
            <a:r>
              <a:rPr lang="en-US" sz="32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bonds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does a carbon form?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72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4F6937-6425-44D4-9914-883169F63727}"/>
              </a:ext>
            </a:extLst>
          </p:cNvPr>
          <p:cNvSpPr/>
          <p:nvPr/>
        </p:nvSpPr>
        <p:spPr>
          <a:xfrm>
            <a:off x="839267" y="158874"/>
            <a:ext cx="10513466" cy="65402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Using the rules you have discovered, draw what </a:t>
            </a:r>
          </a:p>
          <a:p>
            <a:pPr algn="ctr"/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11500" b="1" baseline="-2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en-US" sz="11500" b="1" baseline="-2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11500" b="1" baseline="-2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en-US" sz="9600" b="1" baseline="-2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5400" b="1" baseline="-25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might look like.  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Rings, lines, and branches are all ok.</a:t>
            </a:r>
            <a:endParaRPr lang="en-US" sz="5400" b="1" baseline="-25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09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tructure of dna">
            <a:extLst>
              <a:ext uri="{FF2B5EF4-FFF2-40B4-BE49-F238E27FC236}">
                <a16:creationId xmlns:a16="http://schemas.microsoft.com/office/drawing/2014/main" id="{341BA597-7F62-414D-BA70-83EF6B856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r="50700"/>
          <a:stretch/>
        </p:blipFill>
        <p:spPr bwMode="auto">
          <a:xfrm>
            <a:off x="-110837" y="0"/>
            <a:ext cx="3061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AE8A82-45BB-45F8-9935-F2794FC91A8D}"/>
              </a:ext>
            </a:extLst>
          </p:cNvPr>
          <p:cNvSpPr/>
          <p:nvPr/>
        </p:nvSpPr>
        <p:spPr>
          <a:xfrm>
            <a:off x="256046" y="117693"/>
            <a:ext cx="11741990" cy="68480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When lots of molecules are joined together it is called a 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macromolecule. 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These can be BIG!  A single macromolecule of DNA has over 250 million smaller molecules called </a:t>
            </a:r>
          </a:p>
          <a:p>
            <a:pPr algn="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nucleic acid monomers making it up.</a:t>
            </a:r>
          </a:p>
        </p:txBody>
      </p:sp>
    </p:spTree>
    <p:extLst>
      <p:ext uri="{BB962C8B-B14F-4D97-AF65-F5344CB8AC3E}">
        <p14:creationId xmlns:p14="http://schemas.microsoft.com/office/powerpoint/2010/main" val="308496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38AA77-81F3-4763-9B95-52E35B216D8D}"/>
              </a:ext>
            </a:extLst>
          </p:cNvPr>
          <p:cNvSpPr/>
          <p:nvPr/>
        </p:nvSpPr>
        <p:spPr>
          <a:xfrm>
            <a:off x="361950" y="0"/>
            <a:ext cx="118908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Consider the most famous reaction in all of biology…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2DC92F-482D-4503-8E9F-74FD598824DF}"/>
              </a:ext>
            </a:extLst>
          </p:cNvPr>
          <p:cNvGrpSpPr/>
          <p:nvPr/>
        </p:nvGrpSpPr>
        <p:grpSpPr>
          <a:xfrm>
            <a:off x="376918" y="2238374"/>
            <a:ext cx="11465263" cy="3152775"/>
            <a:chOff x="376918" y="2238374"/>
            <a:chExt cx="11465263" cy="3152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899EDD-B533-4F84-A389-75962ABF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918" y="2238374"/>
              <a:ext cx="11438164" cy="31527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7E57B2-0FA2-4D05-B5FD-002787AE4356}"/>
                </a:ext>
              </a:extLst>
            </p:cNvPr>
            <p:cNvSpPr/>
            <p:nvPr/>
          </p:nvSpPr>
          <p:spPr>
            <a:xfrm>
              <a:off x="1900036" y="381476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DB8FF-1377-4C67-8D5D-405F402EAFC5}"/>
                </a:ext>
              </a:extLst>
            </p:cNvPr>
            <p:cNvSpPr/>
            <p:nvPr/>
          </p:nvSpPr>
          <p:spPr>
            <a:xfrm>
              <a:off x="4349690" y="3814761"/>
              <a:ext cx="4010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(l)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E2A46A-BDC5-4484-90E1-E21FAFA0A495}"/>
                </a:ext>
              </a:extLst>
            </p:cNvPr>
            <p:cNvSpPr/>
            <p:nvPr/>
          </p:nvSpPr>
          <p:spPr>
            <a:xfrm>
              <a:off x="7568654" y="3841291"/>
              <a:ext cx="44275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(s)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227347-6DC0-4859-B987-78B3CAD09449}"/>
                </a:ext>
              </a:extLst>
            </p:cNvPr>
            <p:cNvSpPr/>
            <p:nvPr/>
          </p:nvSpPr>
          <p:spPr>
            <a:xfrm>
              <a:off x="9323406" y="384129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33055-9769-4AA8-9174-3A575039A7B4}"/>
                </a:ext>
              </a:extLst>
            </p:cNvPr>
            <p:cNvSpPr/>
            <p:nvPr/>
          </p:nvSpPr>
          <p:spPr>
            <a:xfrm>
              <a:off x="11378913" y="3940395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00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8681D4-2E66-4A8B-B485-E41E656C7E73}"/>
              </a:ext>
            </a:extLst>
          </p:cNvPr>
          <p:cNvGrpSpPr/>
          <p:nvPr/>
        </p:nvGrpSpPr>
        <p:grpSpPr>
          <a:xfrm>
            <a:off x="376918" y="2238374"/>
            <a:ext cx="11465263" cy="3152775"/>
            <a:chOff x="376918" y="2238374"/>
            <a:chExt cx="11465263" cy="3152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7D1DFC-3A3A-4552-9CDD-71D9DE26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918" y="2238374"/>
              <a:ext cx="11438164" cy="31527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4F9212-8FA0-4A58-9DD2-DB03373999F1}"/>
                </a:ext>
              </a:extLst>
            </p:cNvPr>
            <p:cNvSpPr/>
            <p:nvPr/>
          </p:nvSpPr>
          <p:spPr>
            <a:xfrm>
              <a:off x="1900036" y="381476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E34370-E588-40BD-A803-22AFCD9DE50C}"/>
                </a:ext>
              </a:extLst>
            </p:cNvPr>
            <p:cNvSpPr/>
            <p:nvPr/>
          </p:nvSpPr>
          <p:spPr>
            <a:xfrm>
              <a:off x="4349690" y="3814761"/>
              <a:ext cx="4010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(l)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7A5A14-6753-4783-930A-43C2F471E30D}"/>
                </a:ext>
              </a:extLst>
            </p:cNvPr>
            <p:cNvSpPr/>
            <p:nvPr/>
          </p:nvSpPr>
          <p:spPr>
            <a:xfrm>
              <a:off x="7568654" y="3841291"/>
              <a:ext cx="44275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(s)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D824B0-DA0E-43B6-B93B-460ABAD1CB70}"/>
                </a:ext>
              </a:extLst>
            </p:cNvPr>
            <p:cNvSpPr/>
            <p:nvPr/>
          </p:nvSpPr>
          <p:spPr>
            <a:xfrm>
              <a:off x="9323406" y="384129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0B3745-22A6-46CB-A7E7-1B9231B5A307}"/>
                </a:ext>
              </a:extLst>
            </p:cNvPr>
            <p:cNvSpPr/>
            <p:nvPr/>
          </p:nvSpPr>
          <p:spPr>
            <a:xfrm>
              <a:off x="11378913" y="3940395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6DDE17E-3622-4E47-ABD6-D3AED3476BBA}"/>
              </a:ext>
            </a:extLst>
          </p:cNvPr>
          <p:cNvSpPr/>
          <p:nvPr/>
        </p:nvSpPr>
        <p:spPr>
          <a:xfrm>
            <a:off x="595086" y="2683769"/>
            <a:ext cx="4180114" cy="1944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57FA7-168F-429C-B046-394459CC4877}"/>
              </a:ext>
            </a:extLst>
          </p:cNvPr>
          <p:cNvSpPr/>
          <p:nvPr/>
        </p:nvSpPr>
        <p:spPr>
          <a:xfrm>
            <a:off x="971138" y="4950874"/>
            <a:ext cx="300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Reactants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3BE3A-ED18-4721-801C-ED112841758A}"/>
              </a:ext>
            </a:extLst>
          </p:cNvPr>
          <p:cNvSpPr/>
          <p:nvPr/>
        </p:nvSpPr>
        <p:spPr>
          <a:xfrm>
            <a:off x="5480916" y="2596683"/>
            <a:ext cx="6370905" cy="1944914"/>
          </a:xfrm>
          <a:prstGeom prst="ellipse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E7E9F-BDC7-418A-BEC3-C034E3A1FEBA}"/>
              </a:ext>
            </a:extLst>
          </p:cNvPr>
          <p:cNvSpPr/>
          <p:nvPr/>
        </p:nvSpPr>
        <p:spPr>
          <a:xfrm>
            <a:off x="7596362" y="4950874"/>
            <a:ext cx="2713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CC00CC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Products</a:t>
            </a:r>
            <a:endParaRPr lang="en-US" sz="5400" b="1" cap="none" spc="0" dirty="0">
              <a:ln w="22225">
                <a:solidFill>
                  <a:srgbClr val="CC00CC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9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67" y="911273"/>
            <a:ext cx="8629650" cy="5219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38530" y="2224584"/>
            <a:ext cx="259307" cy="2729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99814" y="1705971"/>
            <a:ext cx="147852" cy="1387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13584" y="2197287"/>
            <a:ext cx="259307" cy="272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719" y="2361061"/>
            <a:ext cx="280440" cy="29263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037863" y="2794090"/>
            <a:ext cx="5149076" cy="1978926"/>
            <a:chOff x="4634363" y="2224583"/>
            <a:chExt cx="5149076" cy="1978926"/>
          </a:xfrm>
        </p:grpSpPr>
        <p:grpSp>
          <p:nvGrpSpPr>
            <p:cNvPr id="44" name="Group 43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4459353" y="3244956"/>
            <a:ext cx="4583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Carbon Dioxide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90221" y="2542865"/>
            <a:ext cx="3287821" cy="1907477"/>
            <a:chOff x="4590221" y="2542865"/>
            <a:chExt cx="3287821" cy="1907477"/>
          </a:xfrm>
        </p:grpSpPr>
        <p:sp>
          <p:nvSpPr>
            <p:cNvPr id="49" name="Oval 48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5273016" y="3010062"/>
            <a:ext cx="1949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1528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6681 0.342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98" y="171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62526 -0.3370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8" grpId="0"/>
      <p:bldP spid="48" grpId="1"/>
      <p:bldP spid="53" grpId="0"/>
      <p:bldP spid="5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57930" y="545150"/>
            <a:ext cx="3511320" cy="907524"/>
            <a:chOff x="4634363" y="2224583"/>
            <a:chExt cx="5149076" cy="1978926"/>
          </a:xfrm>
        </p:grpSpPr>
        <p:grpSp>
          <p:nvGrpSpPr>
            <p:cNvPr id="10" name="Group 9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0088" y="279098"/>
            <a:ext cx="3227449" cy="971591"/>
            <a:chOff x="4634363" y="2224583"/>
            <a:chExt cx="5149076" cy="1978926"/>
          </a:xfrm>
        </p:grpSpPr>
        <p:grpSp>
          <p:nvGrpSpPr>
            <p:cNvPr id="15" name="Group 14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9372" y="2451849"/>
            <a:ext cx="3558740" cy="917308"/>
            <a:chOff x="4634363" y="2224583"/>
            <a:chExt cx="5149076" cy="1978926"/>
          </a:xfrm>
        </p:grpSpPr>
        <p:grpSp>
          <p:nvGrpSpPr>
            <p:cNvPr id="20" name="Group 19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28831" y="2441910"/>
            <a:ext cx="3589363" cy="937183"/>
            <a:chOff x="4634363" y="2224583"/>
            <a:chExt cx="5149076" cy="1978926"/>
          </a:xfrm>
        </p:grpSpPr>
        <p:grpSp>
          <p:nvGrpSpPr>
            <p:cNvPr id="25" name="Group 24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4840" y="4659816"/>
            <a:ext cx="3427257" cy="862161"/>
            <a:chOff x="4634363" y="2224583"/>
            <a:chExt cx="5149076" cy="1978926"/>
          </a:xfrm>
        </p:grpSpPr>
        <p:grpSp>
          <p:nvGrpSpPr>
            <p:cNvPr id="30" name="Group 29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6178038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91676" y="4866602"/>
            <a:ext cx="3394215" cy="954990"/>
            <a:chOff x="4634363" y="2224583"/>
            <a:chExt cx="5149076" cy="1978926"/>
          </a:xfrm>
        </p:grpSpPr>
        <p:grpSp>
          <p:nvGrpSpPr>
            <p:cNvPr id="35" name="Group 34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534757" y="1136438"/>
            <a:ext cx="2329155" cy="902289"/>
            <a:chOff x="4590221" y="2542865"/>
            <a:chExt cx="3287821" cy="1907477"/>
          </a:xfrm>
        </p:grpSpPr>
        <p:sp>
          <p:nvSpPr>
            <p:cNvPr id="44" name="Oval 43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52097" y="3259901"/>
            <a:ext cx="2329155" cy="902289"/>
            <a:chOff x="4590221" y="2542865"/>
            <a:chExt cx="3287821" cy="1907477"/>
          </a:xfrm>
        </p:grpSpPr>
        <p:sp>
          <p:nvSpPr>
            <p:cNvPr id="52" name="Oval 51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584636" y="3581906"/>
            <a:ext cx="2329155" cy="863259"/>
            <a:chOff x="4590221" y="2625376"/>
            <a:chExt cx="3287821" cy="1824966"/>
          </a:xfrm>
        </p:grpSpPr>
        <p:sp>
          <p:nvSpPr>
            <p:cNvPr id="56" name="Oval 55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343025" y="2625376"/>
              <a:ext cx="1871339" cy="16650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661454" y="5612042"/>
            <a:ext cx="2329155" cy="902289"/>
            <a:chOff x="4590221" y="2542865"/>
            <a:chExt cx="3287821" cy="1907477"/>
          </a:xfrm>
        </p:grpSpPr>
        <p:sp>
          <p:nvSpPr>
            <p:cNvPr id="60" name="Oval 59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08082" y="5598771"/>
            <a:ext cx="2329155" cy="902289"/>
            <a:chOff x="4590221" y="2542865"/>
            <a:chExt cx="3287821" cy="1907477"/>
          </a:xfrm>
        </p:grpSpPr>
        <p:sp>
          <p:nvSpPr>
            <p:cNvPr id="64" name="Oval 63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37412" y="1095540"/>
            <a:ext cx="2329155" cy="902289"/>
            <a:chOff x="4590221" y="2542865"/>
            <a:chExt cx="3287821" cy="1907477"/>
          </a:xfrm>
        </p:grpSpPr>
        <p:sp>
          <p:nvSpPr>
            <p:cNvPr id="68" name="Oval 67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Isosceles Triangle 70"/>
          <p:cNvSpPr/>
          <p:nvPr/>
        </p:nvSpPr>
        <p:spPr>
          <a:xfrm>
            <a:off x="1119116" y="5959158"/>
            <a:ext cx="1438944" cy="8166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787858" y="5400086"/>
            <a:ext cx="110664" cy="38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940258" y="5552486"/>
            <a:ext cx="110664" cy="38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459453" y="1235148"/>
            <a:ext cx="96304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Photosynthesis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564718" y="1321281"/>
            <a:ext cx="7597401" cy="2159923"/>
            <a:chOff x="2564718" y="1321281"/>
            <a:chExt cx="7597401" cy="2159923"/>
          </a:xfrm>
        </p:grpSpPr>
        <p:sp>
          <p:nvSpPr>
            <p:cNvPr id="82" name="Rectangle 81"/>
            <p:cNvSpPr/>
            <p:nvPr/>
          </p:nvSpPr>
          <p:spPr>
            <a:xfrm>
              <a:off x="2564718" y="1321281"/>
              <a:ext cx="7597401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6CO  + 6H O</a:t>
              </a:r>
              <a:r>
                <a:rPr lang="en-US" sz="5400" b="1" dirty="0">
                  <a:ln/>
                  <a:solidFill>
                    <a:schemeClr val="accent3"/>
                  </a:solidFill>
                </a:rPr>
                <a:t> 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902737" y="2158468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460104" y="2280875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86" name="12-Point Star 85"/>
          <p:cNvSpPr/>
          <p:nvPr/>
        </p:nvSpPr>
        <p:spPr>
          <a:xfrm>
            <a:off x="-272815" y="4116001"/>
            <a:ext cx="4733853" cy="1909520"/>
          </a:xfrm>
          <a:prstGeom prst="star12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81" grpId="0"/>
      <p:bldP spid="81" grpId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toms">
            <a:extLst>
              <a:ext uri="{FF2B5EF4-FFF2-40B4-BE49-F238E27FC236}">
                <a16:creationId xmlns:a16="http://schemas.microsoft.com/office/drawing/2014/main" id="{5231B29D-BFAF-4D6C-B2D2-2D6BC4D9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6BD47D-2F7D-4603-B0E8-938EF7B972C8}"/>
              </a:ext>
            </a:extLst>
          </p:cNvPr>
          <p:cNvSpPr/>
          <p:nvPr/>
        </p:nvSpPr>
        <p:spPr>
          <a:xfrm>
            <a:off x="-65977" y="3092026"/>
            <a:ext cx="123239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All the world is made of atoms.</a:t>
            </a:r>
          </a:p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Understanding them is the realm of chemistry.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3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312844"/>
            <a:ext cx="6619164" cy="62280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03538" y="2432157"/>
            <a:ext cx="7733341" cy="1986358"/>
            <a:chOff x="2403538" y="2432157"/>
            <a:chExt cx="7733341" cy="1986358"/>
          </a:xfrm>
        </p:grpSpPr>
        <p:sp>
          <p:nvSpPr>
            <p:cNvPr id="5" name="Rectangle 4"/>
            <p:cNvSpPr/>
            <p:nvPr/>
          </p:nvSpPr>
          <p:spPr>
            <a:xfrm>
              <a:off x="2403538" y="2432157"/>
              <a:ext cx="7528023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C H  O  + 6O</a:t>
              </a:r>
              <a:r>
                <a:rPr lang="en-US" sz="5400" b="1" dirty="0">
                  <a:ln/>
                  <a:solidFill>
                    <a:schemeClr val="accent3"/>
                  </a:solidFill>
                </a:rPr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4842" y="321235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6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52702" y="321235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6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9733" y="3218186"/>
              <a:ext cx="112082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12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484135" y="3204538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735330" y="2584557"/>
            <a:ext cx="51692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Glucose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454490" y="709529"/>
            <a:ext cx="1243624" cy="1070658"/>
            <a:chOff x="9454490" y="709529"/>
            <a:chExt cx="1243624" cy="1070658"/>
          </a:xfrm>
        </p:grpSpPr>
        <p:sp>
          <p:nvSpPr>
            <p:cNvPr id="13" name="Oval 12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54494" y="2980252"/>
            <a:ext cx="1243624" cy="1070658"/>
            <a:chOff x="9454490" y="709529"/>
            <a:chExt cx="1243624" cy="1070658"/>
          </a:xfrm>
        </p:grpSpPr>
        <p:sp>
          <p:nvSpPr>
            <p:cNvPr id="17" name="Oval 16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893255" y="5338597"/>
            <a:ext cx="1243624" cy="1070658"/>
            <a:chOff x="9454490" y="709529"/>
            <a:chExt cx="1243624" cy="1070658"/>
          </a:xfrm>
        </p:grpSpPr>
        <p:sp>
          <p:nvSpPr>
            <p:cNvPr id="20" name="Oval 19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01984" y="378043"/>
            <a:ext cx="1243624" cy="1070658"/>
            <a:chOff x="9454490" y="709529"/>
            <a:chExt cx="1243624" cy="1070658"/>
          </a:xfrm>
        </p:grpSpPr>
        <p:sp>
          <p:nvSpPr>
            <p:cNvPr id="23" name="Oval 22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5022" y="2980252"/>
            <a:ext cx="1243624" cy="1070658"/>
            <a:chOff x="9454490" y="709529"/>
            <a:chExt cx="1243624" cy="1070658"/>
          </a:xfrm>
        </p:grpSpPr>
        <p:sp>
          <p:nvSpPr>
            <p:cNvPr id="26" name="Oval 25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2716" y="5277661"/>
            <a:ext cx="1243624" cy="1070658"/>
            <a:chOff x="9454490" y="709529"/>
            <a:chExt cx="1243624" cy="1070658"/>
          </a:xfrm>
        </p:grpSpPr>
        <p:sp>
          <p:nvSpPr>
            <p:cNvPr id="29" name="Oval 28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 rot="2456488">
            <a:off x="756052" y="491516"/>
            <a:ext cx="27268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Oxygen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 rot="2456488">
            <a:off x="-106480" y="3027008"/>
            <a:ext cx="27268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Oxygen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 rot="2456488">
            <a:off x="585851" y="5238451"/>
            <a:ext cx="27268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Oxygen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 rot="2456488">
            <a:off x="8948748" y="768783"/>
            <a:ext cx="27268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Oxygen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 rot="2456488">
            <a:off x="9639623" y="2932240"/>
            <a:ext cx="27268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Oxygen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 rot="2456488">
            <a:off x="8168140" y="5238451"/>
            <a:ext cx="27268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Oxygen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7E3E63-BD3C-4BC6-8B87-44F57CD1E090}"/>
              </a:ext>
            </a:extLst>
          </p:cNvPr>
          <p:cNvSpPr/>
          <p:nvPr/>
        </p:nvSpPr>
        <p:spPr>
          <a:xfrm>
            <a:off x="278813" y="388382"/>
            <a:ext cx="11857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 the reactants side, how many total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0884D-7485-4F4F-A20E-34943F69A289}"/>
              </a:ext>
            </a:extLst>
          </p:cNvPr>
          <p:cNvSpPr/>
          <p:nvPr/>
        </p:nvSpPr>
        <p:spPr>
          <a:xfrm>
            <a:off x="747404" y="1311712"/>
            <a:ext cx="2938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a. Carbon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0DD02-89F2-46E0-A068-7B512B4242F6}"/>
              </a:ext>
            </a:extLst>
          </p:cNvPr>
          <p:cNvSpPr/>
          <p:nvPr/>
        </p:nvSpPr>
        <p:spPr>
          <a:xfrm>
            <a:off x="747404" y="3158372"/>
            <a:ext cx="3679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Hydrogen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0A1E9-606C-4A42-937A-2B04D2F587F6}"/>
              </a:ext>
            </a:extLst>
          </p:cNvPr>
          <p:cNvSpPr/>
          <p:nvPr/>
        </p:nvSpPr>
        <p:spPr>
          <a:xfrm>
            <a:off x="786803" y="4951065"/>
            <a:ext cx="3036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C. O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xygen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4B1D1C-69B9-447E-8DDE-6816EBEE2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7" t="37368" r="48182" b="22209"/>
          <a:stretch/>
        </p:blipFill>
        <p:spPr>
          <a:xfrm>
            <a:off x="4770992" y="2033095"/>
            <a:ext cx="6842780" cy="38550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CE0543-3478-4281-82E3-C15375EA768F}"/>
              </a:ext>
            </a:extLst>
          </p:cNvPr>
          <p:cNvSpPr/>
          <p:nvPr/>
        </p:nvSpPr>
        <p:spPr>
          <a:xfrm>
            <a:off x="2046958" y="20330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CA0E20-EB28-45A6-82D4-5D52216D2494}"/>
              </a:ext>
            </a:extLst>
          </p:cNvPr>
          <p:cNvSpPr/>
          <p:nvPr/>
        </p:nvSpPr>
        <p:spPr>
          <a:xfrm>
            <a:off x="1871430" y="387975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396AAA-2E43-4436-BE09-33A5D1CC913D}"/>
              </a:ext>
            </a:extLst>
          </p:cNvPr>
          <p:cNvSpPr/>
          <p:nvPr/>
        </p:nvSpPr>
        <p:spPr>
          <a:xfrm>
            <a:off x="1871430" y="56724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18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1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7E3E63-BD3C-4BC6-8B87-44F57CD1E090}"/>
              </a:ext>
            </a:extLst>
          </p:cNvPr>
          <p:cNvSpPr/>
          <p:nvPr/>
        </p:nvSpPr>
        <p:spPr>
          <a:xfrm>
            <a:off x="380798" y="388382"/>
            <a:ext cx="11653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 the products side, how many total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0884D-7485-4F4F-A20E-34943F69A289}"/>
              </a:ext>
            </a:extLst>
          </p:cNvPr>
          <p:cNvSpPr/>
          <p:nvPr/>
        </p:nvSpPr>
        <p:spPr>
          <a:xfrm>
            <a:off x="747404" y="1311712"/>
            <a:ext cx="2938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a. Carbon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0DD02-89F2-46E0-A068-7B512B4242F6}"/>
              </a:ext>
            </a:extLst>
          </p:cNvPr>
          <p:cNvSpPr/>
          <p:nvPr/>
        </p:nvSpPr>
        <p:spPr>
          <a:xfrm>
            <a:off x="747404" y="3158372"/>
            <a:ext cx="3679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Hydrogen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0A1E9-606C-4A42-937A-2B04D2F587F6}"/>
              </a:ext>
            </a:extLst>
          </p:cNvPr>
          <p:cNvSpPr/>
          <p:nvPr/>
        </p:nvSpPr>
        <p:spPr>
          <a:xfrm>
            <a:off x="786803" y="4951065"/>
            <a:ext cx="3036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C. O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xygen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CE0543-3478-4281-82E3-C15375EA768F}"/>
              </a:ext>
            </a:extLst>
          </p:cNvPr>
          <p:cNvSpPr/>
          <p:nvPr/>
        </p:nvSpPr>
        <p:spPr>
          <a:xfrm>
            <a:off x="2046958" y="20330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CA0E20-EB28-45A6-82D4-5D52216D2494}"/>
              </a:ext>
            </a:extLst>
          </p:cNvPr>
          <p:cNvSpPr/>
          <p:nvPr/>
        </p:nvSpPr>
        <p:spPr>
          <a:xfrm>
            <a:off x="1871430" y="387975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396AAA-2E43-4436-BE09-33A5D1CC913D}"/>
              </a:ext>
            </a:extLst>
          </p:cNvPr>
          <p:cNvSpPr/>
          <p:nvPr/>
        </p:nvSpPr>
        <p:spPr>
          <a:xfrm>
            <a:off x="1871430" y="56724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18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DCEBC-5B5C-44AB-A56B-CE19E80F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8" t="37877" r="48571" b="22739"/>
          <a:stretch/>
        </p:blipFill>
        <p:spPr>
          <a:xfrm>
            <a:off x="4427002" y="2165105"/>
            <a:ext cx="7523950" cy="417747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50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57930" y="545150"/>
            <a:ext cx="3511320" cy="907524"/>
            <a:chOff x="4634363" y="2224583"/>
            <a:chExt cx="5149076" cy="1978926"/>
          </a:xfrm>
        </p:grpSpPr>
        <p:grpSp>
          <p:nvGrpSpPr>
            <p:cNvPr id="10" name="Group 9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0088" y="279098"/>
            <a:ext cx="3227449" cy="971591"/>
            <a:chOff x="4634363" y="2224583"/>
            <a:chExt cx="5149076" cy="1978926"/>
          </a:xfrm>
        </p:grpSpPr>
        <p:grpSp>
          <p:nvGrpSpPr>
            <p:cNvPr id="15" name="Group 14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9372" y="2451849"/>
            <a:ext cx="3558740" cy="917308"/>
            <a:chOff x="4634363" y="2224583"/>
            <a:chExt cx="5149076" cy="1978926"/>
          </a:xfrm>
        </p:grpSpPr>
        <p:grpSp>
          <p:nvGrpSpPr>
            <p:cNvPr id="20" name="Group 19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28831" y="2441910"/>
            <a:ext cx="3589363" cy="937183"/>
            <a:chOff x="4634363" y="2224583"/>
            <a:chExt cx="5149076" cy="1978926"/>
          </a:xfrm>
        </p:grpSpPr>
        <p:grpSp>
          <p:nvGrpSpPr>
            <p:cNvPr id="25" name="Group 24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4840" y="4659816"/>
            <a:ext cx="3427257" cy="862161"/>
            <a:chOff x="4634363" y="2224583"/>
            <a:chExt cx="5149076" cy="1978926"/>
          </a:xfrm>
        </p:grpSpPr>
        <p:grpSp>
          <p:nvGrpSpPr>
            <p:cNvPr id="30" name="Group 29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6178038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91676" y="4866602"/>
            <a:ext cx="3394215" cy="954990"/>
            <a:chOff x="4634363" y="2224583"/>
            <a:chExt cx="5149076" cy="1978926"/>
          </a:xfrm>
        </p:grpSpPr>
        <p:grpSp>
          <p:nvGrpSpPr>
            <p:cNvPr id="35" name="Group 34"/>
            <p:cNvGrpSpPr/>
            <p:nvPr/>
          </p:nvGrpSpPr>
          <p:grpSpPr>
            <a:xfrm>
              <a:off x="4634363" y="2258702"/>
              <a:ext cx="5149076" cy="1787859"/>
              <a:chOff x="4634363" y="2258702"/>
              <a:chExt cx="5149076" cy="178785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634363" y="238153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912100" y="2258702"/>
                <a:ext cx="1871339" cy="166502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6178039" y="2224583"/>
              <a:ext cx="1978924" cy="19789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534757" y="1136438"/>
            <a:ext cx="2329155" cy="902289"/>
            <a:chOff x="4590221" y="2542865"/>
            <a:chExt cx="3287821" cy="1907477"/>
          </a:xfrm>
        </p:grpSpPr>
        <p:sp>
          <p:nvSpPr>
            <p:cNvPr id="44" name="Oval 43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52097" y="3259901"/>
            <a:ext cx="2329155" cy="902289"/>
            <a:chOff x="4590221" y="2542865"/>
            <a:chExt cx="3287821" cy="1907477"/>
          </a:xfrm>
        </p:grpSpPr>
        <p:sp>
          <p:nvSpPr>
            <p:cNvPr id="52" name="Oval 51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584636" y="3581906"/>
            <a:ext cx="2329155" cy="863259"/>
            <a:chOff x="4590221" y="2625376"/>
            <a:chExt cx="3287821" cy="1824966"/>
          </a:xfrm>
        </p:grpSpPr>
        <p:sp>
          <p:nvSpPr>
            <p:cNvPr id="56" name="Oval 55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343025" y="2625376"/>
              <a:ext cx="1871339" cy="16650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661454" y="5612042"/>
            <a:ext cx="2329155" cy="902289"/>
            <a:chOff x="4590221" y="2542865"/>
            <a:chExt cx="3287821" cy="1907477"/>
          </a:xfrm>
        </p:grpSpPr>
        <p:sp>
          <p:nvSpPr>
            <p:cNvPr id="60" name="Oval 59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08082" y="5598771"/>
            <a:ext cx="2329155" cy="902289"/>
            <a:chOff x="4590221" y="2542865"/>
            <a:chExt cx="3287821" cy="1907477"/>
          </a:xfrm>
        </p:grpSpPr>
        <p:sp>
          <p:nvSpPr>
            <p:cNvPr id="64" name="Oval 63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37412" y="1095540"/>
            <a:ext cx="2329155" cy="902289"/>
            <a:chOff x="4590221" y="2542865"/>
            <a:chExt cx="3287821" cy="1907477"/>
          </a:xfrm>
        </p:grpSpPr>
        <p:sp>
          <p:nvSpPr>
            <p:cNvPr id="68" name="Oval 67"/>
            <p:cNvSpPr/>
            <p:nvPr/>
          </p:nvSpPr>
          <p:spPr>
            <a:xfrm>
              <a:off x="4590221" y="3389516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86724" y="3514623"/>
              <a:ext cx="991318" cy="935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351443" y="2542865"/>
              <a:ext cx="1871339" cy="16650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534E4E7-C49E-449B-8636-26B84F69C41A}"/>
              </a:ext>
            </a:extLst>
          </p:cNvPr>
          <p:cNvGrpSpPr/>
          <p:nvPr/>
        </p:nvGrpSpPr>
        <p:grpSpPr>
          <a:xfrm>
            <a:off x="2238536" y="3097088"/>
            <a:ext cx="7597401" cy="2138640"/>
            <a:chOff x="2497727" y="3888837"/>
            <a:chExt cx="7597401" cy="213864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F1D4D58-DF72-46E4-AAD7-39F5422CA1B1}"/>
                </a:ext>
              </a:extLst>
            </p:cNvPr>
            <p:cNvSpPr/>
            <p:nvPr/>
          </p:nvSpPr>
          <p:spPr>
            <a:xfrm>
              <a:off x="2497727" y="3888837"/>
              <a:ext cx="7597401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6CO  + 6H O</a:t>
              </a:r>
              <a:r>
                <a:rPr lang="en-US" sz="5400" b="1" dirty="0">
                  <a:ln/>
                  <a:solidFill>
                    <a:schemeClr val="accent3"/>
                  </a:solidFill>
                </a:rPr>
                <a:t>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FAB962D-AEEF-4291-A08E-39579CBA6B51}"/>
                </a:ext>
              </a:extLst>
            </p:cNvPr>
            <p:cNvSpPr/>
            <p:nvPr/>
          </p:nvSpPr>
          <p:spPr>
            <a:xfrm>
              <a:off x="4880959" y="4827148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B47575D-BB6B-4A14-8B68-8571AFF62F15}"/>
                </a:ext>
              </a:extLst>
            </p:cNvPr>
            <p:cNvSpPr/>
            <p:nvPr/>
          </p:nvSpPr>
          <p:spPr>
            <a:xfrm>
              <a:off x="8354652" y="4797435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BD3EDD7-9A6A-4EDD-BB4F-42A823351509}"/>
              </a:ext>
            </a:extLst>
          </p:cNvPr>
          <p:cNvSpPr/>
          <p:nvPr/>
        </p:nvSpPr>
        <p:spPr>
          <a:xfrm>
            <a:off x="4628973" y="4172165"/>
            <a:ext cx="638331" cy="925267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C8404-09B5-42C6-A24D-92C63E6771C6}"/>
              </a:ext>
            </a:extLst>
          </p:cNvPr>
          <p:cNvSpPr/>
          <p:nvPr/>
        </p:nvSpPr>
        <p:spPr>
          <a:xfrm>
            <a:off x="628190" y="2790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D09BE1A-B4EB-4B8D-9FB2-EA6E4CB34954}"/>
              </a:ext>
            </a:extLst>
          </p:cNvPr>
          <p:cNvSpPr/>
          <p:nvPr/>
        </p:nvSpPr>
        <p:spPr>
          <a:xfrm>
            <a:off x="2733994" y="2360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F5325A9-4C27-474D-8ED2-C87F8B24A742}"/>
              </a:ext>
            </a:extLst>
          </p:cNvPr>
          <p:cNvSpPr/>
          <p:nvPr/>
        </p:nvSpPr>
        <p:spPr>
          <a:xfrm>
            <a:off x="2218537" y="3328372"/>
            <a:ext cx="1014295" cy="134098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0E6D68-7D23-4AB9-B726-187A9FB91331}"/>
              </a:ext>
            </a:extLst>
          </p:cNvPr>
          <p:cNvSpPr/>
          <p:nvPr/>
        </p:nvSpPr>
        <p:spPr>
          <a:xfrm>
            <a:off x="1713714" y="3273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C3FBAA-EDFF-4D71-9DE6-CBEF16167FEC}"/>
              </a:ext>
            </a:extLst>
          </p:cNvPr>
          <p:cNvSpPr/>
          <p:nvPr/>
        </p:nvSpPr>
        <p:spPr>
          <a:xfrm>
            <a:off x="1709714" y="25314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C62F29-C25F-4872-A060-729F9BD768DE}"/>
              </a:ext>
            </a:extLst>
          </p:cNvPr>
          <p:cNvSpPr/>
          <p:nvPr/>
        </p:nvSpPr>
        <p:spPr>
          <a:xfrm>
            <a:off x="1710175" y="46254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CE978B2-70D8-414B-9085-2D920C3C7680}"/>
              </a:ext>
            </a:extLst>
          </p:cNvPr>
          <p:cNvSpPr/>
          <p:nvPr/>
        </p:nvSpPr>
        <p:spPr>
          <a:xfrm>
            <a:off x="7517496" y="5010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0C4E6DB-1887-4B05-AF1F-E382D607AD03}"/>
              </a:ext>
            </a:extLst>
          </p:cNvPr>
          <p:cNvSpPr/>
          <p:nvPr/>
        </p:nvSpPr>
        <p:spPr>
          <a:xfrm>
            <a:off x="7607227" y="24789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ECE10B5-5648-4CDB-A45D-07AF9B8E3D98}"/>
              </a:ext>
            </a:extLst>
          </p:cNvPr>
          <p:cNvSpPr/>
          <p:nvPr/>
        </p:nvSpPr>
        <p:spPr>
          <a:xfrm>
            <a:off x="7835258" y="48824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13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8" grpId="0"/>
      <p:bldP spid="79" grpId="0" animBg="1"/>
      <p:bldP spid="4" grpId="0"/>
      <p:bldP spid="80" grpId="0"/>
      <p:bldP spid="87" grpId="0"/>
      <p:bldP spid="88" grpId="0"/>
      <p:bldP spid="89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312844"/>
            <a:ext cx="6619164" cy="62280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454490" y="709529"/>
            <a:ext cx="1243624" cy="1070658"/>
            <a:chOff x="9454490" y="709529"/>
            <a:chExt cx="1243624" cy="1070658"/>
          </a:xfrm>
        </p:grpSpPr>
        <p:sp>
          <p:nvSpPr>
            <p:cNvPr id="13" name="Oval 12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54494" y="2980252"/>
            <a:ext cx="1243624" cy="1070658"/>
            <a:chOff x="9454490" y="709529"/>
            <a:chExt cx="1243624" cy="1070658"/>
          </a:xfrm>
        </p:grpSpPr>
        <p:sp>
          <p:nvSpPr>
            <p:cNvPr id="17" name="Oval 16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893255" y="5338597"/>
            <a:ext cx="1243624" cy="1070658"/>
            <a:chOff x="9454490" y="709529"/>
            <a:chExt cx="1243624" cy="1070658"/>
          </a:xfrm>
        </p:grpSpPr>
        <p:sp>
          <p:nvSpPr>
            <p:cNvPr id="20" name="Oval 19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01984" y="378043"/>
            <a:ext cx="1243624" cy="1070658"/>
            <a:chOff x="9454490" y="709529"/>
            <a:chExt cx="1243624" cy="1070658"/>
          </a:xfrm>
        </p:grpSpPr>
        <p:sp>
          <p:nvSpPr>
            <p:cNvPr id="23" name="Oval 22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5022" y="2980252"/>
            <a:ext cx="1243624" cy="1070658"/>
            <a:chOff x="9454490" y="709529"/>
            <a:chExt cx="1243624" cy="1070658"/>
          </a:xfrm>
        </p:grpSpPr>
        <p:sp>
          <p:nvSpPr>
            <p:cNvPr id="26" name="Oval 25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2716" y="5277661"/>
            <a:ext cx="1243624" cy="1070658"/>
            <a:chOff x="9454490" y="709529"/>
            <a:chExt cx="1243624" cy="1070658"/>
          </a:xfrm>
        </p:grpSpPr>
        <p:sp>
          <p:nvSpPr>
            <p:cNvPr id="29" name="Oval 28"/>
            <p:cNvSpPr/>
            <p:nvPr/>
          </p:nvSpPr>
          <p:spPr>
            <a:xfrm>
              <a:off x="9931561" y="1117215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454490" y="709529"/>
              <a:ext cx="766553" cy="6629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558679-C401-4762-BB81-52F55063B357}"/>
              </a:ext>
            </a:extLst>
          </p:cNvPr>
          <p:cNvGrpSpPr/>
          <p:nvPr/>
        </p:nvGrpSpPr>
        <p:grpSpPr>
          <a:xfrm>
            <a:off x="1926467" y="1241548"/>
            <a:ext cx="7733341" cy="1986358"/>
            <a:chOff x="2403538" y="2432157"/>
            <a:chExt cx="7733341" cy="198635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DFE7F02-8045-49F8-9FA4-E660E9AF5897}"/>
                </a:ext>
              </a:extLst>
            </p:cNvPr>
            <p:cNvSpPr/>
            <p:nvPr/>
          </p:nvSpPr>
          <p:spPr>
            <a:xfrm>
              <a:off x="2403538" y="2432157"/>
              <a:ext cx="7528023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C H  O  + 6O</a:t>
              </a:r>
              <a:r>
                <a:rPr lang="en-US" sz="5400" b="1" dirty="0">
                  <a:ln/>
                  <a:solidFill>
                    <a:schemeClr val="accent3"/>
                  </a:solidFill>
                </a:rPr>
                <a:t>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1B0CA56-0CB7-4B6C-8F95-A2ABC04E26A7}"/>
                </a:ext>
              </a:extLst>
            </p:cNvPr>
            <p:cNvSpPr/>
            <p:nvPr/>
          </p:nvSpPr>
          <p:spPr>
            <a:xfrm>
              <a:off x="3154842" y="321235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6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3A8CB44-667F-4ED2-8A0F-FA313DC05063}"/>
                </a:ext>
              </a:extLst>
            </p:cNvPr>
            <p:cNvSpPr/>
            <p:nvPr/>
          </p:nvSpPr>
          <p:spPr>
            <a:xfrm>
              <a:off x="5952702" y="321235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6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E94770-B0AD-4672-84DB-55645C7493E9}"/>
                </a:ext>
              </a:extLst>
            </p:cNvPr>
            <p:cNvSpPr/>
            <p:nvPr/>
          </p:nvSpPr>
          <p:spPr>
            <a:xfrm>
              <a:off x="4319733" y="3218186"/>
              <a:ext cx="112082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12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BB6172-C9BF-4EB7-998D-49CD397F1B19}"/>
                </a:ext>
              </a:extLst>
            </p:cNvPr>
            <p:cNvSpPr/>
            <p:nvPr/>
          </p:nvSpPr>
          <p:spPr>
            <a:xfrm>
              <a:off x="9484135" y="3204538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  <a:endParaRPr lang="en-US" sz="3600" b="1" dirty="0">
                <a:ln/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5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19743B2-1F8B-4C1E-B40B-CF7BAF752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5" t="60959" r="25000" b="34172"/>
          <a:stretch/>
        </p:blipFill>
        <p:spPr>
          <a:xfrm>
            <a:off x="94660" y="2852058"/>
            <a:ext cx="11850597" cy="166188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6A00717-8066-4692-BBA7-619A7165DD8C}"/>
              </a:ext>
            </a:extLst>
          </p:cNvPr>
          <p:cNvSpPr/>
          <p:nvPr/>
        </p:nvSpPr>
        <p:spPr>
          <a:xfrm>
            <a:off x="94660" y="2895600"/>
            <a:ext cx="449626" cy="870857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229DEE-D93C-4341-90DF-93159080454B}"/>
              </a:ext>
            </a:extLst>
          </p:cNvPr>
          <p:cNvSpPr/>
          <p:nvPr/>
        </p:nvSpPr>
        <p:spPr>
          <a:xfrm>
            <a:off x="80146" y="720477"/>
            <a:ext cx="252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6 x 1 = 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BEE556-0AED-429B-8C73-DE93C45C5D94}"/>
              </a:ext>
            </a:extLst>
          </p:cNvPr>
          <p:cNvSpPr/>
          <p:nvPr/>
        </p:nvSpPr>
        <p:spPr>
          <a:xfrm>
            <a:off x="2427476" y="2937097"/>
            <a:ext cx="740228" cy="92333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DCA2BB35-1875-4BBA-AA98-56EA63683EA9}"/>
              </a:ext>
            </a:extLst>
          </p:cNvPr>
          <p:cNvSpPr/>
          <p:nvPr/>
        </p:nvSpPr>
        <p:spPr>
          <a:xfrm rot="731292">
            <a:off x="3137539" y="2215847"/>
            <a:ext cx="740228" cy="923329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1A48CED7-A144-48F7-AAB0-16B58D527ABB}"/>
              </a:ext>
            </a:extLst>
          </p:cNvPr>
          <p:cNvSpPr/>
          <p:nvPr/>
        </p:nvSpPr>
        <p:spPr>
          <a:xfrm rot="731292">
            <a:off x="335869" y="2038507"/>
            <a:ext cx="740228" cy="923329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2F3F65-58CE-421A-B36F-2F4C921F64FA}"/>
              </a:ext>
            </a:extLst>
          </p:cNvPr>
          <p:cNvSpPr/>
          <p:nvPr/>
        </p:nvSpPr>
        <p:spPr>
          <a:xfrm>
            <a:off x="2448172" y="1489576"/>
            <a:ext cx="28937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/>
                </a:solidFill>
              </a:rPr>
              <a:t>12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/>
                </a:solidFill>
                <a:effectLst/>
              </a:rPr>
              <a:t> x 2 = 24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A351F8-E98E-4234-99B1-DFF9775F3D8E}"/>
              </a:ext>
            </a:extLst>
          </p:cNvPr>
          <p:cNvSpPr/>
          <p:nvPr/>
        </p:nvSpPr>
        <p:spPr>
          <a:xfrm>
            <a:off x="94660" y="2850764"/>
            <a:ext cx="449626" cy="870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37A23F32-6E6E-497E-8362-FE113C275FA8}"/>
              </a:ext>
            </a:extLst>
          </p:cNvPr>
          <p:cNvSpPr/>
          <p:nvPr/>
        </p:nvSpPr>
        <p:spPr>
          <a:xfrm rot="731292" flipV="1">
            <a:off x="389365" y="3776126"/>
            <a:ext cx="1032885" cy="78993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2B1B86-9FEA-4CCA-9362-02655385CD3F}"/>
              </a:ext>
            </a:extLst>
          </p:cNvPr>
          <p:cNvSpPr/>
          <p:nvPr/>
        </p:nvSpPr>
        <p:spPr>
          <a:xfrm>
            <a:off x="2448172" y="2966958"/>
            <a:ext cx="654572" cy="870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F3135699-B0E3-4989-9992-BCD8B4B0A74A}"/>
              </a:ext>
            </a:extLst>
          </p:cNvPr>
          <p:cNvSpPr/>
          <p:nvPr/>
        </p:nvSpPr>
        <p:spPr>
          <a:xfrm flipV="1">
            <a:off x="2916971" y="3809049"/>
            <a:ext cx="1300656" cy="78993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659948-6C27-4807-BA29-B3213B457FAB}"/>
              </a:ext>
            </a:extLst>
          </p:cNvPr>
          <p:cNvSpPr/>
          <p:nvPr/>
        </p:nvSpPr>
        <p:spPr>
          <a:xfrm>
            <a:off x="0" y="4661863"/>
            <a:ext cx="6649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(6 x 2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+ (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12 x 1) = 24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6E7A9A-F144-45D1-A1B5-3A93CA6CD84B}"/>
              </a:ext>
            </a:extLst>
          </p:cNvPr>
          <p:cNvCxnSpPr/>
          <p:nvPr/>
        </p:nvCxnSpPr>
        <p:spPr>
          <a:xfrm>
            <a:off x="5341914" y="0"/>
            <a:ext cx="0" cy="68580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AA8E3FB6-538B-44C1-BDD5-03CDF5BE02CF}"/>
              </a:ext>
            </a:extLst>
          </p:cNvPr>
          <p:cNvSpPr/>
          <p:nvPr/>
        </p:nvSpPr>
        <p:spPr>
          <a:xfrm>
            <a:off x="5457371" y="2966958"/>
            <a:ext cx="638628" cy="102447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0E7DE116-1A71-4379-AC65-597060D08F53}"/>
              </a:ext>
            </a:extLst>
          </p:cNvPr>
          <p:cNvSpPr/>
          <p:nvPr/>
        </p:nvSpPr>
        <p:spPr>
          <a:xfrm rot="731292">
            <a:off x="5516086" y="2181203"/>
            <a:ext cx="740228" cy="923329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2E9448-A695-4A2B-8CCD-9452C4C6E5FC}"/>
              </a:ext>
            </a:extLst>
          </p:cNvPr>
          <p:cNvSpPr/>
          <p:nvPr/>
        </p:nvSpPr>
        <p:spPr>
          <a:xfrm>
            <a:off x="5426960" y="676935"/>
            <a:ext cx="252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1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 x 6 = 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90D270-BCB6-4CFF-B946-AA81FFEAEA54}"/>
              </a:ext>
            </a:extLst>
          </p:cNvPr>
          <p:cNvSpPr/>
          <p:nvPr/>
        </p:nvSpPr>
        <p:spPr>
          <a:xfrm>
            <a:off x="10355821" y="2937097"/>
            <a:ext cx="1081436" cy="1134836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BCA3EE-36C2-4E82-B3CC-23B2028D302C}"/>
              </a:ext>
            </a:extLst>
          </p:cNvPr>
          <p:cNvSpPr/>
          <p:nvPr/>
        </p:nvSpPr>
        <p:spPr>
          <a:xfrm>
            <a:off x="6059593" y="2836260"/>
            <a:ext cx="891069" cy="1285866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8A156128-BFBE-48A3-91FC-8DCE8CE41D0D}"/>
              </a:ext>
            </a:extLst>
          </p:cNvPr>
          <p:cNvSpPr/>
          <p:nvPr/>
        </p:nvSpPr>
        <p:spPr>
          <a:xfrm rot="731292">
            <a:off x="5355967" y="2697693"/>
            <a:ext cx="1562010" cy="531694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Down 35">
            <a:extLst>
              <a:ext uri="{FF2B5EF4-FFF2-40B4-BE49-F238E27FC236}">
                <a16:creationId xmlns:a16="http://schemas.microsoft.com/office/drawing/2014/main" id="{F0567D2A-C6B8-4463-8802-093D1050B00E}"/>
              </a:ext>
            </a:extLst>
          </p:cNvPr>
          <p:cNvSpPr/>
          <p:nvPr/>
        </p:nvSpPr>
        <p:spPr>
          <a:xfrm rot="1247941">
            <a:off x="10553633" y="2697693"/>
            <a:ext cx="878538" cy="531694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F3A36B-E580-46E2-8384-EE537B8A857A}"/>
              </a:ext>
            </a:extLst>
          </p:cNvPr>
          <p:cNvSpPr/>
          <p:nvPr/>
        </p:nvSpPr>
        <p:spPr>
          <a:xfrm>
            <a:off x="6161288" y="1525468"/>
            <a:ext cx="49936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/>
                </a:solidFill>
              </a:rPr>
              <a:t>(1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/>
                </a:solidFill>
                <a:effectLst/>
              </a:rPr>
              <a:t> x 12) + (6 x 2) = 24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BF18C08-8BF4-49BF-812B-C122197B4B13}"/>
              </a:ext>
            </a:extLst>
          </p:cNvPr>
          <p:cNvSpPr/>
          <p:nvPr/>
        </p:nvSpPr>
        <p:spPr>
          <a:xfrm>
            <a:off x="6950662" y="2963540"/>
            <a:ext cx="666286" cy="10244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61661B-46E9-4DB0-8C55-3C1247CA2259}"/>
              </a:ext>
            </a:extLst>
          </p:cNvPr>
          <p:cNvSpPr/>
          <p:nvPr/>
        </p:nvSpPr>
        <p:spPr>
          <a:xfrm>
            <a:off x="11275436" y="2963540"/>
            <a:ext cx="495650" cy="8455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Curved Down 39">
            <a:extLst>
              <a:ext uri="{FF2B5EF4-FFF2-40B4-BE49-F238E27FC236}">
                <a16:creationId xmlns:a16="http://schemas.microsoft.com/office/drawing/2014/main" id="{A007E0CE-DC1B-4E06-A5E2-DA59C8B627E6}"/>
              </a:ext>
            </a:extLst>
          </p:cNvPr>
          <p:cNvSpPr/>
          <p:nvPr/>
        </p:nvSpPr>
        <p:spPr>
          <a:xfrm flipV="1">
            <a:off x="5416280" y="3988010"/>
            <a:ext cx="2099846" cy="52593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1DDC16-DBD6-48B4-9B8A-7B857D1B77B6}"/>
              </a:ext>
            </a:extLst>
          </p:cNvPr>
          <p:cNvSpPr/>
          <p:nvPr/>
        </p:nvSpPr>
        <p:spPr>
          <a:xfrm>
            <a:off x="5673008" y="4618405"/>
            <a:ext cx="6080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(1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x 6) + (6 x 2) + (6 x 1) = 24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B2FF127-ED88-4AEE-9B19-499D4CFFB065}"/>
              </a:ext>
            </a:extLst>
          </p:cNvPr>
          <p:cNvSpPr/>
          <p:nvPr/>
        </p:nvSpPr>
        <p:spPr>
          <a:xfrm>
            <a:off x="8408093" y="2896329"/>
            <a:ext cx="1081436" cy="1134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52D88D02-B446-4EC8-AB12-87D54F2248AB}"/>
              </a:ext>
            </a:extLst>
          </p:cNvPr>
          <p:cNvSpPr/>
          <p:nvPr/>
        </p:nvSpPr>
        <p:spPr>
          <a:xfrm flipV="1">
            <a:off x="8621491" y="3922988"/>
            <a:ext cx="868038" cy="63522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C1A42A9F-0B6A-42E6-93BC-56601D7FB602}"/>
              </a:ext>
            </a:extLst>
          </p:cNvPr>
          <p:cNvSpPr/>
          <p:nvPr/>
        </p:nvSpPr>
        <p:spPr>
          <a:xfrm flipV="1">
            <a:off x="10361682" y="3754320"/>
            <a:ext cx="1409403" cy="63522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77E2B0-E882-475C-AC1A-A96F69331FA4}"/>
              </a:ext>
            </a:extLst>
          </p:cNvPr>
          <p:cNvSpPr/>
          <p:nvPr/>
        </p:nvSpPr>
        <p:spPr>
          <a:xfrm>
            <a:off x="878633" y="5807961"/>
            <a:ext cx="300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Reactants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08FAE36-9BD0-4EDA-A101-4E0E7ACC7B30}"/>
              </a:ext>
            </a:extLst>
          </p:cNvPr>
          <p:cNvSpPr/>
          <p:nvPr/>
        </p:nvSpPr>
        <p:spPr>
          <a:xfrm>
            <a:off x="7516125" y="5807961"/>
            <a:ext cx="2713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660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Produc</a:t>
            </a:r>
            <a:r>
              <a:rPr lang="en-US" sz="5400" b="1" u="sng" cap="none" spc="0" dirty="0">
                <a:ln w="660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2E089C-10AB-4CAD-814A-B01770CBAC13}"/>
              </a:ext>
            </a:extLst>
          </p:cNvPr>
          <p:cNvSpPr/>
          <p:nvPr/>
        </p:nvSpPr>
        <p:spPr>
          <a:xfrm>
            <a:off x="84660" y="-19762"/>
            <a:ext cx="2255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Carbon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CEC25AE-EF04-41C5-B775-D27A2E86BAC1}"/>
              </a:ext>
            </a:extLst>
          </p:cNvPr>
          <p:cNvSpPr/>
          <p:nvPr/>
        </p:nvSpPr>
        <p:spPr>
          <a:xfrm>
            <a:off x="5420626" y="-19762"/>
            <a:ext cx="2255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Carbon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4185F8-4646-4C95-895A-A347863510A1}"/>
              </a:ext>
            </a:extLst>
          </p:cNvPr>
          <p:cNvSpPr/>
          <p:nvPr/>
        </p:nvSpPr>
        <p:spPr>
          <a:xfrm>
            <a:off x="2612848" y="837880"/>
            <a:ext cx="26547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/>
                </a:solidFill>
              </a:rPr>
              <a:t>Hydrogen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F17380-9121-4DBF-AE0F-CA9E8732EB6C}"/>
              </a:ext>
            </a:extLst>
          </p:cNvPr>
          <p:cNvSpPr/>
          <p:nvPr/>
        </p:nvSpPr>
        <p:spPr>
          <a:xfrm>
            <a:off x="8321656" y="837880"/>
            <a:ext cx="26547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/>
                </a:solidFill>
              </a:rPr>
              <a:t>Hydrogen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B8A40D-7A0B-4CE1-8409-507F61E0704F}"/>
              </a:ext>
            </a:extLst>
          </p:cNvPr>
          <p:cNvSpPr/>
          <p:nvPr/>
        </p:nvSpPr>
        <p:spPr>
          <a:xfrm>
            <a:off x="2840291" y="5171253"/>
            <a:ext cx="6649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Oxygen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D803F4-77FC-4AF6-A8E0-1B00AFA0C734}"/>
              </a:ext>
            </a:extLst>
          </p:cNvPr>
          <p:cNvSpPr/>
          <p:nvPr/>
        </p:nvSpPr>
        <p:spPr>
          <a:xfrm>
            <a:off x="9753561" y="5180326"/>
            <a:ext cx="20623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Oxygen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93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7958D-41B3-464F-8836-D6351F577C31}"/>
              </a:ext>
            </a:extLst>
          </p:cNvPr>
          <p:cNvSpPr/>
          <p:nvPr/>
        </p:nvSpPr>
        <p:spPr>
          <a:xfrm>
            <a:off x="251312" y="1239245"/>
            <a:ext cx="11689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do you notice about the reactants and products?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9EB94-B9B0-4663-B88D-8B8B70E457FB}"/>
              </a:ext>
            </a:extLst>
          </p:cNvPr>
          <p:cNvSpPr/>
          <p:nvPr/>
        </p:nvSpPr>
        <p:spPr>
          <a:xfrm>
            <a:off x="-214007" y="4306163"/>
            <a:ext cx="126200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This is called “The Law of Conservation of Mass.”</a:t>
            </a:r>
          </a:p>
        </p:txBody>
      </p:sp>
    </p:spTree>
    <p:extLst>
      <p:ext uri="{BB962C8B-B14F-4D97-AF65-F5344CB8AC3E}">
        <p14:creationId xmlns:p14="http://schemas.microsoft.com/office/powerpoint/2010/main" val="8081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Student with a question">
            <a:extLst>
              <a:ext uri="{FF2B5EF4-FFF2-40B4-BE49-F238E27FC236}">
                <a16:creationId xmlns:a16="http://schemas.microsoft.com/office/drawing/2014/main" id="{23AFDBBB-055A-447A-9BEE-E03C3625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" y="129886"/>
            <a:ext cx="5281440" cy="65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D3DAC3-FFBE-4090-B1BA-C32F79148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01" y="129887"/>
            <a:ext cx="4209351" cy="228080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4029B-0B72-4552-8AA0-4D90587C8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600" y="2743201"/>
            <a:ext cx="4378855" cy="237264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B19E3-5A1E-40DE-865A-88B7DB9A9583}"/>
              </a:ext>
            </a:extLst>
          </p:cNvPr>
          <p:cNvSpPr/>
          <p:nvPr/>
        </p:nvSpPr>
        <p:spPr>
          <a:xfrm>
            <a:off x="8452485" y="4561744"/>
            <a:ext cx="26661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???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633" y="934113"/>
            <a:ext cx="4695814" cy="264139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24151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A9ED50-82DE-430A-A13F-2C94F0097656}"/>
              </a:ext>
            </a:extLst>
          </p:cNvPr>
          <p:cNvSpPr/>
          <p:nvPr/>
        </p:nvSpPr>
        <p:spPr>
          <a:xfrm>
            <a:off x="1499965" y="746649"/>
            <a:ext cx="890179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 + 3 = 5 + 3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F53200-88C6-42B7-8214-249823F4BC57}"/>
              </a:ext>
            </a:extLst>
          </p:cNvPr>
          <p:cNvSpPr/>
          <p:nvPr/>
        </p:nvSpPr>
        <p:spPr>
          <a:xfrm>
            <a:off x="2859314" y="817495"/>
            <a:ext cx="2656115" cy="221599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A566A9-6605-4EB6-8DC0-C5C99CB68F6C}"/>
              </a:ext>
            </a:extLst>
          </p:cNvPr>
          <p:cNvSpPr/>
          <p:nvPr/>
        </p:nvSpPr>
        <p:spPr>
          <a:xfrm>
            <a:off x="8004628" y="746649"/>
            <a:ext cx="2656115" cy="221599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57252-A461-4D00-B0AC-3CED06D025CA}"/>
              </a:ext>
            </a:extLst>
          </p:cNvPr>
          <p:cNvSpPr/>
          <p:nvPr/>
        </p:nvSpPr>
        <p:spPr>
          <a:xfrm>
            <a:off x="203200" y="4023196"/>
            <a:ext cx="1178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math, if the same thing is added to both sides, 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2475090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6DBE43-740F-468A-8043-EB92C546B79B}"/>
              </a:ext>
            </a:extLst>
          </p:cNvPr>
          <p:cNvGrpSpPr/>
          <p:nvPr/>
        </p:nvGrpSpPr>
        <p:grpSpPr>
          <a:xfrm>
            <a:off x="376918" y="2267402"/>
            <a:ext cx="11465263" cy="3152775"/>
            <a:chOff x="376918" y="2238374"/>
            <a:chExt cx="11465263" cy="3152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42A155-995A-46EE-B932-3F8C56980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918" y="2238374"/>
              <a:ext cx="11438164" cy="31527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96A331-7C9F-408D-9786-5F79FE86D8F8}"/>
                </a:ext>
              </a:extLst>
            </p:cNvPr>
            <p:cNvSpPr/>
            <p:nvPr/>
          </p:nvSpPr>
          <p:spPr>
            <a:xfrm>
              <a:off x="1900036" y="381476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80A0C8-2490-4733-AD02-037EE1DEC21A}"/>
                </a:ext>
              </a:extLst>
            </p:cNvPr>
            <p:cNvSpPr/>
            <p:nvPr/>
          </p:nvSpPr>
          <p:spPr>
            <a:xfrm>
              <a:off x="4349690" y="3814761"/>
              <a:ext cx="4010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(l)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FF452C-5721-4D38-BDDA-0882127F25B7}"/>
                </a:ext>
              </a:extLst>
            </p:cNvPr>
            <p:cNvSpPr/>
            <p:nvPr/>
          </p:nvSpPr>
          <p:spPr>
            <a:xfrm>
              <a:off x="7568654" y="3841291"/>
              <a:ext cx="44275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(s)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A0BCD-C51C-4B7B-A256-D23A911691A0}"/>
                </a:ext>
              </a:extLst>
            </p:cNvPr>
            <p:cNvSpPr/>
            <p:nvPr/>
          </p:nvSpPr>
          <p:spPr>
            <a:xfrm>
              <a:off x="9323406" y="384129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9492F2-574B-4EB6-B5E8-8CD9943724D3}"/>
                </a:ext>
              </a:extLst>
            </p:cNvPr>
            <p:cNvSpPr/>
            <p:nvPr/>
          </p:nvSpPr>
          <p:spPr>
            <a:xfrm>
              <a:off x="11378913" y="3940395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69789B4-2284-4353-BAEA-D92D544C8123}"/>
              </a:ext>
            </a:extLst>
          </p:cNvPr>
          <p:cNvSpPr/>
          <p:nvPr/>
        </p:nvSpPr>
        <p:spPr>
          <a:xfrm>
            <a:off x="10291963" y="3570514"/>
            <a:ext cx="1523119" cy="104502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1210B-4FCE-4B98-8E38-21DF1EB128C1}"/>
              </a:ext>
            </a:extLst>
          </p:cNvPr>
          <p:cNvSpPr/>
          <p:nvPr/>
        </p:nvSpPr>
        <p:spPr>
          <a:xfrm>
            <a:off x="2799472" y="3570513"/>
            <a:ext cx="1951290" cy="91440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B9D074-9327-4DFD-A1C5-DBC1039849CD}"/>
              </a:ext>
            </a:extLst>
          </p:cNvPr>
          <p:cNvSpPr/>
          <p:nvPr/>
        </p:nvSpPr>
        <p:spPr>
          <a:xfrm>
            <a:off x="2083843" y="731255"/>
            <a:ext cx="802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Look at the equation again.</a:t>
            </a:r>
          </a:p>
        </p:txBody>
      </p:sp>
    </p:spTree>
    <p:extLst>
      <p:ext uri="{BB962C8B-B14F-4D97-AF65-F5344CB8AC3E}">
        <p14:creationId xmlns:p14="http://schemas.microsoft.com/office/powerpoint/2010/main" val="163859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ieroglyphics">
            <a:extLst>
              <a:ext uri="{FF2B5EF4-FFF2-40B4-BE49-F238E27FC236}">
                <a16:creationId xmlns:a16="http://schemas.microsoft.com/office/drawing/2014/main" id="{182B35E2-DE42-4CB8-929B-98AC2A09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DD9C6F-ACB9-41BF-94D8-393C3EA27A6D}"/>
              </a:ext>
            </a:extLst>
          </p:cNvPr>
          <p:cNvSpPr/>
          <p:nvPr/>
        </p:nvSpPr>
        <p:spPr>
          <a:xfrm>
            <a:off x="854555" y="481311"/>
            <a:ext cx="1048289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Letters, numbers, and symbols all have their own meanings in Chemistry.</a:t>
            </a:r>
          </a:p>
        </p:txBody>
      </p:sp>
    </p:spTree>
    <p:extLst>
      <p:ext uri="{BB962C8B-B14F-4D97-AF65-F5344CB8AC3E}">
        <p14:creationId xmlns:p14="http://schemas.microsoft.com/office/powerpoint/2010/main" val="2431818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33BE84-B837-4410-9447-497CF8777A6D}"/>
              </a:ext>
            </a:extLst>
          </p:cNvPr>
          <p:cNvSpPr/>
          <p:nvPr/>
        </p:nvSpPr>
        <p:spPr>
          <a:xfrm>
            <a:off x="296534" y="2401278"/>
            <a:ext cx="11598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There are actually 3 ways to write an equation in chemistry.</a:t>
            </a:r>
          </a:p>
        </p:txBody>
      </p:sp>
    </p:spTree>
    <p:extLst>
      <p:ext uri="{BB962C8B-B14F-4D97-AF65-F5344CB8AC3E}">
        <p14:creationId xmlns:p14="http://schemas.microsoft.com/office/powerpoint/2010/main" val="3823654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F3449D-6DC3-46FE-B363-E9D7BF9E2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63" t="21602" r="21667" b="20794"/>
          <a:stretch/>
        </p:blipFill>
        <p:spPr>
          <a:xfrm>
            <a:off x="249381" y="290946"/>
            <a:ext cx="11679383" cy="512618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79AF11-0D1E-40E8-95E4-AB4B1E8759A4}"/>
              </a:ext>
            </a:extLst>
          </p:cNvPr>
          <p:cNvSpPr/>
          <p:nvPr/>
        </p:nvSpPr>
        <p:spPr>
          <a:xfrm>
            <a:off x="549244" y="5253335"/>
            <a:ext cx="10700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is the difference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between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these equations?</a:t>
            </a:r>
          </a:p>
        </p:txBody>
      </p:sp>
    </p:spTree>
    <p:extLst>
      <p:ext uri="{BB962C8B-B14F-4D97-AF65-F5344CB8AC3E}">
        <p14:creationId xmlns:p14="http://schemas.microsoft.com/office/powerpoint/2010/main" val="170664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Student with a question">
            <a:extLst>
              <a:ext uri="{FF2B5EF4-FFF2-40B4-BE49-F238E27FC236}">
                <a16:creationId xmlns:a16="http://schemas.microsoft.com/office/drawing/2014/main" id="{23AFDBBB-055A-447A-9BEE-E03C3625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" y="129886"/>
            <a:ext cx="5281440" cy="65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B19E3-5A1E-40DE-865A-88B7DB9A9583}"/>
              </a:ext>
            </a:extLst>
          </p:cNvPr>
          <p:cNvSpPr/>
          <p:nvPr/>
        </p:nvSpPr>
        <p:spPr>
          <a:xfrm>
            <a:off x="8452485" y="4561744"/>
            <a:ext cx="26661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???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FF8DFED6-B680-43CF-B547-4E64DA1E733C}"/>
              </a:ext>
            </a:extLst>
          </p:cNvPr>
          <p:cNvSpPr/>
          <p:nvPr/>
        </p:nvSpPr>
        <p:spPr>
          <a:xfrm>
            <a:off x="3588327" y="318655"/>
            <a:ext cx="8271164" cy="44750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DB552D-B38B-44F3-BFAF-60CF5E5C8AFB}"/>
              </a:ext>
            </a:extLst>
          </p:cNvPr>
          <p:cNvSpPr/>
          <p:nvPr/>
        </p:nvSpPr>
        <p:spPr>
          <a:xfrm>
            <a:off x="3961117" y="1781905"/>
            <a:ext cx="70961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+, --, (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aq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), (s), (l), (g)</a:t>
            </a:r>
          </a:p>
        </p:txBody>
      </p:sp>
    </p:spTree>
    <p:extLst>
      <p:ext uri="{BB962C8B-B14F-4D97-AF65-F5344CB8AC3E}">
        <p14:creationId xmlns:p14="http://schemas.microsoft.com/office/powerpoint/2010/main" val="334684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699CA9-575A-4298-8FAB-3C01DAD8C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30305"/>
              </p:ext>
            </p:extLst>
          </p:nvPr>
        </p:nvGraphicFramePr>
        <p:xfrm>
          <a:off x="3131518" y="182880"/>
          <a:ext cx="599698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492">
                  <a:extLst>
                    <a:ext uri="{9D8B030D-6E8A-4147-A177-3AD203B41FA5}">
                      <a16:colId xmlns:a16="http://schemas.microsoft.com/office/drawing/2014/main" val="1238733375"/>
                    </a:ext>
                  </a:extLst>
                </a:gridCol>
                <a:gridCol w="2998492">
                  <a:extLst>
                    <a:ext uri="{9D8B030D-6E8A-4147-A177-3AD203B41FA5}">
                      <a16:colId xmlns:a16="http://schemas.microsoft.com/office/drawing/2014/main" val="1134573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400" b="1" u="none" dirty="0">
                        <a:effectLst/>
                      </a:endParaRPr>
                    </a:p>
                    <a:p>
                      <a:pPr algn="ctr"/>
                      <a:r>
                        <a:rPr lang="en-US" sz="4400" b="1" u="none" dirty="0">
                          <a:effectLst/>
                        </a:rPr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u="none" dirty="0">
                          <a:effectLst/>
                        </a:rPr>
                        <a:t>Name &amp;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4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aq</a:t>
                      </a:r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Aqueous—it means dissolved in water.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30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19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Liquid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1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34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179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atom">
            <a:extLst>
              <a:ext uri="{FF2B5EF4-FFF2-40B4-BE49-F238E27FC236}">
                <a16:creationId xmlns:a16="http://schemas.microsoft.com/office/drawing/2014/main" id="{4B78A387-FCBD-42F7-829F-55814C4B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157288"/>
            <a:ext cx="84772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10546F-5F1D-4D20-9927-CC4169EEEB00}"/>
              </a:ext>
            </a:extLst>
          </p:cNvPr>
          <p:cNvSpPr/>
          <p:nvPr/>
        </p:nvSpPr>
        <p:spPr>
          <a:xfrm>
            <a:off x="207896" y="5934670"/>
            <a:ext cx="4322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Not to scale!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EE240-CCC5-4A70-B7FC-5925FBA05324}"/>
              </a:ext>
            </a:extLst>
          </p:cNvPr>
          <p:cNvSpPr/>
          <p:nvPr/>
        </p:nvSpPr>
        <p:spPr>
          <a:xfrm>
            <a:off x="207896" y="116980"/>
            <a:ext cx="2027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Atoms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1981F8-8ECC-4EDF-A0D6-F14B7DE9A28B}"/>
              </a:ext>
            </a:extLst>
          </p:cNvPr>
          <p:cNvSpPr/>
          <p:nvPr/>
        </p:nvSpPr>
        <p:spPr>
          <a:xfrm rot="711419">
            <a:off x="5764827" y="4500730"/>
            <a:ext cx="4518792" cy="131372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B6BF26-5ACF-43D3-9158-040168A87475}"/>
              </a:ext>
            </a:extLst>
          </p:cNvPr>
          <p:cNvSpPr/>
          <p:nvPr/>
        </p:nvSpPr>
        <p:spPr>
          <a:xfrm>
            <a:off x="5291884" y="5817691"/>
            <a:ext cx="6761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These are what’s important.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C2DF89-952C-4654-87A1-5A3C11B0881C}"/>
              </a:ext>
            </a:extLst>
          </p:cNvPr>
          <p:cNvSpPr/>
          <p:nvPr/>
        </p:nvSpPr>
        <p:spPr>
          <a:xfrm>
            <a:off x="8446212" y="3180705"/>
            <a:ext cx="1460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Charge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B1C2F-22A0-4361-8B0D-30FFB325990E}"/>
              </a:ext>
            </a:extLst>
          </p:cNvPr>
          <p:cNvSpPr/>
          <p:nvPr/>
        </p:nvSpPr>
        <p:spPr>
          <a:xfrm>
            <a:off x="8443006" y="3863974"/>
            <a:ext cx="1463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1C222F-EE54-43F4-88A3-4431B90B6E66}"/>
              </a:ext>
            </a:extLst>
          </p:cNvPr>
          <p:cNvSpPr/>
          <p:nvPr/>
        </p:nvSpPr>
        <p:spPr>
          <a:xfrm>
            <a:off x="8313980" y="5149840"/>
            <a:ext cx="15024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</p:spTree>
    <p:extLst>
      <p:ext uri="{BB962C8B-B14F-4D97-AF65-F5344CB8AC3E}">
        <p14:creationId xmlns:p14="http://schemas.microsoft.com/office/powerpoint/2010/main" val="25846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BE2E7-4534-46BE-BD33-911AD3F5165D}"/>
              </a:ext>
            </a:extLst>
          </p:cNvPr>
          <p:cNvSpPr/>
          <p:nvPr/>
        </p:nvSpPr>
        <p:spPr>
          <a:xfrm>
            <a:off x="2906641" y="580596"/>
            <a:ext cx="6006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(-1) = 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DEE85-D4F7-4EB3-8888-30ACFCA4A592}"/>
              </a:ext>
            </a:extLst>
          </p:cNvPr>
          <p:cNvSpPr/>
          <p:nvPr/>
        </p:nvSpPr>
        <p:spPr>
          <a:xfrm>
            <a:off x="24474" y="2951837"/>
            <a:ext cx="11771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math, what happens if you loose a negative?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 becomes…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038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BE2E7-4534-46BE-BD33-911AD3F5165D}"/>
              </a:ext>
            </a:extLst>
          </p:cNvPr>
          <p:cNvSpPr/>
          <p:nvPr/>
        </p:nvSpPr>
        <p:spPr>
          <a:xfrm>
            <a:off x="2906640" y="580596"/>
            <a:ext cx="60067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+ (-1) = 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DEE85-D4F7-4EB3-8888-30ACFCA4A592}"/>
              </a:ext>
            </a:extLst>
          </p:cNvPr>
          <p:cNvSpPr/>
          <p:nvPr/>
        </p:nvSpPr>
        <p:spPr>
          <a:xfrm>
            <a:off x="24474" y="2951837"/>
            <a:ext cx="11771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math, what happens if you gain a negative?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 becomes…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835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2DF89-952C-4654-87A1-5A3C11B0881C}"/>
              </a:ext>
            </a:extLst>
          </p:cNvPr>
          <p:cNvSpPr/>
          <p:nvPr/>
        </p:nvSpPr>
        <p:spPr>
          <a:xfrm>
            <a:off x="6993643" y="2294057"/>
            <a:ext cx="1460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Charge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B1C2F-22A0-4361-8B0D-30FFB325990E}"/>
              </a:ext>
            </a:extLst>
          </p:cNvPr>
          <p:cNvSpPr/>
          <p:nvPr/>
        </p:nvSpPr>
        <p:spPr>
          <a:xfrm>
            <a:off x="6990437" y="3104448"/>
            <a:ext cx="1463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DDF75-B21A-4DBA-BE3F-0D5EBF8527B6}"/>
              </a:ext>
            </a:extLst>
          </p:cNvPr>
          <p:cNvGrpSpPr/>
          <p:nvPr/>
        </p:nvGrpSpPr>
        <p:grpSpPr>
          <a:xfrm>
            <a:off x="195303" y="3750590"/>
            <a:ext cx="8477250" cy="1110309"/>
            <a:chOff x="195303" y="3750590"/>
            <a:chExt cx="8477250" cy="1110309"/>
          </a:xfrm>
        </p:grpSpPr>
        <p:pic>
          <p:nvPicPr>
            <p:cNvPr id="17410" name="Picture 2" descr="Image result for atom">
              <a:extLst>
                <a:ext uri="{FF2B5EF4-FFF2-40B4-BE49-F238E27FC236}">
                  <a16:creationId xmlns:a16="http://schemas.microsoft.com/office/drawing/2014/main" id="{4B78A387-FCBD-42F7-829F-55814C4BD4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00"/>
            <a:stretch/>
          </p:blipFill>
          <p:spPr bwMode="auto">
            <a:xfrm>
              <a:off x="195303" y="3750590"/>
              <a:ext cx="8477250" cy="107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1C222F-EE54-43F4-88A3-4431B90B6E66}"/>
                </a:ext>
              </a:extLst>
            </p:cNvPr>
            <p:cNvSpPr/>
            <p:nvPr/>
          </p:nvSpPr>
          <p:spPr>
            <a:xfrm>
              <a:off x="6521759" y="4337679"/>
              <a:ext cx="150246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--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Charge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8E19F9-D5B7-4616-A462-754DC50E8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16" t="31403" r="44454" b="39845"/>
          <a:stretch/>
        </p:blipFill>
        <p:spPr>
          <a:xfrm>
            <a:off x="195302" y="283955"/>
            <a:ext cx="8477249" cy="3466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673A6-7CB6-4F98-BD50-957B92265CEE}"/>
              </a:ext>
            </a:extLst>
          </p:cNvPr>
          <p:cNvSpPr/>
          <p:nvPr/>
        </p:nvSpPr>
        <p:spPr>
          <a:xfrm>
            <a:off x="727927" y="4950302"/>
            <a:ext cx="10736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 in chemistry this would become…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7C8F0-6E91-420D-81BC-041077AB8E81}"/>
              </a:ext>
            </a:extLst>
          </p:cNvPr>
          <p:cNvSpPr/>
          <p:nvPr/>
        </p:nvSpPr>
        <p:spPr>
          <a:xfrm>
            <a:off x="2464874" y="5838156"/>
            <a:ext cx="7541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This is called “Oxidation.”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855347-787C-4B94-91F7-FF53366ABFF9}"/>
              </a:ext>
            </a:extLst>
          </p:cNvPr>
          <p:cNvSpPr/>
          <p:nvPr/>
        </p:nvSpPr>
        <p:spPr>
          <a:xfrm>
            <a:off x="8796538" y="1493838"/>
            <a:ext cx="29976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charge on this cation is  1+</a:t>
            </a:r>
          </a:p>
        </p:txBody>
      </p:sp>
    </p:spTree>
    <p:extLst>
      <p:ext uri="{BB962C8B-B14F-4D97-AF65-F5344CB8AC3E}">
        <p14:creationId xmlns:p14="http://schemas.microsoft.com/office/powerpoint/2010/main" val="4770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2DF89-952C-4654-87A1-5A3C11B0881C}"/>
              </a:ext>
            </a:extLst>
          </p:cNvPr>
          <p:cNvSpPr/>
          <p:nvPr/>
        </p:nvSpPr>
        <p:spPr>
          <a:xfrm>
            <a:off x="6993643" y="2294057"/>
            <a:ext cx="1460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Charge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B1C2F-22A0-4361-8B0D-30FFB325990E}"/>
              </a:ext>
            </a:extLst>
          </p:cNvPr>
          <p:cNvSpPr/>
          <p:nvPr/>
        </p:nvSpPr>
        <p:spPr>
          <a:xfrm>
            <a:off x="6990437" y="3104448"/>
            <a:ext cx="1463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E19F9-D5B7-4616-A462-754DC50E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6" t="31403" r="44454" b="39845"/>
          <a:stretch/>
        </p:blipFill>
        <p:spPr>
          <a:xfrm>
            <a:off x="195302" y="283955"/>
            <a:ext cx="8477249" cy="3466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673A6-7CB6-4F98-BD50-957B92265CEE}"/>
              </a:ext>
            </a:extLst>
          </p:cNvPr>
          <p:cNvSpPr/>
          <p:nvPr/>
        </p:nvSpPr>
        <p:spPr>
          <a:xfrm>
            <a:off x="3022169" y="4837362"/>
            <a:ext cx="5885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this would be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27AF9-F8DD-4233-A8C4-071B75EB8ACF}"/>
              </a:ext>
            </a:extLst>
          </p:cNvPr>
          <p:cNvGrpSpPr/>
          <p:nvPr/>
        </p:nvGrpSpPr>
        <p:grpSpPr>
          <a:xfrm>
            <a:off x="195301" y="3750590"/>
            <a:ext cx="8477250" cy="1110309"/>
            <a:chOff x="195303" y="3750590"/>
            <a:chExt cx="8477250" cy="1110309"/>
          </a:xfrm>
        </p:grpSpPr>
        <p:pic>
          <p:nvPicPr>
            <p:cNvPr id="13" name="Picture 2" descr="Image result for atom">
              <a:extLst>
                <a:ext uri="{FF2B5EF4-FFF2-40B4-BE49-F238E27FC236}">
                  <a16:creationId xmlns:a16="http://schemas.microsoft.com/office/drawing/2014/main" id="{54729E4D-C219-40CD-8CC8-E2691F0FF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00"/>
            <a:stretch/>
          </p:blipFill>
          <p:spPr bwMode="auto">
            <a:xfrm>
              <a:off x="195303" y="3750590"/>
              <a:ext cx="8477250" cy="107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832CE3-4386-4035-A5C4-BE1330343252}"/>
                </a:ext>
              </a:extLst>
            </p:cNvPr>
            <p:cNvSpPr/>
            <p:nvPr/>
          </p:nvSpPr>
          <p:spPr>
            <a:xfrm>
              <a:off x="6521759" y="4337679"/>
              <a:ext cx="150246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--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Charge</a:t>
              </a:r>
            </a:p>
          </p:txBody>
        </p:sp>
      </p:grpSp>
      <p:pic>
        <p:nvPicPr>
          <p:cNvPr id="16" name="Picture 2" descr="Image result for atom">
            <a:extLst>
              <a:ext uri="{FF2B5EF4-FFF2-40B4-BE49-F238E27FC236}">
                <a16:creationId xmlns:a16="http://schemas.microsoft.com/office/drawing/2014/main" id="{3167D29E-1CC7-492A-9780-3C1213509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t="74819" r="44978" b="14183"/>
          <a:stretch/>
        </p:blipFill>
        <p:spPr bwMode="auto">
          <a:xfrm>
            <a:off x="3022169" y="3750590"/>
            <a:ext cx="455198" cy="4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306920-A6D8-4247-ABE8-68BDAE6E534A}"/>
              </a:ext>
            </a:extLst>
          </p:cNvPr>
          <p:cNvSpPr/>
          <p:nvPr/>
        </p:nvSpPr>
        <p:spPr>
          <a:xfrm>
            <a:off x="2434995" y="5838156"/>
            <a:ext cx="760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This is called “Reduction.”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BBB61F-F992-4AC1-A6D1-CC6E69C34F57}"/>
              </a:ext>
            </a:extLst>
          </p:cNvPr>
          <p:cNvSpPr/>
          <p:nvPr/>
        </p:nvSpPr>
        <p:spPr>
          <a:xfrm>
            <a:off x="8796538" y="1493838"/>
            <a:ext cx="29976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charge on this anion is  1--</a:t>
            </a:r>
          </a:p>
        </p:txBody>
      </p:sp>
    </p:spTree>
    <p:extLst>
      <p:ext uri="{BB962C8B-B14F-4D97-AF65-F5344CB8AC3E}">
        <p14:creationId xmlns:p14="http://schemas.microsoft.com/office/powerpoint/2010/main" val="5210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Student with a question">
            <a:extLst>
              <a:ext uri="{FF2B5EF4-FFF2-40B4-BE49-F238E27FC236}">
                <a16:creationId xmlns:a16="http://schemas.microsoft.com/office/drawing/2014/main" id="{23AFDBBB-055A-447A-9BEE-E03C3625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" y="129886"/>
            <a:ext cx="5281440" cy="65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B19E3-5A1E-40DE-865A-88B7DB9A9583}"/>
              </a:ext>
            </a:extLst>
          </p:cNvPr>
          <p:cNvSpPr/>
          <p:nvPr/>
        </p:nvSpPr>
        <p:spPr>
          <a:xfrm>
            <a:off x="8452485" y="4561744"/>
            <a:ext cx="26661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???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FF8DFED6-B680-43CF-B547-4E64DA1E733C}"/>
              </a:ext>
            </a:extLst>
          </p:cNvPr>
          <p:cNvSpPr/>
          <p:nvPr/>
        </p:nvSpPr>
        <p:spPr>
          <a:xfrm>
            <a:off x="3588327" y="318655"/>
            <a:ext cx="8271164" cy="44750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DB552D-B38B-44F3-BFAF-60CF5E5C8AFB}"/>
              </a:ext>
            </a:extLst>
          </p:cNvPr>
          <p:cNvSpPr/>
          <p:nvPr/>
        </p:nvSpPr>
        <p:spPr>
          <a:xfrm>
            <a:off x="4517486" y="1563037"/>
            <a:ext cx="6412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Why is it reduction,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 gained an electron?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30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33098-8A78-47FE-9E7F-5749A9BB8896}"/>
              </a:ext>
            </a:extLst>
          </p:cNvPr>
          <p:cNvSpPr/>
          <p:nvPr/>
        </p:nvSpPr>
        <p:spPr>
          <a:xfrm>
            <a:off x="691540" y="2546421"/>
            <a:ext cx="10808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We’ll begin with the letters.</a:t>
            </a:r>
            <a:endParaRPr lang="en-US" sz="7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071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BE2E7-4534-46BE-BD33-911AD3F5165D}"/>
              </a:ext>
            </a:extLst>
          </p:cNvPr>
          <p:cNvSpPr/>
          <p:nvPr/>
        </p:nvSpPr>
        <p:spPr>
          <a:xfrm>
            <a:off x="2906640" y="580596"/>
            <a:ext cx="60067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+ (-1) = 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DEE85-D4F7-4EB3-8888-30ACFCA4A592}"/>
              </a:ext>
            </a:extLst>
          </p:cNvPr>
          <p:cNvSpPr/>
          <p:nvPr/>
        </p:nvSpPr>
        <p:spPr>
          <a:xfrm>
            <a:off x="24474" y="2951837"/>
            <a:ext cx="11771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math, what happens if you gain a negative?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 becomes…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272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2DF89-952C-4654-87A1-5A3C11B0881C}"/>
              </a:ext>
            </a:extLst>
          </p:cNvPr>
          <p:cNvSpPr/>
          <p:nvPr/>
        </p:nvSpPr>
        <p:spPr>
          <a:xfrm>
            <a:off x="6993643" y="2294057"/>
            <a:ext cx="1460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Charge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B1C2F-22A0-4361-8B0D-30FFB325990E}"/>
              </a:ext>
            </a:extLst>
          </p:cNvPr>
          <p:cNvSpPr/>
          <p:nvPr/>
        </p:nvSpPr>
        <p:spPr>
          <a:xfrm>
            <a:off x="6990437" y="3104448"/>
            <a:ext cx="1463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E19F9-D5B7-4616-A462-754DC50E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6" t="31403" r="44454" b="39845"/>
          <a:stretch/>
        </p:blipFill>
        <p:spPr>
          <a:xfrm>
            <a:off x="195302" y="283955"/>
            <a:ext cx="8477249" cy="3466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673A6-7CB6-4F98-BD50-957B92265CEE}"/>
              </a:ext>
            </a:extLst>
          </p:cNvPr>
          <p:cNvSpPr/>
          <p:nvPr/>
        </p:nvSpPr>
        <p:spPr>
          <a:xfrm>
            <a:off x="3022169" y="4837362"/>
            <a:ext cx="5885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this would be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27AF9-F8DD-4233-A8C4-071B75EB8ACF}"/>
              </a:ext>
            </a:extLst>
          </p:cNvPr>
          <p:cNvGrpSpPr/>
          <p:nvPr/>
        </p:nvGrpSpPr>
        <p:grpSpPr>
          <a:xfrm>
            <a:off x="195301" y="3750590"/>
            <a:ext cx="8477250" cy="1110309"/>
            <a:chOff x="195303" y="3750590"/>
            <a:chExt cx="8477250" cy="1110309"/>
          </a:xfrm>
        </p:grpSpPr>
        <p:pic>
          <p:nvPicPr>
            <p:cNvPr id="13" name="Picture 2" descr="Image result for atom">
              <a:extLst>
                <a:ext uri="{FF2B5EF4-FFF2-40B4-BE49-F238E27FC236}">
                  <a16:creationId xmlns:a16="http://schemas.microsoft.com/office/drawing/2014/main" id="{54729E4D-C219-40CD-8CC8-E2691F0FF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00"/>
            <a:stretch/>
          </p:blipFill>
          <p:spPr bwMode="auto">
            <a:xfrm>
              <a:off x="195303" y="3750590"/>
              <a:ext cx="8477250" cy="107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832CE3-4386-4035-A5C4-BE1330343252}"/>
                </a:ext>
              </a:extLst>
            </p:cNvPr>
            <p:cNvSpPr/>
            <p:nvPr/>
          </p:nvSpPr>
          <p:spPr>
            <a:xfrm>
              <a:off x="6521759" y="4337679"/>
              <a:ext cx="150246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--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Charge</a:t>
              </a:r>
            </a:p>
          </p:txBody>
        </p:sp>
      </p:grpSp>
      <p:pic>
        <p:nvPicPr>
          <p:cNvPr id="16" name="Picture 2" descr="Image result for atom">
            <a:extLst>
              <a:ext uri="{FF2B5EF4-FFF2-40B4-BE49-F238E27FC236}">
                <a16:creationId xmlns:a16="http://schemas.microsoft.com/office/drawing/2014/main" id="{3167D29E-1CC7-492A-9780-3C1213509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t="74819" r="44978" b="14183"/>
          <a:stretch/>
        </p:blipFill>
        <p:spPr bwMode="auto">
          <a:xfrm>
            <a:off x="3022169" y="3750590"/>
            <a:ext cx="455198" cy="4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306920-A6D8-4247-ABE8-68BDAE6E534A}"/>
              </a:ext>
            </a:extLst>
          </p:cNvPr>
          <p:cNvSpPr/>
          <p:nvPr/>
        </p:nvSpPr>
        <p:spPr>
          <a:xfrm>
            <a:off x="2434995" y="5838156"/>
            <a:ext cx="760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This is called “Reduction.”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BBB61F-F992-4AC1-A6D1-CC6E69C34F57}"/>
              </a:ext>
            </a:extLst>
          </p:cNvPr>
          <p:cNvSpPr/>
          <p:nvPr/>
        </p:nvSpPr>
        <p:spPr>
          <a:xfrm>
            <a:off x="8796538" y="1493838"/>
            <a:ext cx="29976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charge on this anion is  1--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683A585-9CB4-46B8-B28D-327DDD2033BD}"/>
              </a:ext>
            </a:extLst>
          </p:cNvPr>
          <p:cNvSpPr/>
          <p:nvPr/>
        </p:nvSpPr>
        <p:spPr>
          <a:xfrm>
            <a:off x="8454428" y="1146875"/>
            <a:ext cx="3542270" cy="28938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oil rig">
            <a:extLst>
              <a:ext uri="{FF2B5EF4-FFF2-40B4-BE49-F238E27FC236}">
                <a16:creationId xmlns:a16="http://schemas.microsoft.com/office/drawing/2014/main" id="{75048203-7CE0-4653-A13A-DDB4CA7F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"/>
            <a:ext cx="8763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922DC8-2F63-473A-8BBD-8A4ECE768847}"/>
              </a:ext>
            </a:extLst>
          </p:cNvPr>
          <p:cNvSpPr/>
          <p:nvPr/>
        </p:nvSpPr>
        <p:spPr>
          <a:xfrm>
            <a:off x="3123790" y="2765857"/>
            <a:ext cx="492154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Oil Rig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CAFF2-2896-4D3B-B399-599F8A0D0D00}"/>
              </a:ext>
            </a:extLst>
          </p:cNvPr>
          <p:cNvSpPr/>
          <p:nvPr/>
        </p:nvSpPr>
        <p:spPr>
          <a:xfrm>
            <a:off x="2651419" y="4950275"/>
            <a:ext cx="7137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Oxidation involves loss.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Reduction involves gain.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1376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69A512-E301-4A8E-B8D9-ADC450C9C2F2}"/>
              </a:ext>
            </a:extLst>
          </p:cNvPr>
          <p:cNvGrpSpPr/>
          <p:nvPr/>
        </p:nvGrpSpPr>
        <p:grpSpPr>
          <a:xfrm>
            <a:off x="363368" y="276225"/>
            <a:ext cx="11465263" cy="3152775"/>
            <a:chOff x="376918" y="2238374"/>
            <a:chExt cx="11465263" cy="3152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501BDB-387A-4150-8881-D691B9B1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918" y="2238374"/>
              <a:ext cx="11438164" cy="31527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47ECBB-B9E4-4F9F-A8B6-FD1201586266}"/>
                </a:ext>
              </a:extLst>
            </p:cNvPr>
            <p:cNvSpPr/>
            <p:nvPr/>
          </p:nvSpPr>
          <p:spPr>
            <a:xfrm>
              <a:off x="1900036" y="381476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52AC59-AF9A-4F11-BB2F-F5FF50E26951}"/>
                </a:ext>
              </a:extLst>
            </p:cNvPr>
            <p:cNvSpPr/>
            <p:nvPr/>
          </p:nvSpPr>
          <p:spPr>
            <a:xfrm>
              <a:off x="4349690" y="3814761"/>
              <a:ext cx="4010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(l)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E99E77-9EFF-445B-A5B9-28928394EAED}"/>
                </a:ext>
              </a:extLst>
            </p:cNvPr>
            <p:cNvSpPr/>
            <p:nvPr/>
          </p:nvSpPr>
          <p:spPr>
            <a:xfrm>
              <a:off x="7568654" y="3841291"/>
              <a:ext cx="44275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(s)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F00C30-F5AB-4E3C-83A2-552AF33E694D}"/>
                </a:ext>
              </a:extLst>
            </p:cNvPr>
            <p:cNvSpPr/>
            <p:nvPr/>
          </p:nvSpPr>
          <p:spPr>
            <a:xfrm>
              <a:off x="9323406" y="384129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DED790-EFD5-4930-85F0-6830D1F95020}"/>
                </a:ext>
              </a:extLst>
            </p:cNvPr>
            <p:cNvSpPr/>
            <p:nvPr/>
          </p:nvSpPr>
          <p:spPr>
            <a:xfrm>
              <a:off x="11378913" y="3940395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63C382A-671F-4DAE-BE47-9EDAF627BEF0}"/>
              </a:ext>
            </a:extLst>
          </p:cNvPr>
          <p:cNvSpPr/>
          <p:nvPr/>
        </p:nvSpPr>
        <p:spPr>
          <a:xfrm>
            <a:off x="216975" y="3429000"/>
            <a:ext cx="11975025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blue and green arrows show half reactions.</a:t>
            </a:r>
          </a:p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One part of the reaction is gaining electrons.</a:t>
            </a:r>
          </a:p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other part is giving up electrons.</a:t>
            </a:r>
          </a:p>
          <a:p>
            <a:pPr algn="ctr"/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Can you tell what is being oxidized, and what is being reduced?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601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941BA-BA87-474A-9870-69149E2739CC}"/>
              </a:ext>
            </a:extLst>
          </p:cNvPr>
          <p:cNvGrpSpPr/>
          <p:nvPr/>
        </p:nvGrpSpPr>
        <p:grpSpPr>
          <a:xfrm>
            <a:off x="487776" y="888079"/>
            <a:ext cx="11578946" cy="5912796"/>
            <a:chOff x="376918" y="2238374"/>
            <a:chExt cx="11465263" cy="31527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8FA66A-6D9E-47F8-8A31-B81F3FB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918" y="2238374"/>
              <a:ext cx="11438164" cy="315277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DB6467-1774-4138-8B51-52E0128DD45A}"/>
                </a:ext>
              </a:extLst>
            </p:cNvPr>
            <p:cNvSpPr/>
            <p:nvPr/>
          </p:nvSpPr>
          <p:spPr>
            <a:xfrm>
              <a:off x="1900036" y="381476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4A3C7A-FA02-40E2-B13F-B4038D1BAF51}"/>
                </a:ext>
              </a:extLst>
            </p:cNvPr>
            <p:cNvSpPr/>
            <p:nvPr/>
          </p:nvSpPr>
          <p:spPr>
            <a:xfrm>
              <a:off x="4349690" y="3814761"/>
              <a:ext cx="4010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(l)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C2F897-2FD3-4940-B64A-F5C52AD56B88}"/>
                </a:ext>
              </a:extLst>
            </p:cNvPr>
            <p:cNvSpPr/>
            <p:nvPr/>
          </p:nvSpPr>
          <p:spPr>
            <a:xfrm>
              <a:off x="7568654" y="3841291"/>
              <a:ext cx="44275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(s)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4934A6-E4B0-44FE-B800-04160266DBDB}"/>
                </a:ext>
              </a:extLst>
            </p:cNvPr>
            <p:cNvSpPr/>
            <p:nvPr/>
          </p:nvSpPr>
          <p:spPr>
            <a:xfrm>
              <a:off x="9323406" y="3841291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BC1373-DA79-47C7-ADE8-FB4CC8750F7E}"/>
                </a:ext>
              </a:extLst>
            </p:cNvPr>
            <p:cNvSpPr/>
            <p:nvPr/>
          </p:nvSpPr>
          <p:spPr>
            <a:xfrm>
              <a:off x="11378913" y="3940395"/>
              <a:ext cx="46326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(g)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76DE01-B5B1-421B-95CF-2A32AEE7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8" y="-239309"/>
            <a:ext cx="10515600" cy="1325563"/>
          </a:xfrm>
        </p:spPr>
        <p:txBody>
          <a:bodyPr/>
          <a:lstStyle/>
          <a:p>
            <a:r>
              <a:rPr lang="en-US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grand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31772-4D49-4838-9137-26964D1C8270}"/>
              </a:ext>
            </a:extLst>
          </p:cNvPr>
          <p:cNvSpPr/>
          <p:nvPr/>
        </p:nvSpPr>
        <p:spPr>
          <a:xfrm>
            <a:off x="7379187" y="423472"/>
            <a:ext cx="44830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Half reactions showing where electrons flow</a:t>
            </a:r>
            <a:r>
              <a:rPr lang="en-US" b="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679A9-5CFA-4C59-9BB0-3CF7F0959B93}"/>
              </a:ext>
            </a:extLst>
          </p:cNvPr>
          <p:cNvSpPr txBox="1"/>
          <p:nvPr/>
        </p:nvSpPr>
        <p:spPr>
          <a:xfrm>
            <a:off x="6289964" y="1086253"/>
            <a:ext cx="552511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- Charge means gain/+ charge means loss of electrons.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84759609-7538-4CD9-BE55-EF09B2BAFD05}"/>
              </a:ext>
            </a:extLst>
          </p:cNvPr>
          <p:cNvSpPr/>
          <p:nvPr/>
        </p:nvSpPr>
        <p:spPr>
          <a:xfrm>
            <a:off x="595746" y="1588700"/>
            <a:ext cx="3685310" cy="2255777"/>
          </a:xfrm>
          <a:prstGeom prst="cloudCallout">
            <a:avLst>
              <a:gd name="adj1" fmla="val -39794"/>
              <a:gd name="adj2" fmla="val 5328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Coefficients refer to how many of the molecule are in the reaction.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25A0AE20-957D-4D44-A532-1C49ABBE7DAC}"/>
              </a:ext>
            </a:extLst>
          </p:cNvPr>
          <p:cNvSpPr/>
          <p:nvPr/>
        </p:nvSpPr>
        <p:spPr>
          <a:xfrm>
            <a:off x="589739" y="5047785"/>
            <a:ext cx="2995396" cy="1584605"/>
          </a:xfrm>
          <a:prstGeom prst="cloudCallout">
            <a:avLst>
              <a:gd name="adj1" fmla="val -28953"/>
              <a:gd name="adj2" fmla="val -9668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letters refer to the elements.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0162B24C-394D-41FD-87EF-9BCB4A55CA1E}"/>
              </a:ext>
            </a:extLst>
          </p:cNvPr>
          <p:cNvSpPr/>
          <p:nvPr/>
        </p:nvSpPr>
        <p:spPr>
          <a:xfrm>
            <a:off x="3712243" y="5047785"/>
            <a:ext cx="3436701" cy="1505160"/>
          </a:xfrm>
          <a:prstGeom prst="borderCallout1">
            <a:avLst>
              <a:gd name="adj1" fmla="val -42150"/>
              <a:gd name="adj2" fmla="val -48244"/>
              <a:gd name="adj3" fmla="val 736"/>
              <a:gd name="adj4" fmla="val -124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Subscripts refer to how many in a group are attached to a central atom.  Here two oxygen are attached to the carbon.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38C8F6-D40E-446A-9B1C-0D40F59E84A8}"/>
              </a:ext>
            </a:extLst>
          </p:cNvPr>
          <p:cNvSpPr/>
          <p:nvPr/>
        </p:nvSpPr>
        <p:spPr>
          <a:xfrm>
            <a:off x="589739" y="3657600"/>
            <a:ext cx="4453316" cy="937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C7C2A-F783-4041-8AFB-7907010C7662}"/>
              </a:ext>
            </a:extLst>
          </p:cNvPr>
          <p:cNvSpPr/>
          <p:nvPr/>
        </p:nvSpPr>
        <p:spPr>
          <a:xfrm>
            <a:off x="1648345" y="3297234"/>
            <a:ext cx="2063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Reactants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90A85F-3EDC-4730-B367-68AB2EE7B3A5}"/>
              </a:ext>
            </a:extLst>
          </p:cNvPr>
          <p:cNvSpPr/>
          <p:nvPr/>
        </p:nvSpPr>
        <p:spPr>
          <a:xfrm>
            <a:off x="5599436" y="3684705"/>
            <a:ext cx="6467286" cy="1115149"/>
          </a:xfrm>
          <a:prstGeom prst="ellipse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11F317E-E3B9-466D-9B78-CCFF84F98A5A}"/>
              </a:ext>
            </a:extLst>
          </p:cNvPr>
          <p:cNvSpPr/>
          <p:nvPr/>
        </p:nvSpPr>
        <p:spPr>
          <a:xfrm>
            <a:off x="7974391" y="4929368"/>
            <a:ext cx="3840690" cy="1505160"/>
          </a:xfrm>
          <a:prstGeom prst="wedgeEllipseCallout">
            <a:avLst>
              <a:gd name="adj1" fmla="val -48609"/>
              <a:gd name="adj2" fmla="val -9619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symbols (</a:t>
            </a:r>
            <a:r>
              <a:rPr lang="en-US" sz="2000" b="1" dirty="0" err="1">
                <a:solidFill>
                  <a:schemeClr val="tx1"/>
                </a:solidFill>
              </a:rPr>
              <a:t>aq</a:t>
            </a:r>
            <a:r>
              <a:rPr lang="en-US" sz="2000" b="1" dirty="0">
                <a:solidFill>
                  <a:schemeClr val="tx1"/>
                </a:solidFill>
              </a:rPr>
              <a:t>), (s), (l), and (g) refer to the physical state of the compound.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2F977B-B85B-429D-BB81-F049993CFB18}"/>
              </a:ext>
            </a:extLst>
          </p:cNvPr>
          <p:cNvSpPr/>
          <p:nvPr/>
        </p:nvSpPr>
        <p:spPr>
          <a:xfrm>
            <a:off x="8006997" y="3247900"/>
            <a:ext cx="1871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Products</a:t>
            </a:r>
            <a:endParaRPr lang="en-US" sz="3600" b="1" cap="none" spc="0" dirty="0">
              <a:ln w="6600">
                <a:solidFill>
                  <a:srgbClr val="CC00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F31AD940-62FB-4EF4-8FFB-978CA5D75ED7}"/>
              </a:ext>
            </a:extLst>
          </p:cNvPr>
          <p:cNvSpPr/>
          <p:nvPr/>
        </p:nvSpPr>
        <p:spPr>
          <a:xfrm>
            <a:off x="5599436" y="2327564"/>
            <a:ext cx="5761291" cy="920336"/>
          </a:xfrm>
          <a:prstGeom prst="wedgeRoundRectCallout">
            <a:avLst>
              <a:gd name="adj1" fmla="val -55221"/>
              <a:gd name="adj2" fmla="val 12572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arrow shows the direction the reaction is progressing.  If the arrow goes both ways it means it is in equilibrium.</a:t>
            </a:r>
          </a:p>
        </p:txBody>
      </p:sp>
    </p:spTree>
    <p:extLst>
      <p:ext uri="{BB962C8B-B14F-4D97-AF65-F5344CB8AC3E}">
        <p14:creationId xmlns:p14="http://schemas.microsoft.com/office/powerpoint/2010/main" val="1954889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986CEF-FB77-435D-88D5-AA2E16B0E012}"/>
              </a:ext>
            </a:extLst>
          </p:cNvPr>
          <p:cNvSpPr/>
          <p:nvPr/>
        </p:nvSpPr>
        <p:spPr>
          <a:xfrm>
            <a:off x="221974" y="655983"/>
            <a:ext cx="11748052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Your assignment is to research “Cellular Respiration.”  Describe in words exactly what is happening, and compare the products and reactants with photosynthesis.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1CF77-5A71-42D6-9F88-174091D4D43F}"/>
              </a:ext>
            </a:extLst>
          </p:cNvPr>
          <p:cNvSpPr/>
          <p:nvPr/>
        </p:nvSpPr>
        <p:spPr>
          <a:xfrm>
            <a:off x="4319487" y="490718"/>
            <a:ext cx="3553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1192246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27ED-1408-44BA-8FE7-686F82B1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77E3-9B8B-4AB6-93F0-29F82750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514304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Chemistry Minor</a:t>
            </a:r>
            <a:r>
              <a:rPr lang="en-US" dirty="0">
                <a:solidFill>
                  <a:srgbClr val="00B0F0"/>
                </a:solidFill>
              </a:rPr>
              <a:t>. University of Nebraska.  Retrieved from </a:t>
            </a:r>
            <a:r>
              <a:rPr lang="en-US" dirty="0">
                <a:solidFill>
                  <a:srgbClr val="00B0F0"/>
                </a:solidFill>
                <a:hlinkClick r:id="rId2"/>
              </a:rPr>
              <a:t>https://www.unomaha.edu/college-of-arts-and-sciences/chemistry/academics/minors.php Accessed 8/2/2018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  <a:hlinkClick r:id="rId3"/>
              </a:rPr>
              <a:t>https://futurism.com/are-atoms-mostly-empty/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  <a:hlinkClick r:id="rId4"/>
              </a:rPr>
              <a:t>http://www.artyfactory.com/egyptian_art/egyptian_hieroglyphs/hieroglyphs.htm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  <a:hlinkClick r:id="rId5"/>
              </a:rPr>
              <a:t>https://osfa.washington.edu/wp/sprc/finding-childcare-providers/questions-to-ask/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https://slideplayer.com/slide/7676983/</a:t>
            </a:r>
          </a:p>
        </p:txBody>
      </p:sp>
    </p:spTree>
    <p:extLst>
      <p:ext uri="{BB962C8B-B14F-4D97-AF65-F5344CB8AC3E}">
        <p14:creationId xmlns:p14="http://schemas.microsoft.com/office/powerpoint/2010/main" val="444970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E5D58-4FCF-4B38-A4C5-0E056BE6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618"/>
            <a:ext cx="10515600" cy="566434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https://chem.libretexts.org/Textbook_Maps/Organic_Chemistry/Map%3A_Organic_Chemistry_(McMurry)/Chapter_01%3A_Structure_and_Bonding/1.12%3A_Drawing_Chemical_Structures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http://www.whoinventedfirst.com/who-discovered-the-atom/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https://www.houstonchronicle.com/business/energy/article/Malware-on-oil-rig-computers-raises-security-fears-4301773.php</a:t>
            </a:r>
          </a:p>
        </p:txBody>
      </p:sp>
    </p:spTree>
    <p:extLst>
      <p:ext uri="{BB962C8B-B14F-4D97-AF65-F5344CB8AC3E}">
        <p14:creationId xmlns:p14="http://schemas.microsoft.com/office/powerpoint/2010/main" val="78389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D4A637-19BA-46A3-851B-987A01A21B16}"/>
              </a:ext>
            </a:extLst>
          </p:cNvPr>
          <p:cNvSpPr/>
          <p:nvPr/>
        </p:nvSpPr>
        <p:spPr>
          <a:xfrm>
            <a:off x="893618" y="1106913"/>
            <a:ext cx="1040476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Each chemical element is given a 1,2 or 3 letter abbreviation. </a:t>
            </a:r>
          </a:p>
          <a:p>
            <a:pPr algn="ctr"/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Capitalization is important!  </a:t>
            </a:r>
            <a:endParaRPr lang="en-US" sz="54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80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708FC4-1D97-4EFA-8C7B-7A440B97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2A2CDA-A7A0-41F1-A3BD-C86413440490}"/>
              </a:ext>
            </a:extLst>
          </p:cNvPr>
          <p:cNvSpPr/>
          <p:nvPr/>
        </p:nvSpPr>
        <p:spPr>
          <a:xfrm>
            <a:off x="535922" y="2410122"/>
            <a:ext cx="11120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When elements are connected together it is called a molecule.</a:t>
            </a:r>
          </a:p>
        </p:txBody>
      </p:sp>
    </p:spTree>
    <p:extLst>
      <p:ext uri="{BB962C8B-B14F-4D97-AF65-F5344CB8AC3E}">
        <p14:creationId xmlns:p14="http://schemas.microsoft.com/office/powerpoint/2010/main" val="365814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5C504-A126-4172-9223-5A2C583A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2572"/>
            <a:ext cx="12192000" cy="42454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FE3D21-4ABD-43BA-BA56-CF85DE1E59C7}"/>
              </a:ext>
            </a:extLst>
          </p:cNvPr>
          <p:cNvSpPr/>
          <p:nvPr/>
        </p:nvSpPr>
        <p:spPr>
          <a:xfrm>
            <a:off x="139227" y="338435"/>
            <a:ext cx="11913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Chemists have many ways of showing how elements bond.</a:t>
            </a:r>
          </a:p>
        </p:txBody>
      </p:sp>
    </p:spTree>
    <p:extLst>
      <p:ext uri="{BB962C8B-B14F-4D97-AF65-F5344CB8AC3E}">
        <p14:creationId xmlns:p14="http://schemas.microsoft.com/office/powerpoint/2010/main" val="120360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94AED-1B0B-4ADA-A39E-A2E2B60B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9" y="0"/>
            <a:ext cx="728749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269EEB-BA96-4D77-B150-EF175E69D78C}"/>
              </a:ext>
            </a:extLst>
          </p:cNvPr>
          <p:cNvSpPr/>
          <p:nvPr/>
        </p:nvSpPr>
        <p:spPr>
          <a:xfrm>
            <a:off x="315586" y="305068"/>
            <a:ext cx="4588923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the atoms in a molecule are arranged determine the shape.  The shape determines the chemical properties.  Shape is important.  A square key will not work in a round lock.</a:t>
            </a:r>
          </a:p>
        </p:txBody>
      </p:sp>
    </p:spTree>
    <p:extLst>
      <p:ext uri="{BB962C8B-B14F-4D97-AF65-F5344CB8AC3E}">
        <p14:creationId xmlns:p14="http://schemas.microsoft.com/office/powerpoint/2010/main" val="351838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1194</Words>
  <Application>Microsoft Office PowerPoint</Application>
  <PresentationFormat>Widescreen</PresentationFormat>
  <Paragraphs>252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grand summary</vt:lpstr>
      <vt:lpstr>PowerPoint Presentation</vt:lpstr>
      <vt:lpstr>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Boom</dc:creator>
  <cp:lastModifiedBy>John &amp; Amy Boom</cp:lastModifiedBy>
  <cp:revision>35</cp:revision>
  <dcterms:created xsi:type="dcterms:W3CDTF">2018-08-02T20:38:42Z</dcterms:created>
  <dcterms:modified xsi:type="dcterms:W3CDTF">2020-04-22T20:09:13Z</dcterms:modified>
</cp:coreProperties>
</file>