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7" r:id="rId3"/>
    <p:sldId id="265" r:id="rId4"/>
    <p:sldId id="258" r:id="rId5"/>
    <p:sldId id="268" r:id="rId6"/>
    <p:sldId id="266" r:id="rId7"/>
    <p:sldId id="269" r:id="rId8"/>
    <p:sldId id="275" r:id="rId9"/>
    <p:sldId id="272" r:id="rId10"/>
    <p:sldId id="273" r:id="rId11"/>
    <p:sldId id="274" r:id="rId12"/>
    <p:sldId id="303" r:id="rId13"/>
    <p:sldId id="277" r:id="rId14"/>
    <p:sldId id="305" r:id="rId15"/>
    <p:sldId id="279" r:id="rId16"/>
    <p:sldId id="294" r:id="rId17"/>
    <p:sldId id="296" r:id="rId18"/>
    <p:sldId id="297" r:id="rId19"/>
    <p:sldId id="299" r:id="rId20"/>
    <p:sldId id="301" r:id="rId21"/>
    <p:sldId id="263" r:id="rId22"/>
    <p:sldId id="278" r:id="rId23"/>
    <p:sldId id="281" r:id="rId24"/>
    <p:sldId id="302" r:id="rId25"/>
    <p:sldId id="307" r:id="rId26"/>
    <p:sldId id="309" r:id="rId27"/>
    <p:sldId id="310" r:id="rId28"/>
    <p:sldId id="311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E7E6E6"/>
    <a:srgbClr val="FD4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3082E-BDA5-4BD9-B65D-09147DB67687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B58E0-5F8F-4C75-8255-AA872ACD7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https://www.inc.com/jim-schleckser/seven-secrets-of-successful-people-to-living-a-balanced-life.html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B58E0-5F8F-4C75-8255-AA872ACD7D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EBC18-55B2-48F3-A065-CF3D8A0B1D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ED18-026B-495B-82DA-68788ED52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998DC-ECC6-4ECF-B711-36A02AA92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596C-DB34-41E7-8FE6-25C84196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5E112-D799-4BF8-A36F-A8C61521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7442-3A43-4DD9-8191-33245279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5A9-E6B7-475A-9C90-AED4824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50C24-C717-4A5B-A08B-626951DC0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0F9F-1B74-495E-9DFF-435A7353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2C05-E442-4F44-B135-C02DA447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33B7-9C2D-4A59-AD59-9955A180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3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BE4A2-E5B8-4382-80E6-0269AF213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C18D3-6644-4DD7-8B45-155CAC2C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A8D20-7B56-4EB1-8345-D4048918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F4A72-CF34-47A9-B642-7479B8F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409A-6BCF-4FD9-8475-5E7AD9A6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CF2A-240C-4286-829B-CAE70D60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A133-850A-4F68-AF5D-0883DEDA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39478-8E2C-45E8-8795-8E769681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5CED-D90C-4ACE-84D6-4F1D227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E741-423A-459B-AE2E-6E6CFE7E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7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4761-A1AE-478D-B281-6BFD0F9F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DF998-E872-4454-93B8-18471EAD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D8B7F-852D-4028-A4C8-E54BA5C4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1D96-6553-477F-992A-BDB4C141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54A9-A445-4A81-A05F-A980726F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1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52D4-8B15-4C4F-874F-C7DA532C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C9D1-3BF9-41CB-BAB2-CFDA05875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B131B-2237-4C09-A76A-8F10FED1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1AC5-A4B7-41D4-8995-91FE569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3D239-DC72-4A19-9CE6-40EDA33D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7AFC1-7467-45F7-8656-C0415A0E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2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D100-21F5-428F-8553-4F281FF6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E8BA-013B-4997-9866-D576BE0C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6E05F-F4B5-46A5-A489-70653ADA4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DA3CF-604D-4929-AD7D-3208A6840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8151E-D042-4F0A-A505-C3CC26174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3917F-2A7B-40F2-9BB2-7A4B8670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5E9A4-4DA7-4428-8D70-E18A5F71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40E9E-E404-4016-AC48-6E0DE956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F9AF-16D7-4052-9A19-EF633BAC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A80F9-6242-4E20-8360-F53502E0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C19D6-7233-446D-BAA6-59988154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B95C-3BE8-41F5-B5CB-601D6C07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6BCA-06BE-4220-A696-B39E38F7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FBB85-A561-4DC7-B659-239EC7A1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EA4F-6B6A-484D-A1BC-B0D7AFA2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692A-8479-40F4-8291-908855B1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C453-A708-42A0-AA1E-A788DF7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A806E-E3AE-4466-BA16-EFCC4F045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5B79A-2F82-4F7E-9C7F-59DD8CB0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BDB4C-EBE6-4AED-971B-1AD1BAA4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DF08A-3FDB-4D58-BBBD-78828880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C4DC-3734-4651-A7D9-2FC9784B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3E193-751C-4453-9F06-E5342EA3A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497ED-09FC-4429-BE82-53B90C89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66807-E8DB-465F-B203-FEE5058E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47D24-EDCE-4AF3-B6D9-96E927EE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C33F-03F4-4507-B9FF-9686A94F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8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63B98-6423-4C3A-BDD2-C131FF3E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AA05C-9A46-46C5-A188-11E6518F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864B-AFB7-4DCA-A440-AF17968F1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A018-7F58-4FFE-B323-846D92B7CF7E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2BB04-D2F5-47D7-A390-FC3783666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A338-EAC4-46F3-8A40-ACDA9833B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AA05-FCFD-40F5-8B02-20151E300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12D29-516D-478B-9EBD-F066162E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79553-5A70-4063-B105-82FA3A56ED3C}"/>
              </a:ext>
            </a:extLst>
          </p:cNvPr>
          <p:cNvSpPr/>
          <p:nvPr/>
        </p:nvSpPr>
        <p:spPr>
          <a:xfrm>
            <a:off x="783231" y="2416189"/>
            <a:ext cx="106255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Balancing 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121422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F8DBE947-615A-4FB8-902F-E4C8D410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54596"/>
              </p:ext>
            </p:extLst>
          </p:nvPr>
        </p:nvGraphicFramePr>
        <p:xfrm>
          <a:off x="1318592" y="2068676"/>
          <a:ext cx="9375912" cy="357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647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4676265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136947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Georgia" panose="02040502050405020303" pitchFamily="18" charset="0"/>
                        </a:rPr>
                        <a:t>Fe + S</a:t>
                      </a:r>
                      <a:r>
                        <a:rPr lang="en-US" sz="4400" baseline="-25000" dirty="0"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en-US" sz="4400" dirty="0">
                          <a:latin typeface="Georgia" panose="02040502050405020303" pitchFamily="18" charset="0"/>
                        </a:rPr>
                        <a:t> → 8 </a:t>
                      </a:r>
                      <a:r>
                        <a:rPr lang="en-US" sz="4400" dirty="0" err="1">
                          <a:latin typeface="Georgia" panose="02040502050405020303" pitchFamily="18" charset="0"/>
                        </a:rPr>
                        <a:t>FeS</a:t>
                      </a:r>
                      <a:endParaRPr lang="en-US" sz="44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3200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220727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1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8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E55565-93F7-43EA-BCC5-FC983560C2B8}"/>
              </a:ext>
            </a:extLst>
          </p:cNvPr>
          <p:cNvSpPr txBox="1"/>
          <p:nvPr/>
        </p:nvSpPr>
        <p:spPr>
          <a:xfrm>
            <a:off x="430759" y="499017"/>
            <a:ext cx="10442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Putting an 8 in front of the </a:t>
            </a:r>
            <a:r>
              <a:rPr lang="en-US" sz="3200" dirty="0" err="1"/>
              <a:t>FeS</a:t>
            </a:r>
            <a:r>
              <a:rPr lang="en-US" sz="3200" dirty="0"/>
              <a:t> means there are also 8 iron.  This suggests there should be an 8 in front of the iron on the reactants side as well.</a:t>
            </a: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CDAF255F-AE76-448B-9B7D-DABA11CFA401}"/>
              </a:ext>
            </a:extLst>
          </p:cNvPr>
          <p:cNvSpPr/>
          <p:nvPr/>
        </p:nvSpPr>
        <p:spPr>
          <a:xfrm rot="659230" flipH="1">
            <a:off x="10250522" y="1124575"/>
            <a:ext cx="1289577" cy="33468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837D7783-1DDF-481F-B8DB-DD6FA2C6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67617"/>
              </p:ext>
            </p:extLst>
          </p:nvPr>
        </p:nvGraphicFramePr>
        <p:xfrm>
          <a:off x="1386616" y="2037140"/>
          <a:ext cx="9765088" cy="37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544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4882544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14500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Georgia" panose="02040502050405020303" pitchFamily="18" charset="0"/>
                        </a:rPr>
                        <a:t>8 Fe + S</a:t>
                      </a:r>
                      <a:r>
                        <a:rPr lang="en-US" sz="4400" baseline="-25000" dirty="0"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en-US" sz="4400" dirty="0">
                          <a:latin typeface="Georgia" panose="02040502050405020303" pitchFamily="18" charset="0"/>
                        </a:rPr>
                        <a:t> → 8 </a:t>
                      </a:r>
                      <a:r>
                        <a:rPr lang="en-US" sz="4400" dirty="0" err="1">
                          <a:latin typeface="Georgia" panose="02040502050405020303" pitchFamily="18" charset="0"/>
                        </a:rPr>
                        <a:t>FeS</a:t>
                      </a:r>
                      <a:endParaRPr lang="en-US" sz="44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3200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2337136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8</a:t>
                      </a:r>
                    </a:p>
                    <a:p>
                      <a:pPr algn="ctr"/>
                      <a:r>
                        <a:rPr lang="en-US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8</a:t>
                      </a:r>
                    </a:p>
                    <a:p>
                      <a:pPr algn="ctr"/>
                      <a:r>
                        <a:rPr lang="en-US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7235C39-B59C-40CE-B07D-9E09009DC802}"/>
              </a:ext>
            </a:extLst>
          </p:cNvPr>
          <p:cNvSpPr txBox="1"/>
          <p:nvPr/>
        </p:nvSpPr>
        <p:spPr>
          <a:xfrm>
            <a:off x="840430" y="548066"/>
            <a:ext cx="1090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After adding the 8 to the Fe, all atoms are the same before and after.  This chemical reaction is now balanced.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FE4ED-F90F-4A58-AF20-8A067CDCE3E7}"/>
              </a:ext>
            </a:extLst>
          </p:cNvPr>
          <p:cNvSpPr/>
          <p:nvPr/>
        </p:nvSpPr>
        <p:spPr>
          <a:xfrm>
            <a:off x="10681733" y="3429000"/>
            <a:ext cx="1066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9625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FFE0C-D423-442D-A640-6172E5D0CC52}"/>
              </a:ext>
            </a:extLst>
          </p:cNvPr>
          <p:cNvSpPr/>
          <p:nvPr/>
        </p:nvSpPr>
        <p:spPr>
          <a:xfrm>
            <a:off x="567654" y="593103"/>
            <a:ext cx="10629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need help with this method check out…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633F-60AF-4080-9276-1EB3B0605896}"/>
              </a:ext>
            </a:extLst>
          </p:cNvPr>
          <p:cNvSpPr/>
          <p:nvPr/>
        </p:nvSpPr>
        <p:spPr>
          <a:xfrm>
            <a:off x="1812776" y="3136612"/>
            <a:ext cx="856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https://www.youtube.com/watch?v=oDVswHfZJzY</a:t>
            </a:r>
          </a:p>
        </p:txBody>
      </p:sp>
    </p:spTree>
    <p:extLst>
      <p:ext uri="{BB962C8B-B14F-4D97-AF65-F5344CB8AC3E}">
        <p14:creationId xmlns:p14="http://schemas.microsoft.com/office/powerpoint/2010/main" val="420253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41213-E3A2-4AA5-BEA2-88E650D03EB8}"/>
              </a:ext>
            </a:extLst>
          </p:cNvPr>
          <p:cNvSpPr/>
          <p:nvPr/>
        </p:nvSpPr>
        <p:spPr>
          <a:xfrm>
            <a:off x="397565" y="159509"/>
            <a:ext cx="883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Solve a system of equations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5F168-E2C2-40D7-B2B7-4BE2FC6FBD79}"/>
              </a:ext>
            </a:extLst>
          </p:cNvPr>
          <p:cNvSpPr/>
          <p:nvPr/>
        </p:nvSpPr>
        <p:spPr>
          <a:xfrm>
            <a:off x="3048000" y="209448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Georgia" panose="02040502050405020303" pitchFamily="18" charset="0"/>
              </a:rPr>
              <a:t>aH</a:t>
            </a:r>
            <a:r>
              <a:rPr lang="en-US" sz="2800" baseline="-25000" dirty="0">
                <a:latin typeface="Georgia" panose="02040502050405020303" pitchFamily="18" charset="0"/>
              </a:rPr>
              <a:t>2</a:t>
            </a:r>
            <a:r>
              <a:rPr lang="en-US" sz="2800" dirty="0">
                <a:latin typeface="Georgia" panose="02040502050405020303" pitchFamily="18" charset="0"/>
              </a:rPr>
              <a:t>O  → bH</a:t>
            </a:r>
            <a:r>
              <a:rPr lang="en-US" sz="2800" baseline="-25000" dirty="0">
                <a:latin typeface="Georgia" panose="02040502050405020303" pitchFamily="18" charset="0"/>
              </a:rPr>
              <a:t>2 </a:t>
            </a:r>
            <a:r>
              <a:rPr lang="en-US" sz="2800" dirty="0">
                <a:latin typeface="Georgia" panose="02040502050405020303" pitchFamily="18" charset="0"/>
              </a:rPr>
              <a:t>+ cO</a:t>
            </a:r>
            <a:r>
              <a:rPr lang="en-US" sz="2800" baseline="-25000" dirty="0">
                <a:latin typeface="Georgia" panose="02040502050405020303" pitchFamily="18" charset="0"/>
              </a:rPr>
              <a:t>2</a:t>
            </a:r>
            <a:endParaRPr lang="en-US" sz="2800" dirty="0">
              <a:latin typeface="Georgia" panose="02040502050405020303" pitchFamily="18" charset="0"/>
            </a:endParaRPr>
          </a:p>
          <a:p>
            <a:r>
              <a:rPr lang="en-US" dirty="0"/>
              <a:t>       Before (Reactants)                          After (Products)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5EDE0-DFF0-45BA-B0A4-FBC42693E301}"/>
              </a:ext>
            </a:extLst>
          </p:cNvPr>
          <p:cNvSpPr txBox="1"/>
          <p:nvPr/>
        </p:nvSpPr>
        <p:spPr>
          <a:xfrm>
            <a:off x="397565" y="1228973"/>
            <a:ext cx="10336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chemical reaction…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there are 2 hydrogen on each side that means that 2a = 2b or a =b.  There is just one oxygen on the left, but two on the right so a = 2c, which means that a is double c.  If a=1 then since a=b, b=1, but c would need to be ½ since ½*2=1.  So, instead let a=2, that means b=2 and c=1.</a:t>
            </a:r>
          </a:p>
          <a:p>
            <a:endParaRPr lang="en-US" dirty="0"/>
          </a:p>
          <a:p>
            <a:r>
              <a:rPr lang="en-US" dirty="0"/>
              <a:t>Thus we can balance the equation  by writing.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A1668-26F5-479F-A338-F347E177EE4E}"/>
              </a:ext>
            </a:extLst>
          </p:cNvPr>
          <p:cNvSpPr/>
          <p:nvPr/>
        </p:nvSpPr>
        <p:spPr>
          <a:xfrm>
            <a:off x="0" y="509094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200" dirty="0">
                <a:latin typeface="Georgia" panose="02040502050405020303" pitchFamily="18" charset="0"/>
              </a:rPr>
              <a:t>2H</a:t>
            </a:r>
            <a:r>
              <a:rPr lang="en-US" sz="3200" baseline="-25000" dirty="0">
                <a:latin typeface="Georgia" panose="02040502050405020303" pitchFamily="18" charset="0"/>
              </a:rPr>
              <a:t>2</a:t>
            </a:r>
            <a:r>
              <a:rPr lang="en-US" sz="3200" dirty="0">
                <a:latin typeface="Georgia" panose="02040502050405020303" pitchFamily="18" charset="0"/>
              </a:rPr>
              <a:t>O  → 2H</a:t>
            </a:r>
            <a:r>
              <a:rPr lang="en-US" sz="3200" baseline="-25000" dirty="0">
                <a:latin typeface="Georgia" panose="02040502050405020303" pitchFamily="18" charset="0"/>
              </a:rPr>
              <a:t>2 </a:t>
            </a:r>
            <a:r>
              <a:rPr lang="en-US" sz="3200" dirty="0">
                <a:latin typeface="Georgia" panose="02040502050405020303" pitchFamily="18" charset="0"/>
              </a:rPr>
              <a:t>+ O</a:t>
            </a:r>
            <a:r>
              <a:rPr lang="en-US" sz="3200" baseline="-25000" dirty="0">
                <a:latin typeface="Georgia" panose="02040502050405020303" pitchFamily="18" charset="0"/>
              </a:rPr>
              <a:t>2</a:t>
            </a:r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2000" dirty="0"/>
              <a:t>       Before (Reactants)                          After (Products</a:t>
            </a:r>
            <a:r>
              <a:rPr lang="en-US" dirty="0"/>
              <a:t>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D14503E-0775-435F-89B0-19C5230AA79F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4099856"/>
          <a:ext cx="569843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218">
                  <a:extLst>
                    <a:ext uri="{9D8B030D-6E8A-4147-A177-3AD203B41FA5}">
                      <a16:colId xmlns:a16="http://schemas.microsoft.com/office/drawing/2014/main" val="4277976806"/>
                    </a:ext>
                  </a:extLst>
                </a:gridCol>
                <a:gridCol w="2849218">
                  <a:extLst>
                    <a:ext uri="{9D8B030D-6E8A-4147-A177-3AD203B41FA5}">
                      <a16:colId xmlns:a16="http://schemas.microsoft.com/office/drawing/2014/main" val="185571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Before (Reactants)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After (Products)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H: 4</a:t>
                      </a:r>
                    </a:p>
                    <a:p>
                      <a:pPr algn="ctr"/>
                      <a:r>
                        <a:rPr lang="en-US" sz="3200" dirty="0"/>
                        <a:t>O: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H: 4</a:t>
                      </a:r>
                    </a:p>
                    <a:p>
                      <a:pPr algn="ctr"/>
                      <a:r>
                        <a:rPr lang="en-US" sz="3200" dirty="0"/>
                        <a:t>O: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094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82C81F0-8D5E-4E2B-A6F0-8E0D3472D5B4}"/>
              </a:ext>
            </a:extLst>
          </p:cNvPr>
          <p:cNvSpPr/>
          <p:nvPr/>
        </p:nvSpPr>
        <p:spPr>
          <a:xfrm>
            <a:off x="148565" y="6379590"/>
            <a:ext cx="10834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Note there is a 1 here, but in chemistry we don’t write coefficients of 1.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9D2E9EB-9A0B-4737-971A-1769E93068A9}"/>
              </a:ext>
            </a:extLst>
          </p:cNvPr>
          <p:cNvSpPr/>
          <p:nvPr/>
        </p:nvSpPr>
        <p:spPr>
          <a:xfrm rot="3246662">
            <a:off x="3514873" y="5360875"/>
            <a:ext cx="295659" cy="13035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FFE0C-D423-442D-A640-6172E5D0CC52}"/>
              </a:ext>
            </a:extLst>
          </p:cNvPr>
          <p:cNvSpPr/>
          <p:nvPr/>
        </p:nvSpPr>
        <p:spPr>
          <a:xfrm>
            <a:off x="567654" y="593103"/>
            <a:ext cx="10629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need help with this method check out…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633F-60AF-4080-9276-1EB3B0605896}"/>
              </a:ext>
            </a:extLst>
          </p:cNvPr>
          <p:cNvSpPr/>
          <p:nvPr/>
        </p:nvSpPr>
        <p:spPr>
          <a:xfrm>
            <a:off x="1812776" y="31366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7C7A1-5796-416A-8318-9300FC370D4B}"/>
              </a:ext>
            </a:extLst>
          </p:cNvPr>
          <p:cNvSpPr/>
          <p:nvPr/>
        </p:nvSpPr>
        <p:spPr>
          <a:xfrm>
            <a:off x="1674181" y="3136612"/>
            <a:ext cx="965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https://www.youtube.com/watch?v=6kDc6Jb44D8</a:t>
            </a:r>
          </a:p>
        </p:txBody>
      </p:sp>
    </p:spTree>
    <p:extLst>
      <p:ext uri="{BB962C8B-B14F-4D97-AF65-F5344CB8AC3E}">
        <p14:creationId xmlns:p14="http://schemas.microsoft.com/office/powerpoint/2010/main" val="24228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531BC-37F2-40EE-BE0A-5211FB0F6EB9}"/>
              </a:ext>
            </a:extLst>
          </p:cNvPr>
          <p:cNvSpPr/>
          <p:nvPr/>
        </p:nvSpPr>
        <p:spPr>
          <a:xfrm>
            <a:off x="204190" y="298174"/>
            <a:ext cx="11504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Balancing reactions using oxidation numbers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8443D-E4E0-4403-8DFB-2E4ECA00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2042561"/>
            <a:ext cx="8322365" cy="4681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EF60FF-FACE-4066-8BCB-8E0A44B7968B}"/>
              </a:ext>
            </a:extLst>
          </p:cNvPr>
          <p:cNvSpPr txBox="1"/>
          <p:nvPr/>
        </p:nvSpPr>
        <p:spPr>
          <a:xfrm>
            <a:off x="954157" y="4524823"/>
            <a:ext cx="10515600" cy="2123658"/>
          </a:xfrm>
          <a:prstGeom prst="rect">
            <a:avLst/>
          </a:prstGeom>
          <a:solidFill>
            <a:srgbClr val="E7E6E6">
              <a:alpha val="74902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We have encountered oxidation numbers previously in the “Chemical Naming” PowerPoint we explored earlier.</a:t>
            </a:r>
          </a:p>
        </p:txBody>
      </p:sp>
    </p:spTree>
    <p:extLst>
      <p:ext uri="{BB962C8B-B14F-4D97-AF65-F5344CB8AC3E}">
        <p14:creationId xmlns:p14="http://schemas.microsoft.com/office/powerpoint/2010/main" val="258535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atom">
            <a:extLst>
              <a:ext uri="{FF2B5EF4-FFF2-40B4-BE49-F238E27FC236}">
                <a16:creationId xmlns:a16="http://schemas.microsoft.com/office/drawing/2014/main" id="{4B78A387-FCBD-42F7-829F-55814C4B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57288"/>
            <a:ext cx="84772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10546F-5F1D-4D20-9927-CC4169EEEB00}"/>
              </a:ext>
            </a:extLst>
          </p:cNvPr>
          <p:cNvSpPr/>
          <p:nvPr/>
        </p:nvSpPr>
        <p:spPr>
          <a:xfrm>
            <a:off x="207896" y="5934670"/>
            <a:ext cx="432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Not to scale!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EE240-CCC5-4A70-B7FC-5925FBA05324}"/>
              </a:ext>
            </a:extLst>
          </p:cNvPr>
          <p:cNvSpPr/>
          <p:nvPr/>
        </p:nvSpPr>
        <p:spPr>
          <a:xfrm>
            <a:off x="207896" y="116980"/>
            <a:ext cx="2027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Atoms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1981F8-8ECC-4EDF-A0D6-F14B7DE9A28B}"/>
              </a:ext>
            </a:extLst>
          </p:cNvPr>
          <p:cNvSpPr/>
          <p:nvPr/>
        </p:nvSpPr>
        <p:spPr>
          <a:xfrm rot="711419">
            <a:off x="5764827" y="4500730"/>
            <a:ext cx="4518792" cy="131372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6BF26-5ACF-43D3-9158-040168A87475}"/>
              </a:ext>
            </a:extLst>
          </p:cNvPr>
          <p:cNvSpPr/>
          <p:nvPr/>
        </p:nvSpPr>
        <p:spPr>
          <a:xfrm>
            <a:off x="5291884" y="5817691"/>
            <a:ext cx="6761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These are what’s important.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8446212" y="3180705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8443006" y="3863974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C222F-EE54-43F4-88A3-4431B90B6E66}"/>
              </a:ext>
            </a:extLst>
          </p:cNvPr>
          <p:cNvSpPr/>
          <p:nvPr/>
        </p:nvSpPr>
        <p:spPr>
          <a:xfrm>
            <a:off x="8313980" y="5149840"/>
            <a:ext cx="1502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</p:spTree>
    <p:extLst>
      <p:ext uri="{BB962C8B-B14F-4D97-AF65-F5344CB8AC3E}">
        <p14:creationId xmlns:p14="http://schemas.microsoft.com/office/powerpoint/2010/main" val="25846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BE2E7-4534-46BE-BD33-911AD3F5165D}"/>
              </a:ext>
            </a:extLst>
          </p:cNvPr>
          <p:cNvSpPr/>
          <p:nvPr/>
        </p:nvSpPr>
        <p:spPr>
          <a:xfrm>
            <a:off x="2906641" y="580596"/>
            <a:ext cx="6006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(-1) =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EE85-D4F7-4EB3-8888-30ACFCA4A592}"/>
              </a:ext>
            </a:extLst>
          </p:cNvPr>
          <p:cNvSpPr/>
          <p:nvPr/>
        </p:nvSpPr>
        <p:spPr>
          <a:xfrm>
            <a:off x="24474" y="2951837"/>
            <a:ext cx="11771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what happens if you loose a negative?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becomes…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03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BE2E7-4534-46BE-BD33-911AD3F5165D}"/>
              </a:ext>
            </a:extLst>
          </p:cNvPr>
          <p:cNvSpPr/>
          <p:nvPr/>
        </p:nvSpPr>
        <p:spPr>
          <a:xfrm>
            <a:off x="2906640" y="580596"/>
            <a:ext cx="6006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+ (-1) = 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DEE85-D4F7-4EB3-8888-30ACFCA4A592}"/>
              </a:ext>
            </a:extLst>
          </p:cNvPr>
          <p:cNvSpPr/>
          <p:nvPr/>
        </p:nvSpPr>
        <p:spPr>
          <a:xfrm>
            <a:off x="24474" y="2951837"/>
            <a:ext cx="11771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math, what happens if you gain a negative?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becomes…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83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6993643" y="2294057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6990437" y="3104448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DDF75-B21A-4DBA-BE3F-0D5EBF8527B6}"/>
              </a:ext>
            </a:extLst>
          </p:cNvPr>
          <p:cNvGrpSpPr/>
          <p:nvPr/>
        </p:nvGrpSpPr>
        <p:grpSpPr>
          <a:xfrm>
            <a:off x="195303" y="3750590"/>
            <a:ext cx="8477250" cy="1110309"/>
            <a:chOff x="195303" y="3750590"/>
            <a:chExt cx="8477250" cy="1110309"/>
          </a:xfrm>
        </p:grpSpPr>
        <p:pic>
          <p:nvPicPr>
            <p:cNvPr id="17410" name="Picture 2" descr="Image result for atom">
              <a:extLst>
                <a:ext uri="{FF2B5EF4-FFF2-40B4-BE49-F238E27FC236}">
                  <a16:creationId xmlns:a16="http://schemas.microsoft.com/office/drawing/2014/main" id="{4B78A387-FCBD-42F7-829F-55814C4BD4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0"/>
            <a:stretch/>
          </p:blipFill>
          <p:spPr bwMode="auto">
            <a:xfrm>
              <a:off x="195303" y="3750590"/>
              <a:ext cx="8477250" cy="107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1C222F-EE54-43F4-88A3-4431B90B6E66}"/>
                </a:ext>
              </a:extLst>
            </p:cNvPr>
            <p:cNvSpPr/>
            <p:nvPr/>
          </p:nvSpPr>
          <p:spPr>
            <a:xfrm>
              <a:off x="6521759" y="4337679"/>
              <a:ext cx="1502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Charge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8E19F9-D5B7-4616-A462-754DC50E8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16" t="31403" r="44454" b="39845"/>
          <a:stretch/>
        </p:blipFill>
        <p:spPr>
          <a:xfrm>
            <a:off x="195302" y="283955"/>
            <a:ext cx="8477249" cy="3466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3A6-7CB6-4F98-BD50-957B92265CEE}"/>
              </a:ext>
            </a:extLst>
          </p:cNvPr>
          <p:cNvSpPr/>
          <p:nvPr/>
        </p:nvSpPr>
        <p:spPr>
          <a:xfrm>
            <a:off x="727927" y="4950302"/>
            <a:ext cx="1073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 in chemistry this would become…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7C8F0-6E91-420D-81BC-041077AB8E81}"/>
              </a:ext>
            </a:extLst>
          </p:cNvPr>
          <p:cNvSpPr/>
          <p:nvPr/>
        </p:nvSpPr>
        <p:spPr>
          <a:xfrm>
            <a:off x="2464874" y="5838156"/>
            <a:ext cx="7541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“Oxidation.”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55347-787C-4B94-91F7-FF53366ABFF9}"/>
              </a:ext>
            </a:extLst>
          </p:cNvPr>
          <p:cNvSpPr/>
          <p:nvPr/>
        </p:nvSpPr>
        <p:spPr>
          <a:xfrm>
            <a:off x="8796538" y="1493838"/>
            <a:ext cx="2997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charge on this cation is  1+</a:t>
            </a:r>
          </a:p>
        </p:txBody>
      </p:sp>
    </p:spTree>
    <p:extLst>
      <p:ext uri="{BB962C8B-B14F-4D97-AF65-F5344CB8AC3E}">
        <p14:creationId xmlns:p14="http://schemas.microsoft.com/office/powerpoint/2010/main" val="4770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3243B-C82C-4008-B651-A8CE26B332A1}"/>
              </a:ext>
            </a:extLst>
          </p:cNvPr>
          <p:cNvSpPr/>
          <p:nvPr/>
        </p:nvSpPr>
        <p:spPr>
          <a:xfrm flipH="1">
            <a:off x="298172" y="2136338"/>
            <a:ext cx="115095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this activity we will be exploring how reactions behave and how to balance them.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9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C2DF89-952C-4654-87A1-5A3C11B0881C}"/>
              </a:ext>
            </a:extLst>
          </p:cNvPr>
          <p:cNvSpPr/>
          <p:nvPr/>
        </p:nvSpPr>
        <p:spPr>
          <a:xfrm>
            <a:off x="6993643" y="2294057"/>
            <a:ext cx="1460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Charge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B1C2F-22A0-4361-8B0D-30FFB325990E}"/>
              </a:ext>
            </a:extLst>
          </p:cNvPr>
          <p:cNvSpPr/>
          <p:nvPr/>
        </p:nvSpPr>
        <p:spPr>
          <a:xfrm>
            <a:off x="6990437" y="3104448"/>
            <a:ext cx="1463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Charge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E19F9-D5B7-4616-A462-754DC50E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6" t="31403" r="44454" b="39845"/>
          <a:stretch/>
        </p:blipFill>
        <p:spPr>
          <a:xfrm>
            <a:off x="195302" y="283955"/>
            <a:ext cx="8477249" cy="3466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3A6-7CB6-4F98-BD50-957B92265CEE}"/>
              </a:ext>
            </a:extLst>
          </p:cNvPr>
          <p:cNvSpPr/>
          <p:nvPr/>
        </p:nvSpPr>
        <p:spPr>
          <a:xfrm>
            <a:off x="3022169" y="4837362"/>
            <a:ext cx="588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this would be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27AF9-F8DD-4233-A8C4-071B75EB8ACF}"/>
              </a:ext>
            </a:extLst>
          </p:cNvPr>
          <p:cNvGrpSpPr/>
          <p:nvPr/>
        </p:nvGrpSpPr>
        <p:grpSpPr>
          <a:xfrm>
            <a:off x="195301" y="3750590"/>
            <a:ext cx="8477250" cy="1110309"/>
            <a:chOff x="195303" y="3750590"/>
            <a:chExt cx="8477250" cy="1110309"/>
          </a:xfrm>
        </p:grpSpPr>
        <p:pic>
          <p:nvPicPr>
            <p:cNvPr id="13" name="Picture 2" descr="Image result for atom">
              <a:extLst>
                <a:ext uri="{FF2B5EF4-FFF2-40B4-BE49-F238E27FC236}">
                  <a16:creationId xmlns:a16="http://schemas.microsoft.com/office/drawing/2014/main" id="{54729E4D-C219-40CD-8CC8-E2691F0FF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00"/>
            <a:stretch/>
          </p:blipFill>
          <p:spPr bwMode="auto">
            <a:xfrm>
              <a:off x="195303" y="3750590"/>
              <a:ext cx="8477250" cy="107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832CE3-4386-4035-A5C4-BE1330343252}"/>
                </a:ext>
              </a:extLst>
            </p:cNvPr>
            <p:cNvSpPr/>
            <p:nvPr/>
          </p:nvSpPr>
          <p:spPr>
            <a:xfrm>
              <a:off x="6521759" y="4337679"/>
              <a:ext cx="150246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--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Charge</a:t>
              </a:r>
            </a:p>
          </p:txBody>
        </p:sp>
      </p:grpSp>
      <p:pic>
        <p:nvPicPr>
          <p:cNvPr id="16" name="Picture 2" descr="Image result for atom">
            <a:extLst>
              <a:ext uri="{FF2B5EF4-FFF2-40B4-BE49-F238E27FC236}">
                <a16:creationId xmlns:a16="http://schemas.microsoft.com/office/drawing/2014/main" id="{3167D29E-1CC7-492A-9780-3C121350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74819" r="44978" b="14183"/>
          <a:stretch/>
        </p:blipFill>
        <p:spPr bwMode="auto">
          <a:xfrm>
            <a:off x="3022169" y="3750590"/>
            <a:ext cx="455198" cy="4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306920-A6D8-4247-ABE8-68BDAE6E534A}"/>
              </a:ext>
            </a:extLst>
          </p:cNvPr>
          <p:cNvSpPr/>
          <p:nvPr/>
        </p:nvSpPr>
        <p:spPr>
          <a:xfrm>
            <a:off x="2434995" y="5838156"/>
            <a:ext cx="760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This is called “Reduction.”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BB61F-F992-4AC1-A6D1-CC6E69C34F57}"/>
              </a:ext>
            </a:extLst>
          </p:cNvPr>
          <p:cNvSpPr/>
          <p:nvPr/>
        </p:nvSpPr>
        <p:spPr>
          <a:xfrm>
            <a:off x="8796538" y="1493838"/>
            <a:ext cx="2997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charge on this anion is  1--</a:t>
            </a:r>
          </a:p>
        </p:txBody>
      </p:sp>
    </p:spTree>
    <p:extLst>
      <p:ext uri="{BB962C8B-B14F-4D97-AF65-F5344CB8AC3E}">
        <p14:creationId xmlns:p14="http://schemas.microsoft.com/office/powerpoint/2010/main" val="5210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9BE798C-F1EA-4FC4-A693-73F83EBB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17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AE0AB8-82B7-4DB6-9B0D-FDD3849EE3D6}"/>
              </a:ext>
            </a:extLst>
          </p:cNvPr>
          <p:cNvSpPr/>
          <p:nvPr/>
        </p:nvSpPr>
        <p:spPr>
          <a:xfrm>
            <a:off x="9411106" y="249188"/>
            <a:ext cx="2037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Oil Rig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993BE-38FA-4C25-A255-F98E4D05989F}"/>
              </a:ext>
            </a:extLst>
          </p:cNvPr>
          <p:cNvSpPr/>
          <p:nvPr/>
        </p:nvSpPr>
        <p:spPr>
          <a:xfrm>
            <a:off x="4384218" y="4834235"/>
            <a:ext cx="706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Oxidation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Involves Loss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3BC45-DF16-48B9-9FA7-BCA594D9E36D}"/>
              </a:ext>
            </a:extLst>
          </p:cNvPr>
          <p:cNvSpPr/>
          <p:nvPr/>
        </p:nvSpPr>
        <p:spPr>
          <a:xfrm>
            <a:off x="4384217" y="5685482"/>
            <a:ext cx="7091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Reduction Involves Gain</a:t>
            </a:r>
          </a:p>
        </p:txBody>
      </p:sp>
    </p:spTree>
    <p:extLst>
      <p:ext uri="{BB962C8B-B14F-4D97-AF65-F5344CB8AC3E}">
        <p14:creationId xmlns:p14="http://schemas.microsoft.com/office/powerpoint/2010/main" val="1293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76A77-0AB5-4113-8CCE-AF7DD6D1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282437"/>
            <a:ext cx="10836137" cy="641970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79489-1C68-4031-9176-48C2CEF29E61}"/>
              </a:ext>
            </a:extLst>
          </p:cNvPr>
          <p:cNvSpPr/>
          <p:nvPr/>
        </p:nvSpPr>
        <p:spPr>
          <a:xfrm rot="16200000">
            <a:off x="-1862159" y="2689039"/>
            <a:ext cx="478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 a reminder…</a:t>
            </a:r>
          </a:p>
        </p:txBody>
      </p:sp>
    </p:spTree>
    <p:extLst>
      <p:ext uri="{BB962C8B-B14F-4D97-AF65-F5344CB8AC3E}">
        <p14:creationId xmlns:p14="http://schemas.microsoft.com/office/powerpoint/2010/main" val="16267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9A401-92C0-4C7E-A58A-B3D7B1D5FAF3}"/>
              </a:ext>
            </a:extLst>
          </p:cNvPr>
          <p:cNvSpPr/>
          <p:nvPr/>
        </p:nvSpPr>
        <p:spPr>
          <a:xfrm>
            <a:off x="2743200" y="312922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Zn + HCl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ZnCl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+ H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88237-67BB-44E1-9D66-49B97FC2BCA6}"/>
              </a:ext>
            </a:extLst>
          </p:cNvPr>
          <p:cNvSpPr/>
          <p:nvPr/>
        </p:nvSpPr>
        <p:spPr>
          <a:xfrm>
            <a:off x="391746" y="263892"/>
            <a:ext cx="11408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calculate oxidation numbers for each compound.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34C1A-CE62-477F-ABAF-D5BA2518818C}"/>
              </a:ext>
            </a:extLst>
          </p:cNvPr>
          <p:cNvSpPr txBox="1"/>
          <p:nvPr/>
        </p:nvSpPr>
        <p:spPr>
          <a:xfrm>
            <a:off x="598937" y="1285090"/>
            <a:ext cx="11408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Zinc is in elemental form, so it has an oxidation number of 0. Chlorine makes a -1 anion, so hydrogen in HCl must be +1.  Chlorine stays as -1 and since there are two chlorines, Zinc must be a +2.  H</a:t>
            </a:r>
            <a:r>
              <a:rPr lang="en-US" sz="2800" baseline="-25000" dirty="0"/>
              <a:t>2</a:t>
            </a:r>
            <a:r>
              <a:rPr lang="en-US" sz="2800" dirty="0"/>
              <a:t> is two of the same element whose total charge is 0, so each H must be 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B9240-DF2E-44D2-9275-00330C08D1EC}"/>
              </a:ext>
            </a:extLst>
          </p:cNvPr>
          <p:cNvSpPr/>
          <p:nvPr/>
        </p:nvSpPr>
        <p:spPr>
          <a:xfrm>
            <a:off x="3315298" y="37494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3B23E-D361-43B3-9B28-B016D21D50E9}"/>
              </a:ext>
            </a:extLst>
          </p:cNvPr>
          <p:cNvSpPr/>
          <p:nvPr/>
        </p:nvSpPr>
        <p:spPr>
          <a:xfrm>
            <a:off x="4220817" y="3712535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2261A-2269-488D-BF11-1E033867393D}"/>
              </a:ext>
            </a:extLst>
          </p:cNvPr>
          <p:cNvSpPr/>
          <p:nvPr/>
        </p:nvSpPr>
        <p:spPr>
          <a:xfrm>
            <a:off x="4827378" y="3709653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D15C-B2C2-4D9F-9A8E-94E4E3B1AF5F}"/>
              </a:ext>
            </a:extLst>
          </p:cNvPr>
          <p:cNvSpPr/>
          <p:nvPr/>
        </p:nvSpPr>
        <p:spPr>
          <a:xfrm>
            <a:off x="7883347" y="378319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C0118-F423-41FA-BBEA-55E996A0C962}"/>
              </a:ext>
            </a:extLst>
          </p:cNvPr>
          <p:cNvSpPr/>
          <p:nvPr/>
        </p:nvSpPr>
        <p:spPr>
          <a:xfrm>
            <a:off x="6004071" y="3767441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E18DC-A15A-4986-B628-058809EA798B}"/>
              </a:ext>
            </a:extLst>
          </p:cNvPr>
          <p:cNvSpPr/>
          <p:nvPr/>
        </p:nvSpPr>
        <p:spPr>
          <a:xfrm>
            <a:off x="6666579" y="3759569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F39FEEE3-8AB9-4D4A-AEA7-974C56C7BB21}"/>
              </a:ext>
            </a:extLst>
          </p:cNvPr>
          <p:cNvSpPr/>
          <p:nvPr/>
        </p:nvSpPr>
        <p:spPr>
          <a:xfrm rot="16200000">
            <a:off x="4557343" y="3185656"/>
            <a:ext cx="984884" cy="323359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B550B-D2C2-4526-BBE8-17342617B5A8}"/>
              </a:ext>
            </a:extLst>
          </p:cNvPr>
          <p:cNvSpPr/>
          <p:nvPr/>
        </p:nvSpPr>
        <p:spPr>
          <a:xfrm>
            <a:off x="581568" y="4802452"/>
            <a:ext cx="3172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Zinc lost 2 electrons.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62E2C20E-DC3B-4B18-BDFB-FEC95A8973AF}"/>
              </a:ext>
            </a:extLst>
          </p:cNvPr>
          <p:cNvSpPr/>
          <p:nvPr/>
        </p:nvSpPr>
        <p:spPr>
          <a:xfrm rot="16200000">
            <a:off x="5855801" y="2993883"/>
            <a:ext cx="984884" cy="362665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8EFD67-34F0-42E4-AAC1-A7F5A2575A61}"/>
              </a:ext>
            </a:extLst>
          </p:cNvPr>
          <p:cNvSpPr/>
          <p:nvPr/>
        </p:nvSpPr>
        <p:spPr>
          <a:xfrm>
            <a:off x="8009517" y="4275012"/>
            <a:ext cx="32424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Hydrogen gained 1 electron each.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23F21F57-4EC8-48FB-A906-D939B87FF638}"/>
              </a:ext>
            </a:extLst>
          </p:cNvPr>
          <p:cNvSpPr/>
          <p:nvPr/>
        </p:nvSpPr>
        <p:spPr>
          <a:xfrm rot="16200000">
            <a:off x="5585367" y="3710980"/>
            <a:ext cx="984884" cy="221372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840D2-9960-4E79-8A9E-95EA5F953CE7}"/>
              </a:ext>
            </a:extLst>
          </p:cNvPr>
          <p:cNvSpPr/>
          <p:nvPr/>
        </p:nvSpPr>
        <p:spPr>
          <a:xfrm>
            <a:off x="4727039" y="5339403"/>
            <a:ext cx="2687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Chlorine remains the same.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7F0AD-E2FD-486A-952B-AC56C6546A0E}"/>
              </a:ext>
            </a:extLst>
          </p:cNvPr>
          <p:cNvSpPr txBox="1"/>
          <p:nvPr/>
        </p:nvSpPr>
        <p:spPr>
          <a:xfrm>
            <a:off x="7593496" y="5486400"/>
            <a:ext cx="42067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To balance the electrons lost, 2HCl are needed.</a:t>
            </a:r>
          </a:p>
        </p:txBody>
      </p:sp>
    </p:spTree>
    <p:extLst>
      <p:ext uri="{BB962C8B-B14F-4D97-AF65-F5344CB8AC3E}">
        <p14:creationId xmlns:p14="http://schemas.microsoft.com/office/powerpoint/2010/main" val="427381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4175E6-0E50-4659-940B-33CEDB51CDE0}"/>
              </a:ext>
            </a:extLst>
          </p:cNvPr>
          <p:cNvSpPr/>
          <p:nvPr/>
        </p:nvSpPr>
        <p:spPr>
          <a:xfrm>
            <a:off x="218660" y="743838"/>
            <a:ext cx="11648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dirty="0">
                <a:latin typeface="Georgia" panose="02040502050405020303" pitchFamily="18" charset="0"/>
              </a:rPr>
              <a:t>Zn + 2HCl </a:t>
            </a:r>
            <a:r>
              <a:rPr lang="en-US" sz="6000" dirty="0">
                <a:latin typeface="Georgia" panose="02040502050405020303" pitchFamily="18" charset="0"/>
                <a:sym typeface="Wingdings" panose="05000000000000000000" pitchFamily="2" charset="2"/>
              </a:rPr>
              <a:t> ZnCl</a:t>
            </a:r>
            <a:r>
              <a:rPr lang="en-US" sz="6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 </a:t>
            </a:r>
            <a:r>
              <a:rPr lang="en-US" sz="6000" dirty="0">
                <a:latin typeface="Georgia" panose="02040502050405020303" pitchFamily="18" charset="0"/>
                <a:sym typeface="Wingdings" panose="05000000000000000000" pitchFamily="2" charset="2"/>
              </a:rPr>
              <a:t>+ H</a:t>
            </a:r>
            <a:r>
              <a:rPr lang="en-US" sz="6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6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E2AE7B7-EDFD-485F-B59C-D93241F75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47549"/>
              </p:ext>
            </p:extLst>
          </p:nvPr>
        </p:nvGraphicFramePr>
        <p:xfrm>
          <a:off x="576468" y="1907922"/>
          <a:ext cx="1093304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522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5466522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7677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latin typeface="Georgia" panose="02040502050405020303" pitchFamily="18" charset="0"/>
                        </a:rPr>
                        <a:t>Zn + HCl </a:t>
                      </a:r>
                      <a:r>
                        <a:rPr lang="en-US" sz="48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 ZnCl</a:t>
                      </a:r>
                      <a:r>
                        <a:rPr lang="en-US" sz="4800" baseline="-250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2 </a:t>
                      </a:r>
                      <a:r>
                        <a:rPr lang="en-US" sz="4800" baseline="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+ H</a:t>
                      </a:r>
                      <a:r>
                        <a:rPr lang="en-US" sz="4800" baseline="-250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lang="en-US" sz="48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3600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173790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Zn: 1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2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Zn: 1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2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CB0D33A-913C-456B-BE34-00FF9DB83899}"/>
              </a:ext>
            </a:extLst>
          </p:cNvPr>
          <p:cNvSpPr/>
          <p:nvPr/>
        </p:nvSpPr>
        <p:spPr>
          <a:xfrm>
            <a:off x="10088938" y="3429000"/>
            <a:ext cx="10663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√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8E129-C1BE-42B3-AE00-2D5D55F1C5B9}"/>
              </a:ext>
            </a:extLst>
          </p:cNvPr>
          <p:cNvSpPr/>
          <p:nvPr/>
        </p:nvSpPr>
        <p:spPr>
          <a:xfrm rot="20003760">
            <a:off x="9434986" y="4980190"/>
            <a:ext cx="31021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Balanced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6E105E-AF4D-4CD9-B08A-F2353A18297E}"/>
              </a:ext>
            </a:extLst>
          </p:cNvPr>
          <p:cNvSpPr/>
          <p:nvPr/>
        </p:nvSpPr>
        <p:spPr>
          <a:xfrm>
            <a:off x="3677478" y="1013791"/>
            <a:ext cx="457200" cy="715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4A015-F917-454E-A4E8-68362CC480DA}"/>
              </a:ext>
            </a:extLst>
          </p:cNvPr>
          <p:cNvSpPr/>
          <p:nvPr/>
        </p:nvSpPr>
        <p:spPr>
          <a:xfrm>
            <a:off x="218660" y="93401"/>
            <a:ext cx="8502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Remember if there is no # in front, it is a 1.</a:t>
            </a:r>
          </a:p>
        </p:txBody>
      </p:sp>
    </p:spTree>
    <p:extLst>
      <p:ext uri="{BB962C8B-B14F-4D97-AF65-F5344CB8AC3E}">
        <p14:creationId xmlns:p14="http://schemas.microsoft.com/office/powerpoint/2010/main" val="4274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FFE0C-D423-442D-A640-6172E5D0CC52}"/>
              </a:ext>
            </a:extLst>
          </p:cNvPr>
          <p:cNvSpPr/>
          <p:nvPr/>
        </p:nvSpPr>
        <p:spPr>
          <a:xfrm>
            <a:off x="567654" y="593103"/>
            <a:ext cx="10629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need help with this method check out…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633F-60AF-4080-9276-1EB3B0605896}"/>
              </a:ext>
            </a:extLst>
          </p:cNvPr>
          <p:cNvSpPr/>
          <p:nvPr/>
        </p:nvSpPr>
        <p:spPr>
          <a:xfrm>
            <a:off x="1812776" y="31366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7C7A1-5796-416A-8318-9300FC370D4B}"/>
              </a:ext>
            </a:extLst>
          </p:cNvPr>
          <p:cNvSpPr/>
          <p:nvPr/>
        </p:nvSpPr>
        <p:spPr>
          <a:xfrm>
            <a:off x="1674181" y="313661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83E140-9C9B-4493-84B8-8F23DE51490A}"/>
              </a:ext>
            </a:extLst>
          </p:cNvPr>
          <p:cNvSpPr/>
          <p:nvPr/>
        </p:nvSpPr>
        <p:spPr>
          <a:xfrm>
            <a:off x="2292962" y="5972509"/>
            <a:ext cx="8745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https://www.youtube.com/watch?v=mvbPtQfAfUQ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FCA1A-C885-4734-8CD0-884F95C08AE7}"/>
              </a:ext>
            </a:extLst>
          </p:cNvPr>
          <p:cNvSpPr/>
          <p:nvPr/>
        </p:nvSpPr>
        <p:spPr>
          <a:xfrm>
            <a:off x="-2544515" y="5326178"/>
            <a:ext cx="10629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Balancing the reaction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6BBB6-89CE-495F-AF4E-F1F62D464ED9}"/>
              </a:ext>
            </a:extLst>
          </p:cNvPr>
          <p:cNvSpPr/>
          <p:nvPr/>
        </p:nvSpPr>
        <p:spPr>
          <a:xfrm>
            <a:off x="446711" y="2965210"/>
            <a:ext cx="10629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Determining oxidation number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5B46-B97C-49BC-A5F3-AECA6DF5AC85}"/>
              </a:ext>
            </a:extLst>
          </p:cNvPr>
          <p:cNvSpPr/>
          <p:nvPr/>
        </p:nvSpPr>
        <p:spPr>
          <a:xfrm>
            <a:off x="2292962" y="4073206"/>
            <a:ext cx="8794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https://www.youtube.com/watch?v=zpCy7KwqDO8</a:t>
            </a:r>
          </a:p>
        </p:txBody>
      </p:sp>
    </p:spTree>
    <p:extLst>
      <p:ext uri="{BB962C8B-B14F-4D97-AF65-F5344CB8AC3E}">
        <p14:creationId xmlns:p14="http://schemas.microsoft.com/office/powerpoint/2010/main" val="92714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9A401-92C0-4C7E-A58A-B3D7B1D5FAF3}"/>
              </a:ext>
            </a:extLst>
          </p:cNvPr>
          <p:cNvSpPr/>
          <p:nvPr/>
        </p:nvSpPr>
        <p:spPr>
          <a:xfrm>
            <a:off x="2768385" y="36937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Zn + HCl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ZnCl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+ H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B9240-DF2E-44D2-9275-00330C08D1EC}"/>
              </a:ext>
            </a:extLst>
          </p:cNvPr>
          <p:cNvSpPr/>
          <p:nvPr/>
        </p:nvSpPr>
        <p:spPr>
          <a:xfrm>
            <a:off x="3340483" y="43139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43B23E-D361-43B3-9B28-B016D21D50E9}"/>
              </a:ext>
            </a:extLst>
          </p:cNvPr>
          <p:cNvSpPr/>
          <p:nvPr/>
        </p:nvSpPr>
        <p:spPr>
          <a:xfrm>
            <a:off x="4246002" y="4277025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2261A-2269-488D-BF11-1E033867393D}"/>
              </a:ext>
            </a:extLst>
          </p:cNvPr>
          <p:cNvSpPr/>
          <p:nvPr/>
        </p:nvSpPr>
        <p:spPr>
          <a:xfrm>
            <a:off x="4852563" y="4274143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D15C-B2C2-4D9F-9A8E-94E4E3B1AF5F}"/>
              </a:ext>
            </a:extLst>
          </p:cNvPr>
          <p:cNvSpPr/>
          <p:nvPr/>
        </p:nvSpPr>
        <p:spPr>
          <a:xfrm>
            <a:off x="7908532" y="434768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C0118-F423-41FA-BBEA-55E996A0C962}"/>
              </a:ext>
            </a:extLst>
          </p:cNvPr>
          <p:cNvSpPr/>
          <p:nvPr/>
        </p:nvSpPr>
        <p:spPr>
          <a:xfrm>
            <a:off x="6029256" y="4331931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E18DC-A15A-4986-B628-058809EA798B}"/>
              </a:ext>
            </a:extLst>
          </p:cNvPr>
          <p:cNvSpPr/>
          <p:nvPr/>
        </p:nvSpPr>
        <p:spPr>
          <a:xfrm>
            <a:off x="6691764" y="4324059"/>
            <a:ext cx="518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F39FEEE3-8AB9-4D4A-AEA7-974C56C7BB21}"/>
              </a:ext>
            </a:extLst>
          </p:cNvPr>
          <p:cNvSpPr/>
          <p:nvPr/>
        </p:nvSpPr>
        <p:spPr>
          <a:xfrm rot="16200000">
            <a:off x="4582528" y="3750146"/>
            <a:ext cx="984884" cy="323359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B550B-D2C2-4526-BBE8-17342617B5A8}"/>
              </a:ext>
            </a:extLst>
          </p:cNvPr>
          <p:cNvSpPr/>
          <p:nvPr/>
        </p:nvSpPr>
        <p:spPr>
          <a:xfrm>
            <a:off x="163286" y="4816297"/>
            <a:ext cx="33955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Zinc lost 2 electrons, loss is oxidation.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62E2C20E-DC3B-4B18-BDFB-FEC95A8973AF}"/>
              </a:ext>
            </a:extLst>
          </p:cNvPr>
          <p:cNvSpPr/>
          <p:nvPr/>
        </p:nvSpPr>
        <p:spPr>
          <a:xfrm rot="16200000">
            <a:off x="5880986" y="3558373"/>
            <a:ext cx="984884" cy="362665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8EFD67-34F0-42E4-AAC1-A7F5A2575A61}"/>
              </a:ext>
            </a:extLst>
          </p:cNvPr>
          <p:cNvSpPr/>
          <p:nvPr/>
        </p:nvSpPr>
        <p:spPr>
          <a:xfrm>
            <a:off x="8069179" y="4616446"/>
            <a:ext cx="402148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Hydrogen gained 1 electron, gain is reduction (You’re gaining a negative.).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23F21F57-4EC8-48FB-A906-D939B87FF638}"/>
              </a:ext>
            </a:extLst>
          </p:cNvPr>
          <p:cNvSpPr/>
          <p:nvPr/>
        </p:nvSpPr>
        <p:spPr>
          <a:xfrm rot="16200000">
            <a:off x="5610552" y="4275470"/>
            <a:ext cx="984884" cy="221372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840D2-9960-4E79-8A9E-95EA5F953CE7}"/>
              </a:ext>
            </a:extLst>
          </p:cNvPr>
          <p:cNvSpPr/>
          <p:nvPr/>
        </p:nvSpPr>
        <p:spPr>
          <a:xfrm>
            <a:off x="4454683" y="5917588"/>
            <a:ext cx="2687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Chlorine remains the same.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045108-EBE7-444A-9134-4E0E3458C560}"/>
              </a:ext>
            </a:extLst>
          </p:cNvPr>
          <p:cNvSpPr/>
          <p:nvPr/>
        </p:nvSpPr>
        <p:spPr>
          <a:xfrm>
            <a:off x="204190" y="125468"/>
            <a:ext cx="115041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sz="4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4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Balancing reactions using half reactions</a:t>
            </a:r>
            <a:endParaRPr lang="en-US" sz="4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CED73-52AD-4F49-8B71-098157B96F6B}"/>
              </a:ext>
            </a:extLst>
          </p:cNvPr>
          <p:cNvSpPr txBox="1"/>
          <p:nvPr/>
        </p:nvSpPr>
        <p:spPr>
          <a:xfrm>
            <a:off x="810065" y="1296878"/>
            <a:ext cx="11126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1.) Start by determining the oxidation numbers.  We already know the oxidation numbers for this reaction, so we will use it again.</a:t>
            </a:r>
          </a:p>
          <a:p>
            <a:endParaRPr lang="en-US" sz="2800" dirty="0"/>
          </a:p>
          <a:p>
            <a:r>
              <a:rPr lang="en-US" sz="2800" dirty="0"/>
              <a:t>2.) Identify what changed.</a:t>
            </a:r>
          </a:p>
        </p:txBody>
      </p:sp>
    </p:spTree>
    <p:extLst>
      <p:ext uri="{BB962C8B-B14F-4D97-AF65-F5344CB8AC3E}">
        <p14:creationId xmlns:p14="http://schemas.microsoft.com/office/powerpoint/2010/main" val="170357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2329C3-48C0-4B81-95A6-1962C7B4E76C}"/>
              </a:ext>
            </a:extLst>
          </p:cNvPr>
          <p:cNvSpPr txBox="1"/>
          <p:nvPr/>
        </p:nvSpPr>
        <p:spPr>
          <a:xfrm>
            <a:off x="1065274" y="222057"/>
            <a:ext cx="1112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3.) Split the reaction into its oxidation part and its reduction part.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864487-F3C9-44EC-BEC0-645AD752625A}"/>
              </a:ext>
            </a:extLst>
          </p:cNvPr>
          <p:cNvCxnSpPr/>
          <p:nvPr/>
        </p:nvCxnSpPr>
        <p:spPr>
          <a:xfrm>
            <a:off x="6096000" y="705853"/>
            <a:ext cx="0" cy="615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97CEE85-0199-425D-99F1-B355069D67FB}"/>
              </a:ext>
            </a:extLst>
          </p:cNvPr>
          <p:cNvSpPr/>
          <p:nvPr/>
        </p:nvSpPr>
        <p:spPr>
          <a:xfrm>
            <a:off x="-721882" y="844352"/>
            <a:ext cx="7828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Oxidation Half Reaction</a:t>
            </a:r>
            <a:endParaRPr lang="en-US" sz="4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DE93F-49C1-4F24-B861-ADE674B80F93}"/>
              </a:ext>
            </a:extLst>
          </p:cNvPr>
          <p:cNvSpPr/>
          <p:nvPr/>
        </p:nvSpPr>
        <p:spPr>
          <a:xfrm>
            <a:off x="5253802" y="844351"/>
            <a:ext cx="7828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Reduction Half Reaction</a:t>
            </a:r>
            <a:endParaRPr lang="en-US" sz="4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AD468-6C9E-4BC8-BE6C-787AA3DBF965}"/>
              </a:ext>
            </a:extLst>
          </p:cNvPr>
          <p:cNvSpPr/>
          <p:nvPr/>
        </p:nvSpPr>
        <p:spPr>
          <a:xfrm>
            <a:off x="363341" y="1712866"/>
            <a:ext cx="56580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(This is the part of the reaction that is giving up electrons.)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E7D261-CB4A-4328-BC89-FE5459381DD7}"/>
              </a:ext>
            </a:extLst>
          </p:cNvPr>
          <p:cNvSpPr/>
          <p:nvPr/>
        </p:nvSpPr>
        <p:spPr>
          <a:xfrm>
            <a:off x="6398881" y="1712866"/>
            <a:ext cx="5538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(This is the part of the reaction that is gaining electrons.)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029BAD-A638-494E-8A89-3095A7CD07B5}"/>
              </a:ext>
            </a:extLst>
          </p:cNvPr>
          <p:cNvSpPr/>
          <p:nvPr/>
        </p:nvSpPr>
        <p:spPr>
          <a:xfrm>
            <a:off x="144384" y="228034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Zn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Zn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2+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04231-724E-457E-887C-CFBC766BDAA6}"/>
              </a:ext>
            </a:extLst>
          </p:cNvPr>
          <p:cNvSpPr/>
          <p:nvPr/>
        </p:nvSpPr>
        <p:spPr>
          <a:xfrm>
            <a:off x="6170573" y="228034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H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+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H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C6C34-1F41-4B8E-9EBB-5551FF681FF9}"/>
              </a:ext>
            </a:extLst>
          </p:cNvPr>
          <p:cNvSpPr txBox="1"/>
          <p:nvPr/>
        </p:nvSpPr>
        <p:spPr>
          <a:xfrm>
            <a:off x="920890" y="3211783"/>
            <a:ext cx="111267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4.) Balance the elements.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43F38-FF37-43CD-A0E5-93DAE0DFA2C8}"/>
              </a:ext>
            </a:extLst>
          </p:cNvPr>
          <p:cNvSpPr/>
          <p:nvPr/>
        </p:nvSpPr>
        <p:spPr>
          <a:xfrm>
            <a:off x="363341" y="387015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Zn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Zn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2+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3548EB-C92D-47BA-955D-2DA57A8169E4}"/>
              </a:ext>
            </a:extLst>
          </p:cNvPr>
          <p:cNvSpPr/>
          <p:nvPr/>
        </p:nvSpPr>
        <p:spPr>
          <a:xfrm>
            <a:off x="6170573" y="3735003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2H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+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H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A13FE-BD2F-4644-B18C-49233886092A}"/>
              </a:ext>
            </a:extLst>
          </p:cNvPr>
          <p:cNvSpPr txBox="1"/>
          <p:nvPr/>
        </p:nvSpPr>
        <p:spPr>
          <a:xfrm>
            <a:off x="1065274" y="4883524"/>
            <a:ext cx="111267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5.) Balance the charges by adding electrons to each side.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AF5B1-0D28-4038-83DF-93884C4746A2}"/>
              </a:ext>
            </a:extLst>
          </p:cNvPr>
          <p:cNvSpPr/>
          <p:nvPr/>
        </p:nvSpPr>
        <p:spPr>
          <a:xfrm>
            <a:off x="1425" y="5817624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Zn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Zn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2+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+2e</a:t>
            </a:r>
            <a:r>
              <a:rPr lang="en-US" sz="4000" baseline="30000" dirty="0">
                <a:latin typeface="Georgia" panose="02040502050405020303" pitchFamily="18" charset="0"/>
                <a:sym typeface="Wingdings" panose="05000000000000000000" pitchFamily="2" charset="2"/>
              </a:rPr>
              <a:t>-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438013-F043-4E38-B23B-32055CC5AEC8}"/>
              </a:ext>
            </a:extLst>
          </p:cNvPr>
          <p:cNvSpPr/>
          <p:nvPr/>
        </p:nvSpPr>
        <p:spPr>
          <a:xfrm>
            <a:off x="5841257" y="580343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2e</a:t>
            </a:r>
            <a:r>
              <a:rPr lang="en-US" sz="4000" baseline="30000" dirty="0">
                <a:latin typeface="Georgia" panose="02040502050405020303" pitchFamily="18" charset="0"/>
              </a:rPr>
              <a:t>- </a:t>
            </a:r>
            <a:r>
              <a:rPr lang="en-US" sz="4000" dirty="0">
                <a:latin typeface="Georgia" panose="02040502050405020303" pitchFamily="18" charset="0"/>
              </a:rPr>
              <a:t>+2H</a:t>
            </a:r>
            <a:r>
              <a:rPr lang="en-US" sz="4000" baseline="30000" dirty="0">
                <a:latin typeface="Georgia" panose="02040502050405020303" pitchFamily="18" charset="0"/>
              </a:rPr>
              <a:t>+</a:t>
            </a:r>
            <a:r>
              <a:rPr lang="en-US" sz="4000" dirty="0">
                <a:latin typeface="Georgia" panose="02040502050405020303" pitchFamily="18" charset="0"/>
              </a:rPr>
              <a:t>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H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endParaRPr lang="en-US" sz="4000" dirty="0">
              <a:latin typeface="Georgia" panose="02040502050405020303" pitchFamily="18" charset="0"/>
            </a:endParaRPr>
          </a:p>
          <a:p>
            <a:r>
              <a:rPr lang="en-US" dirty="0"/>
              <a:t>     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830383-C0A7-41BC-A884-CC0EECD48CE7}"/>
              </a:ext>
            </a:extLst>
          </p:cNvPr>
          <p:cNvSpPr/>
          <p:nvPr/>
        </p:nvSpPr>
        <p:spPr>
          <a:xfrm>
            <a:off x="3994484" y="5789237"/>
            <a:ext cx="4026567" cy="846705"/>
          </a:xfrm>
          <a:prstGeom prst="ellipse">
            <a:avLst/>
          </a:prstGeom>
          <a:noFill/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6A2A6B-94BF-48AF-80E9-D50A2882730F}"/>
              </a:ext>
            </a:extLst>
          </p:cNvPr>
          <p:cNvSpPr txBox="1"/>
          <p:nvPr/>
        </p:nvSpPr>
        <p:spPr>
          <a:xfrm>
            <a:off x="9311704" y="4559675"/>
            <a:ext cx="2597388" cy="1015663"/>
          </a:xfrm>
          <a:custGeom>
            <a:avLst/>
            <a:gdLst>
              <a:gd name="connsiteX0" fmla="*/ 0 w 2597388"/>
              <a:gd name="connsiteY0" fmla="*/ 0 h 1015663"/>
              <a:gd name="connsiteX1" fmla="*/ 519478 w 2597388"/>
              <a:gd name="connsiteY1" fmla="*/ 0 h 1015663"/>
              <a:gd name="connsiteX2" fmla="*/ 1064929 w 2597388"/>
              <a:gd name="connsiteY2" fmla="*/ 0 h 1015663"/>
              <a:gd name="connsiteX3" fmla="*/ 1584407 w 2597388"/>
              <a:gd name="connsiteY3" fmla="*/ 0 h 1015663"/>
              <a:gd name="connsiteX4" fmla="*/ 2129858 w 2597388"/>
              <a:gd name="connsiteY4" fmla="*/ 0 h 1015663"/>
              <a:gd name="connsiteX5" fmla="*/ 2597388 w 2597388"/>
              <a:gd name="connsiteY5" fmla="*/ 0 h 1015663"/>
              <a:gd name="connsiteX6" fmla="*/ 2597388 w 2597388"/>
              <a:gd name="connsiteY6" fmla="*/ 507832 h 1015663"/>
              <a:gd name="connsiteX7" fmla="*/ 2597388 w 2597388"/>
              <a:gd name="connsiteY7" fmla="*/ 1015663 h 1015663"/>
              <a:gd name="connsiteX8" fmla="*/ 2103884 w 2597388"/>
              <a:gd name="connsiteY8" fmla="*/ 1015663 h 1015663"/>
              <a:gd name="connsiteX9" fmla="*/ 1610381 w 2597388"/>
              <a:gd name="connsiteY9" fmla="*/ 1015663 h 1015663"/>
              <a:gd name="connsiteX10" fmla="*/ 1038955 w 2597388"/>
              <a:gd name="connsiteY10" fmla="*/ 1015663 h 1015663"/>
              <a:gd name="connsiteX11" fmla="*/ 545451 w 2597388"/>
              <a:gd name="connsiteY11" fmla="*/ 1015663 h 1015663"/>
              <a:gd name="connsiteX12" fmla="*/ 0 w 2597388"/>
              <a:gd name="connsiteY12" fmla="*/ 1015663 h 1015663"/>
              <a:gd name="connsiteX13" fmla="*/ 0 w 2597388"/>
              <a:gd name="connsiteY13" fmla="*/ 487518 h 1015663"/>
              <a:gd name="connsiteX14" fmla="*/ 0 w 2597388"/>
              <a:gd name="connsiteY1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7388" h="1015663" extrusionOk="0">
                <a:moveTo>
                  <a:pt x="0" y="0"/>
                </a:moveTo>
                <a:cubicBezTo>
                  <a:pt x="189248" y="-8613"/>
                  <a:pt x="409290" y="31067"/>
                  <a:pt x="519478" y="0"/>
                </a:cubicBezTo>
                <a:cubicBezTo>
                  <a:pt x="629666" y="-31067"/>
                  <a:pt x="834165" y="2614"/>
                  <a:pt x="1064929" y="0"/>
                </a:cubicBezTo>
                <a:cubicBezTo>
                  <a:pt x="1295693" y="-2614"/>
                  <a:pt x="1351694" y="54643"/>
                  <a:pt x="1584407" y="0"/>
                </a:cubicBezTo>
                <a:cubicBezTo>
                  <a:pt x="1817120" y="-54643"/>
                  <a:pt x="1990039" y="53813"/>
                  <a:pt x="2129858" y="0"/>
                </a:cubicBezTo>
                <a:cubicBezTo>
                  <a:pt x="2269677" y="-53813"/>
                  <a:pt x="2470669" y="6008"/>
                  <a:pt x="2597388" y="0"/>
                </a:cubicBezTo>
                <a:cubicBezTo>
                  <a:pt x="2607302" y="177155"/>
                  <a:pt x="2576142" y="310803"/>
                  <a:pt x="2597388" y="507832"/>
                </a:cubicBezTo>
                <a:cubicBezTo>
                  <a:pt x="2618634" y="704861"/>
                  <a:pt x="2582159" y="770444"/>
                  <a:pt x="2597388" y="1015663"/>
                </a:cubicBezTo>
                <a:cubicBezTo>
                  <a:pt x="2414218" y="1068103"/>
                  <a:pt x="2294927" y="970057"/>
                  <a:pt x="2103884" y="1015663"/>
                </a:cubicBezTo>
                <a:cubicBezTo>
                  <a:pt x="1912841" y="1061269"/>
                  <a:pt x="1848517" y="984065"/>
                  <a:pt x="1610381" y="1015663"/>
                </a:cubicBezTo>
                <a:cubicBezTo>
                  <a:pt x="1372245" y="1047261"/>
                  <a:pt x="1260459" y="997398"/>
                  <a:pt x="1038955" y="1015663"/>
                </a:cubicBezTo>
                <a:cubicBezTo>
                  <a:pt x="817451" y="1033928"/>
                  <a:pt x="745601" y="971983"/>
                  <a:pt x="545451" y="1015663"/>
                </a:cubicBezTo>
                <a:cubicBezTo>
                  <a:pt x="345301" y="1059343"/>
                  <a:pt x="258875" y="984297"/>
                  <a:pt x="0" y="1015663"/>
                </a:cubicBezTo>
                <a:cubicBezTo>
                  <a:pt x="-29172" y="860887"/>
                  <a:pt x="26610" y="711449"/>
                  <a:pt x="0" y="487518"/>
                </a:cubicBezTo>
                <a:cubicBezTo>
                  <a:pt x="-26610" y="263587"/>
                  <a:pt x="20724" y="228024"/>
                  <a:pt x="0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</a:rPr>
              <a:t>When electrons are the same, your equation is balanced.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C483EBF-45E3-4A49-BEFE-0CF1F10216CF}"/>
              </a:ext>
            </a:extLst>
          </p:cNvPr>
          <p:cNvSpPr/>
          <p:nvPr/>
        </p:nvSpPr>
        <p:spPr>
          <a:xfrm rot="20756218">
            <a:off x="6568311" y="5636417"/>
            <a:ext cx="2677640" cy="202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FFE0C-D423-442D-A640-6172E5D0CC52}"/>
              </a:ext>
            </a:extLst>
          </p:cNvPr>
          <p:cNvSpPr/>
          <p:nvPr/>
        </p:nvSpPr>
        <p:spPr>
          <a:xfrm>
            <a:off x="567654" y="593103"/>
            <a:ext cx="10629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need help with this method check out…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633F-60AF-4080-9276-1EB3B0605896}"/>
              </a:ext>
            </a:extLst>
          </p:cNvPr>
          <p:cNvSpPr/>
          <p:nvPr/>
        </p:nvSpPr>
        <p:spPr>
          <a:xfrm>
            <a:off x="1812776" y="31366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8ABC3-FA2B-4BE1-B09E-5BECE80CCD0A}"/>
              </a:ext>
            </a:extLst>
          </p:cNvPr>
          <p:cNvSpPr/>
          <p:nvPr/>
        </p:nvSpPr>
        <p:spPr>
          <a:xfrm>
            <a:off x="1304716" y="3521332"/>
            <a:ext cx="10887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https://www.youtube.com/watch?time_continue=144&amp;v=fdbrhQAM9Gw&amp;feature=emb_logo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128608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DEFCE-C786-44D0-9ACF-9945CBF4A70E}"/>
              </a:ext>
            </a:extLst>
          </p:cNvPr>
          <p:cNvSpPr/>
          <p:nvPr/>
        </p:nvSpPr>
        <p:spPr>
          <a:xfrm>
            <a:off x="288741" y="2859613"/>
            <a:ext cx="118711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latin typeface="Georgia" panose="02040502050405020303" pitchFamily="18" charset="0"/>
              </a:rPr>
              <a:t>NaCl + 2AgNO</a:t>
            </a:r>
            <a:r>
              <a:rPr lang="en-US" sz="4000" baseline="-25000" dirty="0">
                <a:latin typeface="Georgia" panose="02040502050405020303" pitchFamily="18" charset="0"/>
              </a:rPr>
              <a:t>3</a:t>
            </a:r>
            <a:r>
              <a:rPr lang="en-US" sz="4000" dirty="0">
                <a:latin typeface="Georgia" panose="02040502050405020303" pitchFamily="18" charset="0"/>
              </a:rPr>
              <a:t> 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 AgCl +NaNO</a:t>
            </a:r>
            <a:r>
              <a:rPr lang="en-US" sz="4000" baseline="-25000" dirty="0">
                <a:latin typeface="Georgia" panose="02040502050405020303" pitchFamily="18" charset="0"/>
                <a:sym typeface="Wingdings" panose="05000000000000000000" pitchFamily="2" charset="2"/>
              </a:rPr>
              <a:t>3</a:t>
            </a:r>
            <a:r>
              <a:rPr lang="en-US" sz="4000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Georgia" panose="02040502050405020303" pitchFamily="18" charset="0"/>
              </a:rPr>
              <a:t> </a:t>
            </a:r>
          </a:p>
          <a:p>
            <a:r>
              <a:rPr lang="en-US" sz="2800" dirty="0"/>
              <a:t>                           Before (Reactants)                          After (Products)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141547-A11B-46B8-8BCA-FF61CC8E93AD}"/>
              </a:ext>
            </a:extLst>
          </p:cNvPr>
          <p:cNvSpPr/>
          <p:nvPr/>
        </p:nvSpPr>
        <p:spPr>
          <a:xfrm>
            <a:off x="288741" y="573270"/>
            <a:ext cx="119032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 turn.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Balance this equation using the method of your choice.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03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95259-9E6D-4B0C-BF0A-1BCA5FD10481}"/>
              </a:ext>
            </a:extLst>
          </p:cNvPr>
          <p:cNvSpPr/>
          <p:nvPr/>
        </p:nvSpPr>
        <p:spPr>
          <a:xfrm flipH="1">
            <a:off x="298172" y="2136338"/>
            <a:ext cx="116685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Reactions can be classified based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 how they behave.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2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BA276-9BF7-475C-9994-D937AB9A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8" y="208934"/>
            <a:ext cx="6042991" cy="6515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ADA9B4-9323-4179-8BA6-D0982624F6EC}"/>
              </a:ext>
            </a:extLst>
          </p:cNvPr>
          <p:cNvSpPr/>
          <p:nvPr/>
        </p:nvSpPr>
        <p:spPr>
          <a:xfrm>
            <a:off x="6941722" y="1120567"/>
            <a:ext cx="3828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__Fe + __S</a:t>
            </a:r>
            <a:r>
              <a:rPr lang="en-US" sz="2800" baseline="-25000" dirty="0">
                <a:latin typeface="Georgia" panose="02040502050405020303" pitchFamily="18" charset="0"/>
              </a:rPr>
              <a:t>8</a:t>
            </a:r>
            <a:r>
              <a:rPr lang="en-US" sz="2800" dirty="0">
                <a:latin typeface="Georgia" panose="02040502050405020303" pitchFamily="18" charset="0"/>
              </a:rPr>
              <a:t> → __</a:t>
            </a:r>
            <a:r>
              <a:rPr lang="en-US" sz="2800" dirty="0" err="1">
                <a:latin typeface="Georgia" panose="02040502050405020303" pitchFamily="18" charset="0"/>
              </a:rPr>
              <a:t>FeS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92942-A53D-498C-85AD-EB0119FE9076}"/>
              </a:ext>
            </a:extLst>
          </p:cNvPr>
          <p:cNvSpPr/>
          <p:nvPr/>
        </p:nvSpPr>
        <p:spPr>
          <a:xfrm>
            <a:off x="6941722" y="2300437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282828"/>
                </a:solidFill>
                <a:latin typeface="Georgia" panose="02040502050405020303" pitchFamily="18" charset="0"/>
              </a:rPr>
              <a:t>_</a:t>
            </a:r>
            <a:r>
              <a:rPr lang="pt-BR" sz="28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H</a:t>
            </a:r>
            <a:r>
              <a:rPr lang="pt-BR" sz="280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</a:t>
            </a:r>
            <a:r>
              <a:rPr lang="pt-BR" sz="28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O → _H</a:t>
            </a:r>
            <a:r>
              <a:rPr lang="pt-BR" sz="280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</a:t>
            </a:r>
            <a:r>
              <a:rPr lang="pt-BR" sz="28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 +_O</a:t>
            </a:r>
            <a:r>
              <a:rPr lang="pt-BR" sz="280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8E5CB-3434-40E4-AB2A-F24101B3092C}"/>
              </a:ext>
            </a:extLst>
          </p:cNvPr>
          <p:cNvSpPr/>
          <p:nvPr/>
        </p:nvSpPr>
        <p:spPr>
          <a:xfrm>
            <a:off x="6896631" y="3741956"/>
            <a:ext cx="4857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_</a:t>
            </a:r>
            <a:r>
              <a:rPr lang="pt-BR" sz="28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Zn + _HCl → _ZnCl</a:t>
            </a:r>
            <a:r>
              <a:rPr lang="pt-BR" sz="280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</a:t>
            </a:r>
            <a:r>
              <a:rPr lang="pt-BR" sz="280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 + _H</a:t>
            </a:r>
            <a:r>
              <a:rPr lang="pt-BR" sz="280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D6A35-DD16-45F9-81B5-457970280A16}"/>
              </a:ext>
            </a:extLst>
          </p:cNvPr>
          <p:cNvSpPr/>
          <p:nvPr/>
        </p:nvSpPr>
        <p:spPr>
          <a:xfrm>
            <a:off x="7227651" y="4921826"/>
            <a:ext cx="3490058" cy="1306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82828"/>
                </a:solidFill>
                <a:latin typeface="Georgia" panose="02040502050405020303" pitchFamily="18" charset="0"/>
              </a:rPr>
              <a:t>_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NaCl</a:t>
            </a:r>
            <a:r>
              <a:rPr lang="en-US" sz="2800" b="0" i="0" baseline="-2500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+ 2 AgNO</a:t>
            </a:r>
            <a:r>
              <a:rPr lang="en-US" sz="2800" b="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sz="2800" b="0" i="0" baseline="-2500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→</a:t>
            </a:r>
          </a:p>
          <a:p>
            <a:pPr>
              <a:lnSpc>
                <a:spcPct val="150000"/>
              </a:lnSpc>
            </a:pPr>
            <a:r>
              <a:rPr lang="en-US" sz="28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 _NaNO</a:t>
            </a:r>
            <a:r>
              <a:rPr lang="en-US" sz="2800" b="0" i="0" baseline="-2500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sz="2800" b="0" i="0" baseline="-2500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0" i="0" dirty="0">
                <a:solidFill>
                  <a:srgbClr val="282828"/>
                </a:solidFill>
                <a:effectLst/>
                <a:latin typeface="Georgia" panose="02040502050405020303" pitchFamily="18" charset="0"/>
              </a:rPr>
              <a:t>+ _AgCl</a:t>
            </a:r>
            <a:endParaRPr lang="en-US" sz="280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EEA307-F376-40A0-82FE-E03AEE82D86C}"/>
              </a:ext>
            </a:extLst>
          </p:cNvPr>
          <p:cNvSpPr/>
          <p:nvPr/>
        </p:nvSpPr>
        <p:spPr>
          <a:xfrm>
            <a:off x="7773890" y="195762"/>
            <a:ext cx="2397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50ADB5-E142-44C1-8C6E-29E294180B44}"/>
              </a:ext>
            </a:extLst>
          </p:cNvPr>
          <p:cNvSpPr/>
          <p:nvPr/>
        </p:nvSpPr>
        <p:spPr>
          <a:xfrm>
            <a:off x="94939" y="118212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74F29-B686-41C3-BF41-272CE9789F2D}"/>
              </a:ext>
            </a:extLst>
          </p:cNvPr>
          <p:cNvSpPr/>
          <p:nvPr/>
        </p:nvSpPr>
        <p:spPr>
          <a:xfrm>
            <a:off x="102109" y="2298769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F9392-C141-404D-9ED4-33F1DC690C31}"/>
              </a:ext>
            </a:extLst>
          </p:cNvPr>
          <p:cNvSpPr/>
          <p:nvPr/>
        </p:nvSpPr>
        <p:spPr>
          <a:xfrm>
            <a:off x="94938" y="34624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E66CB-B08C-4DC0-9A16-7F8846F8F358}"/>
              </a:ext>
            </a:extLst>
          </p:cNvPr>
          <p:cNvSpPr/>
          <p:nvPr/>
        </p:nvSpPr>
        <p:spPr>
          <a:xfrm>
            <a:off x="94937" y="481947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0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DF616-3B66-4973-94F7-B4FED3421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DBDE2-F33F-458E-9CA4-D8D801C56B89}"/>
              </a:ext>
            </a:extLst>
          </p:cNvPr>
          <p:cNvSpPr txBox="1"/>
          <p:nvPr/>
        </p:nvSpPr>
        <p:spPr>
          <a:xfrm>
            <a:off x="775252" y="596346"/>
            <a:ext cx="5923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For a reaction to be balanced, the charge must be equal before and after and there must be the same number of all atoms involved before and after.</a:t>
            </a:r>
          </a:p>
        </p:txBody>
      </p:sp>
    </p:spTree>
    <p:extLst>
      <p:ext uri="{BB962C8B-B14F-4D97-AF65-F5344CB8AC3E}">
        <p14:creationId xmlns:p14="http://schemas.microsoft.com/office/powerpoint/2010/main" val="43789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09660F-ED2E-44C4-AF95-931BFEFBD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73499"/>
              </p:ext>
            </p:extLst>
          </p:nvPr>
        </p:nvGraphicFramePr>
        <p:xfrm>
          <a:off x="0" y="1292087"/>
          <a:ext cx="12192000" cy="53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6864082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83793365"/>
                    </a:ext>
                  </a:extLst>
                </a:gridCol>
              </a:tblGrid>
              <a:tr h="2653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85627"/>
                  </a:ext>
                </a:extLst>
              </a:tr>
              <a:tr h="2653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615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3072772-CE5B-4855-BFE6-CF549B9EB98A}"/>
              </a:ext>
            </a:extLst>
          </p:cNvPr>
          <p:cNvSpPr/>
          <p:nvPr/>
        </p:nvSpPr>
        <p:spPr>
          <a:xfrm>
            <a:off x="1438057" y="258417"/>
            <a:ext cx="9315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 reactions aren’t balanced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5CE5596-7CFD-41B1-82C6-6D1395E55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63126"/>
              </p:ext>
            </p:extLst>
          </p:nvPr>
        </p:nvGraphicFramePr>
        <p:xfrm>
          <a:off x="0" y="1316431"/>
          <a:ext cx="6096000" cy="257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7887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Fe + S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en-US" sz="2800" dirty="0">
                          <a:latin typeface="Georgia" panose="02040502050405020303" pitchFamily="18" charset="0"/>
                        </a:rPr>
                        <a:t> → </a:t>
                      </a:r>
                      <a:r>
                        <a:rPr lang="en-US" sz="2800" dirty="0" err="1">
                          <a:latin typeface="Georgia" panose="02040502050405020303" pitchFamily="18" charset="0"/>
                        </a:rPr>
                        <a:t>FeS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178546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1</a:t>
                      </a:r>
                    </a:p>
                    <a:p>
                      <a:pPr algn="ctr"/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1</a:t>
                      </a:r>
                    </a:p>
                    <a:p>
                      <a:pPr algn="ctr"/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D1D83224-30A5-4EDB-8768-A0BAE2332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06230"/>
              </p:ext>
            </p:extLst>
          </p:nvPr>
        </p:nvGraphicFramePr>
        <p:xfrm>
          <a:off x="6096000" y="1304334"/>
          <a:ext cx="6096000" cy="258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726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</a:rPr>
                        <a:t>O</a:t>
                      </a:r>
                      <a:r>
                        <a:rPr lang="en-US" sz="2800" dirty="0">
                          <a:latin typeface="Georgia" panose="02040502050405020303" pitchFamily="18" charset="0"/>
                        </a:rPr>
                        <a:t>  → H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</a:rPr>
                        <a:t>2 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</a:rPr>
                        <a:t>+ O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</a:rPr>
                        <a:t>2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179385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2</a:t>
                      </a:r>
                    </a:p>
                    <a:p>
                      <a:pPr algn="ctr"/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2</a:t>
                      </a:r>
                    </a:p>
                    <a:p>
                      <a:pPr algn="ctr"/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2D00B5C7-2A94-45EF-AF1B-55BCE4DF4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65889"/>
              </p:ext>
            </p:extLst>
          </p:nvPr>
        </p:nvGraphicFramePr>
        <p:xfrm>
          <a:off x="0" y="3915010"/>
          <a:ext cx="6096000" cy="258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726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Zn + HCl </a:t>
                      </a:r>
                      <a:r>
                        <a:rPr lang="en-US" sz="28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 ZnCl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2 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+ H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179385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Zn: 1</a:t>
                      </a:r>
                    </a:p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1</a:t>
                      </a:r>
                    </a:p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Zn: 1</a:t>
                      </a:r>
                    </a:p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H: 2</a:t>
                      </a:r>
                    </a:p>
                    <a:p>
                      <a:pPr algn="ctr"/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DF13D1B-8F9B-4351-B298-A5D70AAD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25909"/>
              </p:ext>
            </p:extLst>
          </p:nvPr>
        </p:nvGraphicFramePr>
        <p:xfrm>
          <a:off x="6095999" y="3918934"/>
          <a:ext cx="6096000" cy="258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726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 panose="02040502050405020303" pitchFamily="18" charset="0"/>
                        </a:rPr>
                        <a:t>NaCl + 2AgNO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 AgCl +NaNO</a:t>
                      </a:r>
                      <a:r>
                        <a:rPr lang="en-US" sz="2800" baseline="-2500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en-US" sz="2800" baseline="0" dirty="0">
                          <a:latin typeface="Georgia" panose="02040502050405020303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r>
                        <a:rPr lang="en-US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17938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Ag: 2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N: 2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O: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N: 1</a:t>
                      </a:r>
                    </a:p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O: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C0D3F9B-8B3B-44E3-8586-26BA3FDDB649}"/>
              </a:ext>
            </a:extLst>
          </p:cNvPr>
          <p:cNvSpPr/>
          <p:nvPr/>
        </p:nvSpPr>
        <p:spPr>
          <a:xfrm>
            <a:off x="6771860" y="5088835"/>
            <a:ext cx="4837043" cy="1412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2BB58D-ED8F-49C1-856B-CD0BDC12E65E}"/>
              </a:ext>
            </a:extLst>
          </p:cNvPr>
          <p:cNvSpPr/>
          <p:nvPr/>
        </p:nvSpPr>
        <p:spPr>
          <a:xfrm>
            <a:off x="821635" y="2780616"/>
            <a:ext cx="4452730" cy="775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BF0BCA-CEEF-4045-B86B-97A5E9DED90B}"/>
              </a:ext>
            </a:extLst>
          </p:cNvPr>
          <p:cNvSpPr/>
          <p:nvPr/>
        </p:nvSpPr>
        <p:spPr>
          <a:xfrm>
            <a:off x="967409" y="5256647"/>
            <a:ext cx="4452730" cy="1453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561F44-C797-41AE-AD21-6C098D72A21E}"/>
              </a:ext>
            </a:extLst>
          </p:cNvPr>
          <p:cNvSpPr/>
          <p:nvPr/>
        </p:nvSpPr>
        <p:spPr>
          <a:xfrm>
            <a:off x="6917635" y="2822713"/>
            <a:ext cx="4452730" cy="90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0A6163-546A-479B-BEBE-C9A2DB66A932}"/>
              </a:ext>
            </a:extLst>
          </p:cNvPr>
          <p:cNvSpPr/>
          <p:nvPr/>
        </p:nvSpPr>
        <p:spPr>
          <a:xfrm>
            <a:off x="1753153" y="307627"/>
            <a:ext cx="8683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are 4 main strategies for balancing chemical reactions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5CA597-FA67-4A4F-BBDB-6D5952670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81090"/>
              </p:ext>
            </p:extLst>
          </p:nvPr>
        </p:nvGraphicFramePr>
        <p:xfrm>
          <a:off x="636105" y="2130773"/>
          <a:ext cx="1125109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80">
                  <a:extLst>
                    <a:ext uri="{9D8B030D-6E8A-4147-A177-3AD203B41FA5}">
                      <a16:colId xmlns:a16="http://schemas.microsoft.com/office/drawing/2014/main" val="4218561858"/>
                    </a:ext>
                  </a:extLst>
                </a:gridCol>
                <a:gridCol w="4792514">
                  <a:extLst>
                    <a:ext uri="{9D8B030D-6E8A-4147-A177-3AD203B41FA5}">
                      <a16:colId xmlns:a16="http://schemas.microsoft.com/office/drawing/2014/main" val="932287173"/>
                    </a:ext>
                  </a:extLst>
                </a:gridCol>
                <a:gridCol w="4669102">
                  <a:extLst>
                    <a:ext uri="{9D8B030D-6E8A-4147-A177-3AD203B41FA5}">
                      <a16:colId xmlns:a16="http://schemas.microsoft.com/office/drawing/2014/main" val="525829469"/>
                    </a:ext>
                  </a:extLst>
                </a:gridCol>
              </a:tblGrid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790887"/>
                  </a:ext>
                </a:extLst>
              </a:tr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Guess &amp;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Quickest &amp; easiest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Doesn’t guarantee a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523966"/>
                  </a:ext>
                </a:extLst>
              </a:tr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Solve an 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Guarantees a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Somewhat difficult may not balance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64862"/>
                  </a:ext>
                </a:extLst>
              </a:tr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Oxidation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Balances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Requires calculation of oxidation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61255"/>
                  </a:ext>
                </a:extLst>
              </a:tr>
              <a:tr h="6361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Half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Easiest to see what is happening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</a:rPr>
                        <a:t>Turns one reaction into two.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68871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CDF655-B836-47F9-8013-CE275D29EE9B}"/>
              </a:ext>
            </a:extLst>
          </p:cNvPr>
          <p:cNvSpPr/>
          <p:nvPr/>
        </p:nvSpPr>
        <p:spPr>
          <a:xfrm>
            <a:off x="55497" y="2841123"/>
            <a:ext cx="580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0B884-290E-48D5-A63D-1A512F70830C}"/>
              </a:ext>
            </a:extLst>
          </p:cNvPr>
          <p:cNvSpPr/>
          <p:nvPr/>
        </p:nvSpPr>
        <p:spPr>
          <a:xfrm>
            <a:off x="55497" y="3788028"/>
            <a:ext cx="580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9AA2E9-3339-4D9B-90A4-B3189383941F}"/>
              </a:ext>
            </a:extLst>
          </p:cNvPr>
          <p:cNvSpPr/>
          <p:nvPr/>
        </p:nvSpPr>
        <p:spPr>
          <a:xfrm>
            <a:off x="55497" y="4741269"/>
            <a:ext cx="580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A6056-94A3-41A1-B5E0-F1CCC21E5D26}"/>
              </a:ext>
            </a:extLst>
          </p:cNvPr>
          <p:cNvSpPr/>
          <p:nvPr/>
        </p:nvSpPr>
        <p:spPr>
          <a:xfrm>
            <a:off x="55497" y="5608054"/>
            <a:ext cx="580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8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A4182-F90B-42B6-B8A8-88FBAC0F9347}"/>
              </a:ext>
            </a:extLst>
          </p:cNvPr>
          <p:cNvSpPr txBox="1"/>
          <p:nvPr/>
        </p:nvSpPr>
        <p:spPr>
          <a:xfrm>
            <a:off x="432352" y="1718944"/>
            <a:ext cx="1132729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Most numbers in chemistry are small whole numbers, so to balance, look at the equation, guess a number, compute the consequences and repeat.  Stop when everything balances.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3EF2D-51B5-49B6-818E-E572251B4FB7}"/>
              </a:ext>
            </a:extLst>
          </p:cNvPr>
          <p:cNvSpPr/>
          <p:nvPr/>
        </p:nvSpPr>
        <p:spPr>
          <a:xfrm>
            <a:off x="432352" y="199266"/>
            <a:ext cx="5099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Guess &amp; Check</a:t>
            </a:r>
          </a:p>
        </p:txBody>
      </p:sp>
    </p:spTree>
    <p:extLst>
      <p:ext uri="{BB962C8B-B14F-4D97-AF65-F5344CB8AC3E}">
        <p14:creationId xmlns:p14="http://schemas.microsoft.com/office/powerpoint/2010/main" val="390715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BF14427-F4D3-4966-A7C5-DE7C1FD6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26466"/>
              </p:ext>
            </p:extLst>
          </p:nvPr>
        </p:nvGraphicFramePr>
        <p:xfrm>
          <a:off x="1348630" y="1575223"/>
          <a:ext cx="9047700" cy="37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3850">
                  <a:extLst>
                    <a:ext uri="{9D8B030D-6E8A-4147-A177-3AD203B41FA5}">
                      <a16:colId xmlns:a16="http://schemas.microsoft.com/office/drawing/2014/main" val="2122823888"/>
                    </a:ext>
                  </a:extLst>
                </a:gridCol>
                <a:gridCol w="4523850">
                  <a:extLst>
                    <a:ext uri="{9D8B030D-6E8A-4147-A177-3AD203B41FA5}">
                      <a16:colId xmlns:a16="http://schemas.microsoft.com/office/drawing/2014/main" val="817992019"/>
                    </a:ext>
                  </a:extLst>
                </a:gridCol>
              </a:tblGrid>
              <a:tr h="1419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Georgia" panose="02040502050405020303" pitchFamily="18" charset="0"/>
                        </a:rPr>
                        <a:t>Fe + S</a:t>
                      </a:r>
                      <a:r>
                        <a:rPr lang="en-US" sz="4000" baseline="-25000" dirty="0"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en-US" sz="4000" dirty="0">
                          <a:latin typeface="Georgia" panose="02040502050405020303" pitchFamily="18" charset="0"/>
                        </a:rPr>
                        <a:t> → </a:t>
                      </a:r>
                      <a:r>
                        <a:rPr lang="en-US" sz="4000" dirty="0" err="1">
                          <a:latin typeface="Georgia" panose="02040502050405020303" pitchFamily="18" charset="0"/>
                        </a:rPr>
                        <a:t>FeS</a:t>
                      </a:r>
                      <a:endParaRPr lang="en-US" sz="4000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2800" dirty="0"/>
                        <a:t>       Before (Reactants)                          After (Products)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12019"/>
                  </a:ext>
                </a:extLst>
              </a:tr>
              <a:tr h="2287991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1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Fe: 1</a:t>
                      </a:r>
                    </a:p>
                    <a:p>
                      <a:pPr algn="ctr"/>
                      <a:r>
                        <a:rPr 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47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2213A7-9F11-4EFB-8DF6-B618890D4196}"/>
              </a:ext>
            </a:extLst>
          </p:cNvPr>
          <p:cNvSpPr txBox="1"/>
          <p:nvPr/>
        </p:nvSpPr>
        <p:spPr>
          <a:xfrm>
            <a:off x="821634" y="250048"/>
            <a:ext cx="11111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NOTICE:</a:t>
            </a:r>
            <a:r>
              <a:rPr lang="en-US" sz="3200" dirty="0"/>
              <a:t>  There are 8 Sulfur on the left and only 1 on the right.  How can we fix this? 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dirty="0"/>
              <a:t>Let’s add an 8 in front of </a:t>
            </a:r>
            <a:r>
              <a:rPr lang="en-US" sz="3200" dirty="0" err="1"/>
              <a:t>FeS</a:t>
            </a:r>
            <a:r>
              <a:rPr lang="en-US" sz="3200" dirty="0"/>
              <a:t> and see what happens.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B6FE060-C239-4C98-829E-E45C5FAA4383}"/>
              </a:ext>
            </a:extLst>
          </p:cNvPr>
          <p:cNvSpPr/>
          <p:nvPr/>
        </p:nvSpPr>
        <p:spPr>
          <a:xfrm rot="19017048">
            <a:off x="9308144" y="3675913"/>
            <a:ext cx="608650" cy="96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1391</Words>
  <Application>Microsoft Office PowerPoint</Application>
  <PresentationFormat>Widescreen</PresentationFormat>
  <Paragraphs>234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&amp; Amy Boom</dc:creator>
  <cp:lastModifiedBy>John &amp; Amy Boom</cp:lastModifiedBy>
  <cp:revision>29</cp:revision>
  <dcterms:created xsi:type="dcterms:W3CDTF">2020-09-09T02:39:50Z</dcterms:created>
  <dcterms:modified xsi:type="dcterms:W3CDTF">2020-09-10T02:11:25Z</dcterms:modified>
</cp:coreProperties>
</file>