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7" r:id="rId3"/>
    <p:sldId id="257" r:id="rId4"/>
    <p:sldId id="258" r:id="rId5"/>
    <p:sldId id="266" r:id="rId6"/>
    <p:sldId id="271" r:id="rId7"/>
    <p:sldId id="270" r:id="rId8"/>
    <p:sldId id="272" r:id="rId9"/>
    <p:sldId id="259" r:id="rId10"/>
    <p:sldId id="262" r:id="rId11"/>
    <p:sldId id="268" r:id="rId12"/>
    <p:sldId id="263" r:id="rId13"/>
    <p:sldId id="260" r:id="rId14"/>
    <p:sldId id="261" r:id="rId15"/>
    <p:sldId id="265" r:id="rId16"/>
    <p:sldId id="264" r:id="rId17"/>
    <p:sldId id="274" r:id="rId18"/>
    <p:sldId id="273" r:id="rId19"/>
    <p:sldId id="275" r:id="rId20"/>
    <p:sldId id="276" r:id="rId21"/>
    <p:sldId id="277" r:id="rId22"/>
    <p:sldId id="278" r:id="rId23"/>
    <p:sldId id="279" r:id="rId24"/>
    <p:sldId id="280" r:id="rId25"/>
    <p:sldId id="283" r:id="rId26"/>
    <p:sldId id="284"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6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76378" autoAdjust="0"/>
  </p:normalViewPr>
  <p:slideViewPr>
    <p:cSldViewPr snapToGrid="0">
      <p:cViewPr>
        <p:scale>
          <a:sx n="77" d="100"/>
          <a:sy n="77" d="100"/>
        </p:scale>
        <p:origin x="185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EF351-EA5D-4ED2-AC51-FC60CBB9255B}" type="datetimeFigureOut">
              <a:rPr lang="en-US" smtClean="0"/>
              <a:t>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F6761-9632-4DAA-A474-7D26F1370637}" type="slidenum">
              <a:rPr lang="en-US" smtClean="0"/>
              <a:t>‹#›</a:t>
            </a:fld>
            <a:endParaRPr lang="en-US"/>
          </a:p>
        </p:txBody>
      </p:sp>
    </p:spTree>
    <p:extLst>
      <p:ext uri="{BB962C8B-B14F-4D97-AF65-F5344CB8AC3E}">
        <p14:creationId xmlns:p14="http://schemas.microsoft.com/office/powerpoint/2010/main" val="151697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roprofs.com/quiz-school/story.php?title=odazmtyw5kd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hemistrygod.com/cathode-ray-tube-experiment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mazon.com/Jumbo-Extra-Large-Congratulations-Greeting-Card/dp/B07P75BK9H"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nobelprize.org/prizes/facts/nobel-prize-fact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khanacademy.org/science/chemistry/electronic-structure-of-atoms/history-of-atomic-structure/a/discovery-of-the-electron-and-nucleu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roprofs.com/quiz-school/story.php?title=odazmtyw5kdd"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vguide.com/tvshows/psych/28139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ps.org/publications/apsnews/201402/physicshistory.cf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EHWSJJ_1pM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iencenotes.org/ap-physics-study-shee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satoday.com/story/entertainment/movies/2019/08/07/twitter-home-alone-remake-disney-bad-idea/194166300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lideshare.net/calcpage2011/powers-of-10-metric-prefix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Charges_repulsion_attraction.sv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virtually duplicate one of the most famous experiments in all of chemistry.  We will be investigating the work of J. J. Thomson and exploring how he discovered the electron.</a:t>
            </a:r>
          </a:p>
          <a:p>
            <a:endParaRPr lang="en-US" dirty="0"/>
          </a:p>
          <a:p>
            <a:r>
              <a:rPr lang="en-US" dirty="0"/>
              <a:t>Image Source:</a:t>
            </a:r>
          </a:p>
          <a:p>
            <a:r>
              <a:rPr lang="en-US" dirty="0">
                <a:hlinkClick r:id="rId3"/>
              </a:rPr>
              <a:t>https://www.proprofs.com/quiz-school/story.php?title=odazmtyw5kdd</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3</a:t>
            </a:fld>
            <a:endParaRPr lang="en-US"/>
          </a:p>
        </p:txBody>
      </p:sp>
    </p:spTree>
    <p:extLst>
      <p:ext uri="{BB962C8B-B14F-4D97-AF65-F5344CB8AC3E}">
        <p14:creationId xmlns:p14="http://schemas.microsoft.com/office/powerpoint/2010/main" val="334768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like to see how this formula is derived, the link below offers an excellent explanation.  Note: they use a different set of variables than I do.  They use B = H &amp; d = s.  They also include the length of the magnet l.</a:t>
            </a:r>
          </a:p>
          <a:p>
            <a:endParaRPr lang="en-US" dirty="0"/>
          </a:p>
          <a:p>
            <a:r>
              <a:rPr lang="en-US" dirty="0">
                <a:hlinkClick r:id="rId3"/>
              </a:rPr>
              <a:t>https://chemistrygod.com/cathode-ray-tube-experiments</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22</a:t>
            </a:fld>
            <a:endParaRPr lang="en-US"/>
          </a:p>
        </p:txBody>
      </p:sp>
    </p:spTree>
    <p:extLst>
      <p:ext uri="{BB962C8B-B14F-4D97-AF65-F5344CB8AC3E}">
        <p14:creationId xmlns:p14="http://schemas.microsoft.com/office/powerpoint/2010/main" val="2928320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Sources:</a:t>
            </a:r>
          </a:p>
          <a:p>
            <a:r>
              <a:rPr lang="en-US" dirty="0">
                <a:hlinkClick r:id="rId3"/>
              </a:rPr>
              <a:t>https://www.amazon.com/Jumbo-Extra-Large-Congratulations-Greeting-Card/dp/B07P75BK9H</a:t>
            </a:r>
            <a:endParaRPr lang="en-US" dirty="0"/>
          </a:p>
          <a:p>
            <a:endParaRPr lang="en-US" dirty="0"/>
          </a:p>
          <a:p>
            <a:r>
              <a:rPr lang="en-US" dirty="0">
                <a:hlinkClick r:id="rId4"/>
              </a:rPr>
              <a:t>https://www.nobelprize.org/prizes/facts/nobel-prize-facts/</a:t>
            </a:r>
            <a:endParaRPr lang="en-US" dirty="0"/>
          </a:p>
          <a:p>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24</a:t>
            </a:fld>
            <a:endParaRPr lang="en-US"/>
          </a:p>
        </p:txBody>
      </p:sp>
    </p:spTree>
    <p:extLst>
      <p:ext uri="{BB962C8B-B14F-4D97-AF65-F5344CB8AC3E}">
        <p14:creationId xmlns:p14="http://schemas.microsoft.com/office/powerpoint/2010/main" val="3497424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most things don’t have a charge, there must be an equal number of positive and negative charges.  So even though the electron is small and negative, J. J. Thomson rationed that there must be a larger cloud of positive the negatives are sitting in.  He called this model the “Plum Pudding Model”  because he envisioned the electrons he had discovered floating like plums in a fruit cake.  This model was later proved to be incorrect, but it paved the way for our later understandings of the size, mass, and composition of atoms.</a:t>
            </a:r>
          </a:p>
          <a:p>
            <a:endParaRPr lang="en-US" dirty="0"/>
          </a:p>
          <a:p>
            <a:r>
              <a:rPr lang="en-US" dirty="0"/>
              <a:t>Image Source:</a:t>
            </a:r>
          </a:p>
          <a:p>
            <a:r>
              <a:rPr lang="en-US" dirty="0">
                <a:hlinkClick r:id="rId3"/>
              </a:rPr>
              <a:t>https://www.khanacademy.org/science/chemistry/electronic-structure-of-atoms/history-of-atomic-structure/a/discovery-of-the-electron-and-nucleus</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25</a:t>
            </a:fld>
            <a:endParaRPr lang="en-US"/>
          </a:p>
        </p:txBody>
      </p:sp>
    </p:spTree>
    <p:extLst>
      <p:ext uri="{BB962C8B-B14F-4D97-AF65-F5344CB8AC3E}">
        <p14:creationId xmlns:p14="http://schemas.microsoft.com/office/powerpoint/2010/main" val="2749036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Sir Joseph John Thomson did this Nobel Prize winning experiment he got a value of 1.29 (+/- 0.17) x 10^-7 C/kg.  How close were you?</a:t>
            </a:r>
          </a:p>
          <a:p>
            <a:endParaRPr lang="en-US" dirty="0"/>
          </a:p>
          <a:p>
            <a:r>
              <a:rPr lang="en-US" dirty="0"/>
              <a:t>Image Source:</a:t>
            </a:r>
          </a:p>
          <a:p>
            <a:r>
              <a:rPr lang="en-US" dirty="0">
                <a:hlinkClick r:id="rId3"/>
              </a:rPr>
              <a:t>https://www.proprofs.com/quiz-school/story.php?title=odazmtyw5kdd</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27</a:t>
            </a:fld>
            <a:endParaRPr lang="en-US"/>
          </a:p>
        </p:txBody>
      </p:sp>
    </p:spTree>
    <p:extLst>
      <p:ext uri="{BB962C8B-B14F-4D97-AF65-F5344CB8AC3E}">
        <p14:creationId xmlns:p14="http://schemas.microsoft.com/office/powerpoint/2010/main" val="3323272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morals to this story. 1. Science is always changing.  2. Even Nobel Prize winning scientists aren’t always right. And 3. Always trust your data.</a:t>
            </a:r>
          </a:p>
          <a:p>
            <a:endParaRPr lang="en-US" dirty="0"/>
          </a:p>
          <a:p>
            <a:r>
              <a:rPr lang="en-US" dirty="0"/>
              <a:t>Image Source:</a:t>
            </a:r>
          </a:p>
          <a:p>
            <a:r>
              <a:rPr lang="en-US" dirty="0">
                <a:hlinkClick r:id="rId3"/>
              </a:rPr>
              <a:t>https://www.tvguide.com/tvshows/psych/281392/</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28</a:t>
            </a:fld>
            <a:endParaRPr lang="en-US"/>
          </a:p>
        </p:txBody>
      </p:sp>
    </p:spTree>
    <p:extLst>
      <p:ext uri="{BB962C8B-B14F-4D97-AF65-F5344CB8AC3E}">
        <p14:creationId xmlns:p14="http://schemas.microsoft.com/office/powerpoint/2010/main" val="129853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Cavendish laboratory in Cambridge England.  This lab was the site of several Nobel Prize winning chemical discoveries including Ernest Rutherford, discoverer of the atomic nucleus and J. J. Thomson discoverer of the electron.  The experiment we will be replicating today is simple to understand, but somewhat difficult to complete.  We will be replicating it virtually using the Virtual Chem Lab produced by BYU.</a:t>
            </a:r>
          </a:p>
          <a:p>
            <a:endParaRPr lang="en-US" dirty="0"/>
          </a:p>
          <a:p>
            <a:r>
              <a:rPr lang="en-US" dirty="0"/>
              <a:t>Image Source:</a:t>
            </a:r>
          </a:p>
          <a:p>
            <a:r>
              <a:rPr lang="en-US" dirty="0">
                <a:hlinkClick r:id="rId3"/>
              </a:rPr>
              <a:t>https://www.aps.org/publications/apsnews/201402/physicshistory.cfm</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4</a:t>
            </a:fld>
            <a:endParaRPr lang="en-US"/>
          </a:p>
        </p:txBody>
      </p:sp>
    </p:spTree>
    <p:extLst>
      <p:ext uri="{BB962C8B-B14F-4D97-AF65-F5344CB8AC3E}">
        <p14:creationId xmlns:p14="http://schemas.microsoft.com/office/powerpoint/2010/main" val="106355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t>https://arstechnica.com/science/2018/05/nasas-em-drive-is-a-magnetic-wtf-thruster/</a:t>
            </a:r>
          </a:p>
        </p:txBody>
      </p:sp>
      <p:sp>
        <p:nvSpPr>
          <p:cNvPr id="4" name="Slide Number Placeholder 3"/>
          <p:cNvSpPr>
            <a:spLocks noGrp="1"/>
          </p:cNvSpPr>
          <p:nvPr>
            <p:ph type="sldNum" sz="quarter" idx="5"/>
          </p:nvPr>
        </p:nvSpPr>
        <p:spPr/>
        <p:txBody>
          <a:bodyPr/>
          <a:lstStyle/>
          <a:p>
            <a:fld id="{72FF6761-9632-4DAA-A474-7D26F1370637}" type="slidenum">
              <a:rPr lang="en-US" smtClean="0"/>
              <a:t>5</a:t>
            </a:fld>
            <a:endParaRPr lang="en-US"/>
          </a:p>
        </p:txBody>
      </p:sp>
    </p:spTree>
    <p:extLst>
      <p:ext uri="{BB962C8B-B14F-4D97-AF65-F5344CB8AC3E}">
        <p14:creationId xmlns:p14="http://schemas.microsoft.com/office/powerpoint/2010/main" val="398416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hlinkClick r:id="rId3"/>
              </a:rPr>
              <a:t>https://www.youtube.com/watch?v=EHWSJJ_1pMA</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6</a:t>
            </a:fld>
            <a:endParaRPr lang="en-US"/>
          </a:p>
        </p:txBody>
      </p:sp>
    </p:spTree>
    <p:extLst>
      <p:ext uri="{BB962C8B-B14F-4D97-AF65-F5344CB8AC3E}">
        <p14:creationId xmlns:p14="http://schemas.microsoft.com/office/powerpoint/2010/main" val="3649518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hlinkClick r:id="rId3"/>
              </a:rPr>
              <a:t>https://sciencenotes.org/ap-physics-study-sheet/</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7</a:t>
            </a:fld>
            <a:endParaRPr lang="en-US"/>
          </a:p>
        </p:txBody>
      </p:sp>
    </p:spTree>
    <p:extLst>
      <p:ext uri="{BB962C8B-B14F-4D97-AF65-F5344CB8AC3E}">
        <p14:creationId xmlns:p14="http://schemas.microsoft.com/office/powerpoint/2010/main" val="3137383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hlinkClick r:id="rId3"/>
              </a:rPr>
              <a:t>https://www.usatoday.com/story/entertainment/movies/2019/08/07/twitter-home-alone-remake-disney-bad-idea/1941663001/</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8</a:t>
            </a:fld>
            <a:endParaRPr lang="en-US"/>
          </a:p>
        </p:txBody>
      </p:sp>
    </p:spTree>
    <p:extLst>
      <p:ext uri="{BB962C8B-B14F-4D97-AF65-F5344CB8AC3E}">
        <p14:creationId xmlns:p14="http://schemas.microsoft.com/office/powerpoint/2010/main" val="124780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9</a:t>
            </a:fld>
            <a:endParaRPr lang="en-US"/>
          </a:p>
        </p:txBody>
      </p:sp>
    </p:spTree>
    <p:extLst>
      <p:ext uri="{BB962C8B-B14F-4D97-AF65-F5344CB8AC3E}">
        <p14:creationId xmlns:p14="http://schemas.microsoft.com/office/powerpoint/2010/main" val="859771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hlinkClick r:id="rId3"/>
              </a:rPr>
              <a:t>https://www.slideshare.net/calcpage2011/powers-of-10-metric-prefixes</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11</a:t>
            </a:fld>
            <a:endParaRPr lang="en-US"/>
          </a:p>
        </p:txBody>
      </p:sp>
    </p:spTree>
    <p:extLst>
      <p:ext uri="{BB962C8B-B14F-4D97-AF65-F5344CB8AC3E}">
        <p14:creationId xmlns:p14="http://schemas.microsoft.com/office/powerpoint/2010/main" val="372756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hlinkClick r:id="rId3"/>
              </a:rPr>
              <a:t>https://commons.wikimedia.org/wiki/File:Charges_repulsion_attraction.svg</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18</a:t>
            </a:fld>
            <a:endParaRPr lang="en-US"/>
          </a:p>
        </p:txBody>
      </p:sp>
    </p:spTree>
    <p:extLst>
      <p:ext uri="{BB962C8B-B14F-4D97-AF65-F5344CB8AC3E}">
        <p14:creationId xmlns:p14="http://schemas.microsoft.com/office/powerpoint/2010/main" val="419491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EB2E-1B86-48B6-A0CE-2E0C990A9D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F7EC4C-1348-4B9B-9069-8003DF4EA4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C505E7-B915-4BF3-AA6E-16083DB711CE}"/>
              </a:ext>
            </a:extLst>
          </p:cNvPr>
          <p:cNvSpPr>
            <a:spLocks noGrp="1"/>
          </p:cNvSpPr>
          <p:nvPr>
            <p:ph type="dt" sz="half" idx="10"/>
          </p:nvPr>
        </p:nvSpPr>
        <p:spPr/>
        <p:txBody>
          <a:bodyPr/>
          <a:lstStyle/>
          <a:p>
            <a:fld id="{7DF8C7E5-6C1E-4D2D-B0C2-1C94618A315E}" type="datetimeFigureOut">
              <a:rPr lang="en-US" smtClean="0"/>
              <a:t>9/30/2020</a:t>
            </a:fld>
            <a:endParaRPr lang="en-US"/>
          </a:p>
        </p:txBody>
      </p:sp>
      <p:sp>
        <p:nvSpPr>
          <p:cNvPr id="5" name="Footer Placeholder 4">
            <a:extLst>
              <a:ext uri="{FF2B5EF4-FFF2-40B4-BE49-F238E27FC236}">
                <a16:creationId xmlns:a16="http://schemas.microsoft.com/office/drawing/2014/main" id="{E16AB7E9-04B7-48B1-9A29-E5B64A9B0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3E053-5FC7-4DDC-B3F2-1DA9A848371B}"/>
              </a:ext>
            </a:extLst>
          </p:cNvPr>
          <p:cNvSpPr>
            <a:spLocks noGrp="1"/>
          </p:cNvSpPr>
          <p:nvPr>
            <p:ph type="sldNum" sz="quarter" idx="12"/>
          </p:nvPr>
        </p:nvSpPr>
        <p:spPr/>
        <p:txBody>
          <a:bodyPr/>
          <a:lstStyle/>
          <a:p>
            <a:fld id="{2A9D69CA-82AF-4FEA-98C0-950CDAEB04DA}" type="slidenum">
              <a:rPr lang="en-US" smtClean="0"/>
              <a:t>‹#›</a:t>
            </a:fld>
            <a:endParaRPr lang="en-US"/>
          </a:p>
        </p:txBody>
      </p:sp>
    </p:spTree>
    <p:extLst>
      <p:ext uri="{BB962C8B-B14F-4D97-AF65-F5344CB8AC3E}">
        <p14:creationId xmlns:p14="http://schemas.microsoft.com/office/powerpoint/2010/main" val="166644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865B2-E5C6-466C-81B7-E0F4FFD29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089EF-CC87-48DB-ABFA-B1F79DA33C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51DAA-FC7A-4BC7-8A87-8541A83FEB81}"/>
              </a:ext>
            </a:extLst>
          </p:cNvPr>
          <p:cNvSpPr>
            <a:spLocks noGrp="1"/>
          </p:cNvSpPr>
          <p:nvPr>
            <p:ph type="dt" sz="half" idx="10"/>
          </p:nvPr>
        </p:nvSpPr>
        <p:spPr/>
        <p:txBody>
          <a:bodyPr/>
          <a:lstStyle/>
          <a:p>
            <a:fld id="{7DF8C7E5-6C1E-4D2D-B0C2-1C94618A315E}" type="datetimeFigureOut">
              <a:rPr lang="en-US" smtClean="0"/>
              <a:t>9/30/2020</a:t>
            </a:fld>
            <a:endParaRPr lang="en-US"/>
          </a:p>
        </p:txBody>
      </p:sp>
      <p:sp>
        <p:nvSpPr>
          <p:cNvPr id="5" name="Footer Placeholder 4">
            <a:extLst>
              <a:ext uri="{FF2B5EF4-FFF2-40B4-BE49-F238E27FC236}">
                <a16:creationId xmlns:a16="http://schemas.microsoft.com/office/drawing/2014/main" id="{03A9B48A-6DF6-4893-AD3E-3963A2DC6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CCA64-D4F2-4D93-A528-9231615F0C80}"/>
              </a:ext>
            </a:extLst>
          </p:cNvPr>
          <p:cNvSpPr>
            <a:spLocks noGrp="1"/>
          </p:cNvSpPr>
          <p:nvPr>
            <p:ph type="sldNum" sz="quarter" idx="12"/>
          </p:nvPr>
        </p:nvSpPr>
        <p:spPr/>
        <p:txBody>
          <a:bodyPr/>
          <a:lstStyle/>
          <a:p>
            <a:fld id="{2A9D69CA-82AF-4FEA-98C0-950CDAEB04DA}" type="slidenum">
              <a:rPr lang="en-US" smtClean="0"/>
              <a:t>‹#›</a:t>
            </a:fld>
            <a:endParaRPr lang="en-US"/>
          </a:p>
        </p:txBody>
      </p:sp>
    </p:spTree>
    <p:extLst>
      <p:ext uri="{BB962C8B-B14F-4D97-AF65-F5344CB8AC3E}">
        <p14:creationId xmlns:p14="http://schemas.microsoft.com/office/powerpoint/2010/main" val="101846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BFB5F8-D33B-4F9F-A885-E5033C67EA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49FF54-D970-4925-92C7-283C1A3BBB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C0A48-0DF8-4E4A-A992-1E94A68DE9F5}"/>
              </a:ext>
            </a:extLst>
          </p:cNvPr>
          <p:cNvSpPr>
            <a:spLocks noGrp="1"/>
          </p:cNvSpPr>
          <p:nvPr>
            <p:ph type="dt" sz="half" idx="10"/>
          </p:nvPr>
        </p:nvSpPr>
        <p:spPr/>
        <p:txBody>
          <a:bodyPr/>
          <a:lstStyle/>
          <a:p>
            <a:fld id="{7DF8C7E5-6C1E-4D2D-B0C2-1C94618A315E}" type="datetimeFigureOut">
              <a:rPr lang="en-US" smtClean="0"/>
              <a:t>9/30/2020</a:t>
            </a:fld>
            <a:endParaRPr lang="en-US"/>
          </a:p>
        </p:txBody>
      </p:sp>
      <p:sp>
        <p:nvSpPr>
          <p:cNvPr id="5" name="Footer Placeholder 4">
            <a:extLst>
              <a:ext uri="{FF2B5EF4-FFF2-40B4-BE49-F238E27FC236}">
                <a16:creationId xmlns:a16="http://schemas.microsoft.com/office/drawing/2014/main" id="{4822CCC3-C3E4-4F1F-B2DB-B07A353C3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2E851-1991-4F94-A312-8BB9299E29F9}"/>
              </a:ext>
            </a:extLst>
          </p:cNvPr>
          <p:cNvSpPr>
            <a:spLocks noGrp="1"/>
          </p:cNvSpPr>
          <p:nvPr>
            <p:ph type="sldNum" sz="quarter" idx="12"/>
          </p:nvPr>
        </p:nvSpPr>
        <p:spPr/>
        <p:txBody>
          <a:bodyPr/>
          <a:lstStyle/>
          <a:p>
            <a:fld id="{2A9D69CA-82AF-4FEA-98C0-950CDAEB04DA}" type="slidenum">
              <a:rPr lang="en-US" smtClean="0"/>
              <a:t>‹#›</a:t>
            </a:fld>
            <a:endParaRPr lang="en-US"/>
          </a:p>
        </p:txBody>
      </p:sp>
    </p:spTree>
    <p:extLst>
      <p:ext uri="{BB962C8B-B14F-4D97-AF65-F5344CB8AC3E}">
        <p14:creationId xmlns:p14="http://schemas.microsoft.com/office/powerpoint/2010/main" val="957207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B702-FB78-41D8-9FE7-A354CCA91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34F60-356C-49F5-A66C-973232BBDA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90D9C-B9F3-4392-807B-48D6C7451D2C}"/>
              </a:ext>
            </a:extLst>
          </p:cNvPr>
          <p:cNvSpPr>
            <a:spLocks noGrp="1"/>
          </p:cNvSpPr>
          <p:nvPr>
            <p:ph type="dt" sz="half" idx="10"/>
          </p:nvPr>
        </p:nvSpPr>
        <p:spPr/>
        <p:txBody>
          <a:bodyPr/>
          <a:lstStyle/>
          <a:p>
            <a:fld id="{7DF8C7E5-6C1E-4D2D-B0C2-1C94618A315E}" type="datetimeFigureOut">
              <a:rPr lang="en-US" smtClean="0"/>
              <a:t>9/30/2020</a:t>
            </a:fld>
            <a:endParaRPr lang="en-US"/>
          </a:p>
        </p:txBody>
      </p:sp>
      <p:sp>
        <p:nvSpPr>
          <p:cNvPr id="5" name="Footer Placeholder 4">
            <a:extLst>
              <a:ext uri="{FF2B5EF4-FFF2-40B4-BE49-F238E27FC236}">
                <a16:creationId xmlns:a16="http://schemas.microsoft.com/office/drawing/2014/main" id="{E6778CEA-1B1F-4A57-BA4F-2C8AD1604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7AB279-68F6-498D-B9DF-2C557766CD57}"/>
              </a:ext>
            </a:extLst>
          </p:cNvPr>
          <p:cNvSpPr>
            <a:spLocks noGrp="1"/>
          </p:cNvSpPr>
          <p:nvPr>
            <p:ph type="sldNum" sz="quarter" idx="12"/>
          </p:nvPr>
        </p:nvSpPr>
        <p:spPr/>
        <p:txBody>
          <a:bodyPr/>
          <a:lstStyle/>
          <a:p>
            <a:fld id="{2A9D69CA-82AF-4FEA-98C0-950CDAEB04DA}" type="slidenum">
              <a:rPr lang="en-US" smtClean="0"/>
              <a:t>‹#›</a:t>
            </a:fld>
            <a:endParaRPr lang="en-US"/>
          </a:p>
        </p:txBody>
      </p:sp>
    </p:spTree>
    <p:extLst>
      <p:ext uri="{BB962C8B-B14F-4D97-AF65-F5344CB8AC3E}">
        <p14:creationId xmlns:p14="http://schemas.microsoft.com/office/powerpoint/2010/main" val="427385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AC6B-843C-49CD-994E-B19C4804CB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1D135E-FB3A-4D29-A4A0-0B57AC0AB0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9EE006-B8FE-4EFF-B65A-4E872DFFBC72}"/>
              </a:ext>
            </a:extLst>
          </p:cNvPr>
          <p:cNvSpPr>
            <a:spLocks noGrp="1"/>
          </p:cNvSpPr>
          <p:nvPr>
            <p:ph type="dt" sz="half" idx="10"/>
          </p:nvPr>
        </p:nvSpPr>
        <p:spPr/>
        <p:txBody>
          <a:bodyPr/>
          <a:lstStyle/>
          <a:p>
            <a:fld id="{7DF8C7E5-6C1E-4D2D-B0C2-1C94618A315E}" type="datetimeFigureOut">
              <a:rPr lang="en-US" smtClean="0"/>
              <a:t>9/30/2020</a:t>
            </a:fld>
            <a:endParaRPr lang="en-US"/>
          </a:p>
        </p:txBody>
      </p:sp>
      <p:sp>
        <p:nvSpPr>
          <p:cNvPr id="5" name="Footer Placeholder 4">
            <a:extLst>
              <a:ext uri="{FF2B5EF4-FFF2-40B4-BE49-F238E27FC236}">
                <a16:creationId xmlns:a16="http://schemas.microsoft.com/office/drawing/2014/main" id="{21A0DCB0-522E-4FD0-9A31-FFEEAE9AB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87B11-EE21-4CDD-B0EE-6DE0B7B16539}"/>
              </a:ext>
            </a:extLst>
          </p:cNvPr>
          <p:cNvSpPr>
            <a:spLocks noGrp="1"/>
          </p:cNvSpPr>
          <p:nvPr>
            <p:ph type="sldNum" sz="quarter" idx="12"/>
          </p:nvPr>
        </p:nvSpPr>
        <p:spPr/>
        <p:txBody>
          <a:bodyPr/>
          <a:lstStyle/>
          <a:p>
            <a:fld id="{2A9D69CA-82AF-4FEA-98C0-950CDAEB04DA}" type="slidenum">
              <a:rPr lang="en-US" smtClean="0"/>
              <a:t>‹#›</a:t>
            </a:fld>
            <a:endParaRPr lang="en-US"/>
          </a:p>
        </p:txBody>
      </p:sp>
    </p:spTree>
    <p:extLst>
      <p:ext uri="{BB962C8B-B14F-4D97-AF65-F5344CB8AC3E}">
        <p14:creationId xmlns:p14="http://schemas.microsoft.com/office/powerpoint/2010/main" val="3478381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D26D-B9FA-454A-A67D-272500DA0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717168-73D7-4949-9EF6-B9347DA7F1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C423D-3454-46B7-B7E7-54B5C6C745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F29C56-DA6F-42DE-93A6-9183840B93B3}"/>
              </a:ext>
            </a:extLst>
          </p:cNvPr>
          <p:cNvSpPr>
            <a:spLocks noGrp="1"/>
          </p:cNvSpPr>
          <p:nvPr>
            <p:ph type="dt" sz="half" idx="10"/>
          </p:nvPr>
        </p:nvSpPr>
        <p:spPr/>
        <p:txBody>
          <a:bodyPr/>
          <a:lstStyle/>
          <a:p>
            <a:fld id="{7DF8C7E5-6C1E-4D2D-B0C2-1C94618A315E}" type="datetimeFigureOut">
              <a:rPr lang="en-US" smtClean="0"/>
              <a:t>9/30/2020</a:t>
            </a:fld>
            <a:endParaRPr lang="en-US"/>
          </a:p>
        </p:txBody>
      </p:sp>
      <p:sp>
        <p:nvSpPr>
          <p:cNvPr id="6" name="Footer Placeholder 5">
            <a:extLst>
              <a:ext uri="{FF2B5EF4-FFF2-40B4-BE49-F238E27FC236}">
                <a16:creationId xmlns:a16="http://schemas.microsoft.com/office/drawing/2014/main" id="{EC00C83D-B7E0-4E0F-8B81-9B5EF2714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0EDCB-CBDC-4992-B192-B02CBB1C7B7C}"/>
              </a:ext>
            </a:extLst>
          </p:cNvPr>
          <p:cNvSpPr>
            <a:spLocks noGrp="1"/>
          </p:cNvSpPr>
          <p:nvPr>
            <p:ph type="sldNum" sz="quarter" idx="12"/>
          </p:nvPr>
        </p:nvSpPr>
        <p:spPr/>
        <p:txBody>
          <a:bodyPr/>
          <a:lstStyle/>
          <a:p>
            <a:fld id="{2A9D69CA-82AF-4FEA-98C0-950CDAEB04DA}" type="slidenum">
              <a:rPr lang="en-US" smtClean="0"/>
              <a:t>‹#›</a:t>
            </a:fld>
            <a:endParaRPr lang="en-US"/>
          </a:p>
        </p:txBody>
      </p:sp>
    </p:spTree>
    <p:extLst>
      <p:ext uri="{BB962C8B-B14F-4D97-AF65-F5344CB8AC3E}">
        <p14:creationId xmlns:p14="http://schemas.microsoft.com/office/powerpoint/2010/main" val="265827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B184-E3F8-4B56-B815-BC668623A1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582AF2-8669-491A-85B1-3A696534BD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12E91-48F9-488E-9471-2CF841DA1C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6797AF-9E74-4665-BA67-6B0522DCF9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BC144F-935F-45DB-83BB-14EAFC0A3E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C113B-EB8B-485E-BB4B-89973BFD20E7}"/>
              </a:ext>
            </a:extLst>
          </p:cNvPr>
          <p:cNvSpPr>
            <a:spLocks noGrp="1"/>
          </p:cNvSpPr>
          <p:nvPr>
            <p:ph type="dt" sz="half" idx="10"/>
          </p:nvPr>
        </p:nvSpPr>
        <p:spPr/>
        <p:txBody>
          <a:bodyPr/>
          <a:lstStyle/>
          <a:p>
            <a:fld id="{7DF8C7E5-6C1E-4D2D-B0C2-1C94618A315E}" type="datetimeFigureOut">
              <a:rPr lang="en-US" smtClean="0"/>
              <a:t>9/30/2020</a:t>
            </a:fld>
            <a:endParaRPr lang="en-US"/>
          </a:p>
        </p:txBody>
      </p:sp>
      <p:sp>
        <p:nvSpPr>
          <p:cNvPr id="8" name="Footer Placeholder 7">
            <a:extLst>
              <a:ext uri="{FF2B5EF4-FFF2-40B4-BE49-F238E27FC236}">
                <a16:creationId xmlns:a16="http://schemas.microsoft.com/office/drawing/2014/main" id="{72F8BF27-FDE2-422F-B800-DCE3A74DB8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654C79-B28E-43D8-8F3B-25AF57B7DD02}"/>
              </a:ext>
            </a:extLst>
          </p:cNvPr>
          <p:cNvSpPr>
            <a:spLocks noGrp="1"/>
          </p:cNvSpPr>
          <p:nvPr>
            <p:ph type="sldNum" sz="quarter" idx="12"/>
          </p:nvPr>
        </p:nvSpPr>
        <p:spPr/>
        <p:txBody>
          <a:bodyPr/>
          <a:lstStyle/>
          <a:p>
            <a:fld id="{2A9D69CA-82AF-4FEA-98C0-950CDAEB04DA}" type="slidenum">
              <a:rPr lang="en-US" smtClean="0"/>
              <a:t>‹#›</a:t>
            </a:fld>
            <a:endParaRPr lang="en-US"/>
          </a:p>
        </p:txBody>
      </p:sp>
    </p:spTree>
    <p:extLst>
      <p:ext uri="{BB962C8B-B14F-4D97-AF65-F5344CB8AC3E}">
        <p14:creationId xmlns:p14="http://schemas.microsoft.com/office/powerpoint/2010/main" val="2266234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AACE-E882-439F-B465-D566CC685F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460785-9CBB-4011-9CA2-D2200CE8BDDE}"/>
              </a:ext>
            </a:extLst>
          </p:cNvPr>
          <p:cNvSpPr>
            <a:spLocks noGrp="1"/>
          </p:cNvSpPr>
          <p:nvPr>
            <p:ph type="dt" sz="half" idx="10"/>
          </p:nvPr>
        </p:nvSpPr>
        <p:spPr/>
        <p:txBody>
          <a:bodyPr/>
          <a:lstStyle/>
          <a:p>
            <a:fld id="{7DF8C7E5-6C1E-4D2D-B0C2-1C94618A315E}" type="datetimeFigureOut">
              <a:rPr lang="en-US" smtClean="0"/>
              <a:t>9/30/2020</a:t>
            </a:fld>
            <a:endParaRPr lang="en-US"/>
          </a:p>
        </p:txBody>
      </p:sp>
      <p:sp>
        <p:nvSpPr>
          <p:cNvPr id="4" name="Footer Placeholder 3">
            <a:extLst>
              <a:ext uri="{FF2B5EF4-FFF2-40B4-BE49-F238E27FC236}">
                <a16:creationId xmlns:a16="http://schemas.microsoft.com/office/drawing/2014/main" id="{F7519451-F9E5-4905-846F-85E71E710B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D3E86A-865C-46DD-A36B-5EFA4A1C7DE3}"/>
              </a:ext>
            </a:extLst>
          </p:cNvPr>
          <p:cNvSpPr>
            <a:spLocks noGrp="1"/>
          </p:cNvSpPr>
          <p:nvPr>
            <p:ph type="sldNum" sz="quarter" idx="12"/>
          </p:nvPr>
        </p:nvSpPr>
        <p:spPr/>
        <p:txBody>
          <a:bodyPr/>
          <a:lstStyle/>
          <a:p>
            <a:fld id="{2A9D69CA-82AF-4FEA-98C0-950CDAEB04DA}" type="slidenum">
              <a:rPr lang="en-US" smtClean="0"/>
              <a:t>‹#›</a:t>
            </a:fld>
            <a:endParaRPr lang="en-US"/>
          </a:p>
        </p:txBody>
      </p:sp>
    </p:spTree>
    <p:extLst>
      <p:ext uri="{BB962C8B-B14F-4D97-AF65-F5344CB8AC3E}">
        <p14:creationId xmlns:p14="http://schemas.microsoft.com/office/powerpoint/2010/main" val="50906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3ED624-5D59-4E18-8FD2-07A39C549A8A}"/>
              </a:ext>
            </a:extLst>
          </p:cNvPr>
          <p:cNvSpPr>
            <a:spLocks noGrp="1"/>
          </p:cNvSpPr>
          <p:nvPr>
            <p:ph type="dt" sz="half" idx="10"/>
          </p:nvPr>
        </p:nvSpPr>
        <p:spPr/>
        <p:txBody>
          <a:bodyPr/>
          <a:lstStyle/>
          <a:p>
            <a:fld id="{7DF8C7E5-6C1E-4D2D-B0C2-1C94618A315E}" type="datetimeFigureOut">
              <a:rPr lang="en-US" smtClean="0"/>
              <a:t>9/30/2020</a:t>
            </a:fld>
            <a:endParaRPr lang="en-US"/>
          </a:p>
        </p:txBody>
      </p:sp>
      <p:sp>
        <p:nvSpPr>
          <p:cNvPr id="3" name="Footer Placeholder 2">
            <a:extLst>
              <a:ext uri="{FF2B5EF4-FFF2-40B4-BE49-F238E27FC236}">
                <a16:creationId xmlns:a16="http://schemas.microsoft.com/office/drawing/2014/main" id="{D15C61DE-C788-4209-8E29-275C963E83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428CC4-C932-44C9-B6AB-AE58533F9669}"/>
              </a:ext>
            </a:extLst>
          </p:cNvPr>
          <p:cNvSpPr>
            <a:spLocks noGrp="1"/>
          </p:cNvSpPr>
          <p:nvPr>
            <p:ph type="sldNum" sz="quarter" idx="12"/>
          </p:nvPr>
        </p:nvSpPr>
        <p:spPr/>
        <p:txBody>
          <a:bodyPr/>
          <a:lstStyle/>
          <a:p>
            <a:fld id="{2A9D69CA-82AF-4FEA-98C0-950CDAEB04DA}" type="slidenum">
              <a:rPr lang="en-US" smtClean="0"/>
              <a:t>‹#›</a:t>
            </a:fld>
            <a:endParaRPr lang="en-US"/>
          </a:p>
        </p:txBody>
      </p:sp>
    </p:spTree>
    <p:extLst>
      <p:ext uri="{BB962C8B-B14F-4D97-AF65-F5344CB8AC3E}">
        <p14:creationId xmlns:p14="http://schemas.microsoft.com/office/powerpoint/2010/main" val="3951980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DAC5-D00F-4244-B7F0-F356DD3274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C400A4-5F94-44B9-84C1-26BE7DF0C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1E6213-C443-4B39-9EFE-BEBB5F6AF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50AAB2-A50F-4409-8F27-87F37DDA200D}"/>
              </a:ext>
            </a:extLst>
          </p:cNvPr>
          <p:cNvSpPr>
            <a:spLocks noGrp="1"/>
          </p:cNvSpPr>
          <p:nvPr>
            <p:ph type="dt" sz="half" idx="10"/>
          </p:nvPr>
        </p:nvSpPr>
        <p:spPr/>
        <p:txBody>
          <a:bodyPr/>
          <a:lstStyle/>
          <a:p>
            <a:fld id="{7DF8C7E5-6C1E-4D2D-B0C2-1C94618A315E}" type="datetimeFigureOut">
              <a:rPr lang="en-US" smtClean="0"/>
              <a:t>9/30/2020</a:t>
            </a:fld>
            <a:endParaRPr lang="en-US"/>
          </a:p>
        </p:txBody>
      </p:sp>
      <p:sp>
        <p:nvSpPr>
          <p:cNvPr id="6" name="Footer Placeholder 5">
            <a:extLst>
              <a:ext uri="{FF2B5EF4-FFF2-40B4-BE49-F238E27FC236}">
                <a16:creationId xmlns:a16="http://schemas.microsoft.com/office/drawing/2014/main" id="{ABD11F0E-FACB-4AB8-B927-F9B05FEF6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6527E-BA90-4034-8E84-61A9359E3809}"/>
              </a:ext>
            </a:extLst>
          </p:cNvPr>
          <p:cNvSpPr>
            <a:spLocks noGrp="1"/>
          </p:cNvSpPr>
          <p:nvPr>
            <p:ph type="sldNum" sz="quarter" idx="12"/>
          </p:nvPr>
        </p:nvSpPr>
        <p:spPr/>
        <p:txBody>
          <a:bodyPr/>
          <a:lstStyle/>
          <a:p>
            <a:fld id="{2A9D69CA-82AF-4FEA-98C0-950CDAEB04DA}" type="slidenum">
              <a:rPr lang="en-US" smtClean="0"/>
              <a:t>‹#›</a:t>
            </a:fld>
            <a:endParaRPr lang="en-US"/>
          </a:p>
        </p:txBody>
      </p:sp>
    </p:spTree>
    <p:extLst>
      <p:ext uri="{BB962C8B-B14F-4D97-AF65-F5344CB8AC3E}">
        <p14:creationId xmlns:p14="http://schemas.microsoft.com/office/powerpoint/2010/main" val="292522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8E42-1961-433C-BD3D-C9661EEED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127A6C-A009-441B-A203-7150D60A5C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1E0C15-B13E-4EB9-9676-C298DB857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27C77F-A925-4B58-8CEA-E25C201DF9EB}"/>
              </a:ext>
            </a:extLst>
          </p:cNvPr>
          <p:cNvSpPr>
            <a:spLocks noGrp="1"/>
          </p:cNvSpPr>
          <p:nvPr>
            <p:ph type="dt" sz="half" idx="10"/>
          </p:nvPr>
        </p:nvSpPr>
        <p:spPr/>
        <p:txBody>
          <a:bodyPr/>
          <a:lstStyle/>
          <a:p>
            <a:fld id="{7DF8C7E5-6C1E-4D2D-B0C2-1C94618A315E}" type="datetimeFigureOut">
              <a:rPr lang="en-US" smtClean="0"/>
              <a:t>9/30/2020</a:t>
            </a:fld>
            <a:endParaRPr lang="en-US"/>
          </a:p>
        </p:txBody>
      </p:sp>
      <p:sp>
        <p:nvSpPr>
          <p:cNvPr id="6" name="Footer Placeholder 5">
            <a:extLst>
              <a:ext uri="{FF2B5EF4-FFF2-40B4-BE49-F238E27FC236}">
                <a16:creationId xmlns:a16="http://schemas.microsoft.com/office/drawing/2014/main" id="{139B3E6D-6B9D-474D-B33E-B1AE4037B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F2E84-AF94-4098-957F-27D064021A96}"/>
              </a:ext>
            </a:extLst>
          </p:cNvPr>
          <p:cNvSpPr>
            <a:spLocks noGrp="1"/>
          </p:cNvSpPr>
          <p:nvPr>
            <p:ph type="sldNum" sz="quarter" idx="12"/>
          </p:nvPr>
        </p:nvSpPr>
        <p:spPr/>
        <p:txBody>
          <a:bodyPr/>
          <a:lstStyle/>
          <a:p>
            <a:fld id="{2A9D69CA-82AF-4FEA-98C0-950CDAEB04DA}" type="slidenum">
              <a:rPr lang="en-US" smtClean="0"/>
              <a:t>‹#›</a:t>
            </a:fld>
            <a:endParaRPr lang="en-US"/>
          </a:p>
        </p:txBody>
      </p:sp>
    </p:spTree>
    <p:extLst>
      <p:ext uri="{BB962C8B-B14F-4D97-AF65-F5344CB8AC3E}">
        <p14:creationId xmlns:p14="http://schemas.microsoft.com/office/powerpoint/2010/main" val="2483338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49DD1-A0C3-40D5-8DC4-B4D306290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446EB9-37D1-440C-82DF-C33E36F72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EE2DB-2AF2-4C24-88F8-D8D0EE188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F8C7E5-6C1E-4D2D-B0C2-1C94618A315E}" type="datetimeFigureOut">
              <a:rPr lang="en-US" smtClean="0"/>
              <a:t>9/30/2020</a:t>
            </a:fld>
            <a:endParaRPr lang="en-US"/>
          </a:p>
        </p:txBody>
      </p:sp>
      <p:sp>
        <p:nvSpPr>
          <p:cNvPr id="5" name="Footer Placeholder 4">
            <a:extLst>
              <a:ext uri="{FF2B5EF4-FFF2-40B4-BE49-F238E27FC236}">
                <a16:creationId xmlns:a16="http://schemas.microsoft.com/office/drawing/2014/main" id="{3E6B27C9-DD6D-4AD6-B421-7382852D34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70DBE3-BF99-4EFF-B1C9-D881449E69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D69CA-82AF-4FEA-98C0-950CDAEB04DA}" type="slidenum">
              <a:rPr lang="en-US" smtClean="0"/>
              <a:t>‹#›</a:t>
            </a:fld>
            <a:endParaRPr lang="en-US"/>
          </a:p>
        </p:txBody>
      </p:sp>
    </p:spTree>
    <p:extLst>
      <p:ext uri="{BB962C8B-B14F-4D97-AF65-F5344CB8AC3E}">
        <p14:creationId xmlns:p14="http://schemas.microsoft.com/office/powerpoint/2010/main" val="138166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5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 shot of a computer&#10;&#10;Description automatically generated">
            <a:extLst>
              <a:ext uri="{FF2B5EF4-FFF2-40B4-BE49-F238E27FC236}">
                <a16:creationId xmlns:a16="http://schemas.microsoft.com/office/drawing/2014/main" id="{F25419E0-514B-40A5-A5C3-414724C9948B}"/>
              </a:ext>
            </a:extLst>
          </p:cNvPr>
          <p:cNvPicPr>
            <a:picLocks noChangeAspect="1"/>
          </p:cNvPicPr>
          <p:nvPr/>
        </p:nvPicPr>
        <p:blipFill rotWithShape="1">
          <a:blip r:embed="rId2"/>
          <a:srcRect l="15363" t="3202" r="15565" b="5785"/>
          <a:stretch/>
        </p:blipFill>
        <p:spPr>
          <a:xfrm>
            <a:off x="1143941" y="643467"/>
            <a:ext cx="9904118" cy="5571066"/>
          </a:xfrm>
          <a:prstGeom prst="rect">
            <a:avLst/>
          </a:prstGeom>
        </p:spPr>
      </p:pic>
      <p:sp>
        <p:nvSpPr>
          <p:cNvPr id="5" name="Rectangle 4">
            <a:extLst>
              <a:ext uri="{FF2B5EF4-FFF2-40B4-BE49-F238E27FC236}">
                <a16:creationId xmlns:a16="http://schemas.microsoft.com/office/drawing/2014/main" id="{90ED4EC6-AC4B-4A1C-8E51-30B69B5A4BFC}"/>
              </a:ext>
            </a:extLst>
          </p:cNvPr>
          <p:cNvSpPr/>
          <p:nvPr/>
        </p:nvSpPr>
        <p:spPr>
          <a:xfrm>
            <a:off x="1818707" y="2904704"/>
            <a:ext cx="8565370" cy="1754326"/>
          </a:xfrm>
          <a:prstGeom prst="rect">
            <a:avLst/>
          </a:prstGeom>
          <a:solidFill>
            <a:schemeClr val="accent3">
              <a:lumMod val="40000"/>
              <a:lumOff val="60000"/>
            </a:schemeClr>
          </a:solid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Virtual Experiment:</a:t>
            </a:r>
          </a:p>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J. J. Thomson &amp; The Electron</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052912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9B08C-19AB-47B4-8C22-4DC880AA6E1E}"/>
              </a:ext>
            </a:extLst>
          </p:cNvPr>
          <p:cNvPicPr>
            <a:picLocks noChangeAspect="1"/>
          </p:cNvPicPr>
          <p:nvPr/>
        </p:nvPicPr>
        <p:blipFill rotWithShape="1">
          <a:blip r:embed="rId2"/>
          <a:srcRect l="15363" t="2773" r="15201" b="513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029B1D7-0CB7-47CD-9330-8CC2A8322EC3}"/>
              </a:ext>
            </a:extLst>
          </p:cNvPr>
          <p:cNvSpPr/>
          <p:nvPr/>
        </p:nvSpPr>
        <p:spPr>
          <a:xfrm>
            <a:off x="4790937" y="2729829"/>
            <a:ext cx="4533934" cy="923330"/>
          </a:xfrm>
          <a:prstGeom prst="rect">
            <a:avLst/>
          </a:prstGeom>
          <a:noFill/>
        </p:spPr>
        <p:txBody>
          <a:bodyPr wrap="none" lIns="91440" tIns="45720" rIns="91440" bIns="45720">
            <a:spAutoFit/>
          </a:bodyPr>
          <a:lstStyle/>
          <a:p>
            <a:pPr algn="ctr"/>
            <a:r>
              <a:rPr lang="en-US" sz="5400" b="1" u="sng"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Laboratory</a:t>
            </a:r>
          </a:p>
        </p:txBody>
      </p:sp>
    </p:spTree>
    <p:extLst>
      <p:ext uri="{BB962C8B-B14F-4D97-AF65-F5344CB8AC3E}">
        <p14:creationId xmlns:p14="http://schemas.microsoft.com/office/powerpoint/2010/main" val="3602577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97A1D11-BE99-4931-BD51-72721317BABD}"/>
              </a:ext>
            </a:extLst>
          </p:cNvPr>
          <p:cNvPicPr>
            <a:picLocks noChangeAspect="1"/>
          </p:cNvPicPr>
          <p:nvPr/>
        </p:nvPicPr>
        <p:blipFill rotWithShape="1">
          <a:blip r:embed="rId3"/>
          <a:srcRect l="6113" t="7755" r="6946" b="23517"/>
          <a:stretch/>
        </p:blipFill>
        <p:spPr>
          <a:xfrm>
            <a:off x="0" y="173736"/>
            <a:ext cx="7966691" cy="6510528"/>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57075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4D3FD-5CDC-48AD-B526-BFE48B8965A9}"/>
              </a:ext>
            </a:extLst>
          </p:cNvPr>
          <p:cNvSpPr/>
          <p:nvPr/>
        </p:nvSpPr>
        <p:spPr>
          <a:xfrm>
            <a:off x="2289060" y="1912258"/>
            <a:ext cx="7613880"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II-</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Understanding the Device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13569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6F44B3-5B29-4769-8040-BA61BB35DDD2}"/>
              </a:ext>
            </a:extLst>
          </p:cNvPr>
          <p:cNvPicPr>
            <a:picLocks noChangeAspect="1"/>
          </p:cNvPicPr>
          <p:nvPr/>
        </p:nvPicPr>
        <p:blipFill rotWithShape="1">
          <a:blip r:embed="rId2"/>
          <a:srcRect l="23468" t="50000" r="22822" b="32464"/>
          <a:stretch/>
        </p:blipFill>
        <p:spPr>
          <a:xfrm>
            <a:off x="339595" y="1163781"/>
            <a:ext cx="6548285" cy="2078181"/>
          </a:xfrm>
          <a:prstGeom prst="rect">
            <a:avLst/>
          </a:prstGeom>
        </p:spPr>
      </p:pic>
      <p:pic>
        <p:nvPicPr>
          <p:cNvPr id="5" name="Picture 4">
            <a:extLst>
              <a:ext uri="{FF2B5EF4-FFF2-40B4-BE49-F238E27FC236}">
                <a16:creationId xmlns:a16="http://schemas.microsoft.com/office/drawing/2014/main" id="{EA306CEF-76FF-4557-B317-6659FAE03EA0}"/>
              </a:ext>
            </a:extLst>
          </p:cNvPr>
          <p:cNvPicPr>
            <a:picLocks noChangeAspect="1"/>
          </p:cNvPicPr>
          <p:nvPr/>
        </p:nvPicPr>
        <p:blipFill rotWithShape="1">
          <a:blip r:embed="rId3"/>
          <a:srcRect l="51444" t="11845" r="20253" b="40946"/>
          <a:stretch/>
        </p:blipFill>
        <p:spPr>
          <a:xfrm>
            <a:off x="7709435" y="132160"/>
            <a:ext cx="4151898" cy="3893573"/>
          </a:xfrm>
          <a:prstGeom prst="rect">
            <a:avLst/>
          </a:prstGeom>
        </p:spPr>
      </p:pic>
      <p:sp>
        <p:nvSpPr>
          <p:cNvPr id="6" name="Isosceles Triangle 5">
            <a:extLst>
              <a:ext uri="{FF2B5EF4-FFF2-40B4-BE49-F238E27FC236}">
                <a16:creationId xmlns:a16="http://schemas.microsoft.com/office/drawing/2014/main" id="{DDCCDB71-9695-4EFB-B92F-CA283858D622}"/>
              </a:ext>
            </a:extLst>
          </p:cNvPr>
          <p:cNvSpPr/>
          <p:nvPr/>
        </p:nvSpPr>
        <p:spPr>
          <a:xfrm rot="16200000">
            <a:off x="5229868" y="1580182"/>
            <a:ext cx="3893573" cy="997529"/>
          </a:xfrm>
          <a:prstGeom prst="triangle">
            <a:avLst>
              <a:gd name="adj" fmla="val 527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AD79EBA-8029-4171-9699-BD117FA4DC70}"/>
              </a:ext>
            </a:extLst>
          </p:cNvPr>
          <p:cNvSpPr/>
          <p:nvPr/>
        </p:nvSpPr>
        <p:spPr>
          <a:xfrm>
            <a:off x="1345774" y="132160"/>
            <a:ext cx="3945375"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Virtual Setup</a:t>
            </a:r>
          </a:p>
        </p:txBody>
      </p:sp>
      <p:sp>
        <p:nvSpPr>
          <p:cNvPr id="8" name="Rectangle 7">
            <a:extLst>
              <a:ext uri="{FF2B5EF4-FFF2-40B4-BE49-F238E27FC236}">
                <a16:creationId xmlns:a16="http://schemas.microsoft.com/office/drawing/2014/main" id="{2A2B0A92-409D-4669-B146-F13DB710EDBF}"/>
              </a:ext>
            </a:extLst>
          </p:cNvPr>
          <p:cNvSpPr/>
          <p:nvPr/>
        </p:nvSpPr>
        <p:spPr>
          <a:xfrm>
            <a:off x="0" y="3256661"/>
            <a:ext cx="1454693"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Current</a:t>
            </a:r>
          </a:p>
        </p:txBody>
      </p:sp>
      <p:sp>
        <p:nvSpPr>
          <p:cNvPr id="9" name="Rectangle 8">
            <a:extLst>
              <a:ext uri="{FF2B5EF4-FFF2-40B4-BE49-F238E27FC236}">
                <a16:creationId xmlns:a16="http://schemas.microsoft.com/office/drawing/2014/main" id="{78B84EA3-DC3A-4E60-9591-22F8229C361E}"/>
              </a:ext>
            </a:extLst>
          </p:cNvPr>
          <p:cNvSpPr/>
          <p:nvPr/>
        </p:nvSpPr>
        <p:spPr>
          <a:xfrm>
            <a:off x="1093526" y="3750223"/>
            <a:ext cx="1435008"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Voltage</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5555A624-E077-4ADA-B234-73D9EC6AA468}"/>
              </a:ext>
            </a:extLst>
          </p:cNvPr>
          <p:cNvSpPr/>
          <p:nvPr/>
        </p:nvSpPr>
        <p:spPr>
          <a:xfrm>
            <a:off x="5023413" y="3487719"/>
            <a:ext cx="1843197" cy="1077218"/>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Magnetic </a:t>
            </a:r>
          </a:p>
          <a:p>
            <a:pPr algn="ctr"/>
            <a:r>
              <a:rPr lang="en-US" sz="3200" dirty="0">
                <a:ln w="0"/>
                <a:effectLst>
                  <a:outerShdw blurRad="38100" dist="19050" dir="2700000" algn="tl" rotWithShape="0">
                    <a:schemeClr val="dk1">
                      <a:alpha val="40000"/>
                    </a:schemeClr>
                  </a:outerShdw>
                </a:effectLst>
              </a:rPr>
              <a:t>Field</a:t>
            </a:r>
            <a:endParaRPr lang="en-US" sz="3200" b="0" cap="none" spc="0" dirty="0">
              <a:ln w="0"/>
              <a:solidFill>
                <a:schemeClr val="tx1"/>
              </a:solidFill>
              <a:effectLst>
                <a:outerShdw blurRad="38100" dist="19050" dir="2700000" algn="tl" rotWithShape="0">
                  <a:schemeClr val="dk1">
                    <a:alpha val="40000"/>
                  </a:schemeClr>
                </a:outerShdw>
              </a:effectLst>
            </a:endParaRPr>
          </a:p>
        </p:txBody>
      </p:sp>
      <p:cxnSp>
        <p:nvCxnSpPr>
          <p:cNvPr id="12" name="Straight Arrow Connector 11">
            <a:extLst>
              <a:ext uri="{FF2B5EF4-FFF2-40B4-BE49-F238E27FC236}">
                <a16:creationId xmlns:a16="http://schemas.microsoft.com/office/drawing/2014/main" id="{6639B0BA-167C-4AAA-AF9B-6FAAAE718A62}"/>
              </a:ext>
            </a:extLst>
          </p:cNvPr>
          <p:cNvCxnSpPr/>
          <p:nvPr/>
        </p:nvCxnSpPr>
        <p:spPr>
          <a:xfrm flipV="1">
            <a:off x="727346" y="2974656"/>
            <a:ext cx="0" cy="472076"/>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EBC26A1-B719-4AD0-A152-BDDE0734344B}"/>
              </a:ext>
            </a:extLst>
          </p:cNvPr>
          <p:cNvCxnSpPr>
            <a:cxnSpLocks/>
          </p:cNvCxnSpPr>
          <p:nvPr/>
        </p:nvCxnSpPr>
        <p:spPr>
          <a:xfrm flipV="1">
            <a:off x="1711018" y="2974656"/>
            <a:ext cx="0" cy="926420"/>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2455906-2F52-4EB0-A337-2E80433E1C40}"/>
              </a:ext>
            </a:extLst>
          </p:cNvPr>
          <p:cNvCxnSpPr>
            <a:cxnSpLocks/>
          </p:cNvCxnSpPr>
          <p:nvPr/>
        </p:nvCxnSpPr>
        <p:spPr>
          <a:xfrm flipH="1" flipV="1">
            <a:off x="5427995" y="2956924"/>
            <a:ext cx="517016" cy="592124"/>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31DF305-1B90-4B43-BDF5-898A07788318}"/>
              </a:ext>
            </a:extLst>
          </p:cNvPr>
          <p:cNvSpPr/>
          <p:nvPr/>
        </p:nvSpPr>
        <p:spPr>
          <a:xfrm>
            <a:off x="9062161" y="3901076"/>
            <a:ext cx="208153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Screen</a:t>
            </a:r>
          </a:p>
        </p:txBody>
      </p:sp>
      <p:sp>
        <p:nvSpPr>
          <p:cNvPr id="18" name="Rectangle 17">
            <a:extLst>
              <a:ext uri="{FF2B5EF4-FFF2-40B4-BE49-F238E27FC236}">
                <a16:creationId xmlns:a16="http://schemas.microsoft.com/office/drawing/2014/main" id="{5F52B551-A04A-48E3-AB69-42E287354D53}"/>
              </a:ext>
            </a:extLst>
          </p:cNvPr>
          <p:cNvSpPr/>
          <p:nvPr/>
        </p:nvSpPr>
        <p:spPr>
          <a:xfrm>
            <a:off x="1345774" y="5222143"/>
            <a:ext cx="9395329" cy="1015663"/>
          </a:xfrm>
          <a:prstGeom prst="rect">
            <a:avLst/>
          </a:prstGeom>
          <a:noFill/>
        </p:spPr>
        <p:txBody>
          <a:bodyPr wrap="none" lIns="91440" tIns="45720" rIns="91440" bIns="45720">
            <a:spAutoFit/>
          </a:bodyPr>
          <a:lstStyle/>
          <a:p>
            <a:pPr algn="ctr"/>
            <a:r>
              <a:rPr lang="en-US" sz="6000" b="1" cap="none" spc="0" dirty="0">
                <a:ln w="0"/>
                <a:solidFill>
                  <a:schemeClr val="tx1"/>
                </a:solidFill>
                <a:effectLst>
                  <a:outerShdw blurRad="38100" dist="19050" dir="2700000" algn="tl" rotWithShape="0">
                    <a:schemeClr val="dk1">
                      <a:alpha val="40000"/>
                    </a:schemeClr>
                  </a:outerShdw>
                </a:effectLst>
              </a:rPr>
              <a:t>What are the default values?</a:t>
            </a:r>
          </a:p>
        </p:txBody>
      </p:sp>
      <p:sp>
        <p:nvSpPr>
          <p:cNvPr id="19" name="Rectangle 18">
            <a:extLst>
              <a:ext uri="{FF2B5EF4-FFF2-40B4-BE49-F238E27FC236}">
                <a16:creationId xmlns:a16="http://schemas.microsoft.com/office/drawing/2014/main" id="{066630FC-F7A6-44CE-A70C-6A9DFD1FF14D}"/>
              </a:ext>
            </a:extLst>
          </p:cNvPr>
          <p:cNvSpPr/>
          <p:nvPr/>
        </p:nvSpPr>
        <p:spPr>
          <a:xfrm>
            <a:off x="3714607" y="3243151"/>
            <a:ext cx="1497526" cy="1077218"/>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Electric </a:t>
            </a:r>
          </a:p>
          <a:p>
            <a:pPr algn="ctr"/>
            <a:r>
              <a:rPr lang="en-US" sz="3200" dirty="0">
                <a:ln w="0"/>
                <a:effectLst>
                  <a:outerShdw blurRad="38100" dist="19050" dir="2700000" algn="tl" rotWithShape="0">
                    <a:schemeClr val="dk1">
                      <a:alpha val="40000"/>
                    </a:schemeClr>
                  </a:outerShdw>
                </a:effectLst>
              </a:rPr>
              <a:t>Field</a:t>
            </a:r>
            <a:endParaRPr lang="en-US" sz="3200" b="0" cap="none" spc="0" dirty="0">
              <a:ln w="0"/>
              <a:solidFill>
                <a:schemeClr val="tx1"/>
              </a:solidFill>
              <a:effectLst>
                <a:outerShdw blurRad="38100" dist="19050" dir="2700000" algn="tl" rotWithShape="0">
                  <a:schemeClr val="dk1">
                    <a:alpha val="40000"/>
                  </a:schemeClr>
                </a:outerShdw>
              </a:effectLst>
            </a:endParaRPr>
          </a:p>
        </p:txBody>
      </p:sp>
      <p:cxnSp>
        <p:nvCxnSpPr>
          <p:cNvPr id="20" name="Straight Arrow Connector 19">
            <a:extLst>
              <a:ext uri="{FF2B5EF4-FFF2-40B4-BE49-F238E27FC236}">
                <a16:creationId xmlns:a16="http://schemas.microsoft.com/office/drawing/2014/main" id="{6A3CB70C-37D2-4F83-A000-B86B56F0CE10}"/>
              </a:ext>
            </a:extLst>
          </p:cNvPr>
          <p:cNvCxnSpPr/>
          <p:nvPr/>
        </p:nvCxnSpPr>
        <p:spPr>
          <a:xfrm flipV="1">
            <a:off x="4592843" y="2914801"/>
            <a:ext cx="0" cy="472076"/>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817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9AB329-13FB-43E3-A0E2-085DE4353ED0}"/>
              </a:ext>
            </a:extLst>
          </p:cNvPr>
          <p:cNvSpPr/>
          <p:nvPr/>
        </p:nvSpPr>
        <p:spPr>
          <a:xfrm>
            <a:off x="4914298" y="0"/>
            <a:ext cx="2363404" cy="923330"/>
          </a:xfrm>
          <a:prstGeom prst="rect">
            <a:avLst/>
          </a:prstGeom>
          <a:noFill/>
        </p:spPr>
        <p:txBody>
          <a:bodyPr wrap="none" lIns="91440" tIns="45720" rIns="91440" bIns="45720">
            <a:spAutoFit/>
          </a:bodyPr>
          <a:lstStyle/>
          <a:p>
            <a:pPr algn="ctr"/>
            <a:r>
              <a:rPr lang="en-US" sz="5400" b="1" u="sng" dirty="0">
                <a:ln w="9525">
                  <a:solidFill>
                    <a:schemeClr val="bg1"/>
                  </a:solidFill>
                  <a:prstDash val="solid"/>
                </a:ln>
                <a:effectLst>
                  <a:outerShdw blurRad="12700" dist="38100" dir="2700000" algn="tl" rotWithShape="0">
                    <a:schemeClr val="bg1">
                      <a:lumMod val="50000"/>
                    </a:schemeClr>
                  </a:outerShdw>
                </a:effectLst>
              </a:rPr>
              <a:t>Current</a:t>
            </a:r>
            <a:endPar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aphicFrame>
        <p:nvGraphicFramePr>
          <p:cNvPr id="5" name="Table 5">
            <a:extLst>
              <a:ext uri="{FF2B5EF4-FFF2-40B4-BE49-F238E27FC236}">
                <a16:creationId xmlns:a16="http://schemas.microsoft.com/office/drawing/2014/main" id="{6A622082-96C8-46B0-991D-B658ED1BFB59}"/>
              </a:ext>
            </a:extLst>
          </p:cNvPr>
          <p:cNvGraphicFramePr>
            <a:graphicFrameLocks noGrp="1"/>
          </p:cNvGraphicFramePr>
          <p:nvPr>
            <p:extLst>
              <p:ext uri="{D42A27DB-BD31-4B8C-83A1-F6EECF244321}">
                <p14:modId xmlns:p14="http://schemas.microsoft.com/office/powerpoint/2010/main" val="905970424"/>
              </p:ext>
            </p:extLst>
          </p:nvPr>
        </p:nvGraphicFramePr>
        <p:xfrm>
          <a:off x="91897" y="932260"/>
          <a:ext cx="5581342" cy="5586132"/>
        </p:xfrm>
        <a:graphic>
          <a:graphicData uri="http://schemas.openxmlformats.org/drawingml/2006/table">
            <a:tbl>
              <a:tblPr firstRow="1" bandRow="1">
                <a:tableStyleId>{5C22544A-7EE6-4342-B048-85BDC9FD1C3A}</a:tableStyleId>
              </a:tblPr>
              <a:tblGrid>
                <a:gridCol w="2612478">
                  <a:extLst>
                    <a:ext uri="{9D8B030D-6E8A-4147-A177-3AD203B41FA5}">
                      <a16:colId xmlns:a16="http://schemas.microsoft.com/office/drawing/2014/main" val="59877928"/>
                    </a:ext>
                  </a:extLst>
                </a:gridCol>
                <a:gridCol w="2968864">
                  <a:extLst>
                    <a:ext uri="{9D8B030D-6E8A-4147-A177-3AD203B41FA5}">
                      <a16:colId xmlns:a16="http://schemas.microsoft.com/office/drawing/2014/main" val="1534363504"/>
                    </a:ext>
                  </a:extLst>
                </a:gridCol>
              </a:tblGrid>
              <a:tr h="1396533">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72840305"/>
                  </a:ext>
                </a:extLst>
              </a:tr>
              <a:tr h="1396533">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04322674"/>
                  </a:ext>
                </a:extLst>
              </a:tr>
              <a:tr h="1396533">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70772471"/>
                  </a:ext>
                </a:extLst>
              </a:tr>
              <a:tr h="1396533">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10409526"/>
                  </a:ext>
                </a:extLst>
              </a:tr>
            </a:tbl>
          </a:graphicData>
        </a:graphic>
      </p:graphicFrame>
      <p:pic>
        <p:nvPicPr>
          <p:cNvPr id="7" name="Picture 6">
            <a:extLst>
              <a:ext uri="{FF2B5EF4-FFF2-40B4-BE49-F238E27FC236}">
                <a16:creationId xmlns:a16="http://schemas.microsoft.com/office/drawing/2014/main" id="{8A043F91-A1E7-4DC2-BC30-84804FB45E4B}"/>
              </a:ext>
            </a:extLst>
          </p:cNvPr>
          <p:cNvPicPr>
            <a:picLocks noChangeAspect="1"/>
          </p:cNvPicPr>
          <p:nvPr/>
        </p:nvPicPr>
        <p:blipFill rotWithShape="1">
          <a:blip r:embed="rId2"/>
          <a:srcRect l="23669" t="54375" r="62403" b="33498"/>
          <a:stretch/>
        </p:blipFill>
        <p:spPr>
          <a:xfrm>
            <a:off x="225631" y="1045028"/>
            <a:ext cx="2446317" cy="1197500"/>
          </a:xfrm>
          <a:prstGeom prst="rect">
            <a:avLst/>
          </a:prstGeom>
        </p:spPr>
      </p:pic>
      <p:pic>
        <p:nvPicPr>
          <p:cNvPr id="10" name="Picture 9">
            <a:extLst>
              <a:ext uri="{FF2B5EF4-FFF2-40B4-BE49-F238E27FC236}">
                <a16:creationId xmlns:a16="http://schemas.microsoft.com/office/drawing/2014/main" id="{74B3772A-96CE-401C-AC07-B1DB01F17F28}"/>
              </a:ext>
            </a:extLst>
          </p:cNvPr>
          <p:cNvPicPr>
            <a:picLocks noChangeAspect="1"/>
          </p:cNvPicPr>
          <p:nvPr/>
        </p:nvPicPr>
        <p:blipFill rotWithShape="1">
          <a:blip r:embed="rId3"/>
          <a:srcRect l="52793" t="9675" r="18182" b="42335"/>
          <a:stretch/>
        </p:blipFill>
        <p:spPr>
          <a:xfrm>
            <a:off x="3487022" y="1006518"/>
            <a:ext cx="1371143" cy="1274519"/>
          </a:xfrm>
          <a:prstGeom prst="rect">
            <a:avLst/>
          </a:prstGeom>
        </p:spPr>
      </p:pic>
      <p:pic>
        <p:nvPicPr>
          <p:cNvPr id="13" name="Picture 12">
            <a:extLst>
              <a:ext uri="{FF2B5EF4-FFF2-40B4-BE49-F238E27FC236}">
                <a16:creationId xmlns:a16="http://schemas.microsoft.com/office/drawing/2014/main" id="{AF6A99BF-FDF7-488A-885A-93E2083D81BB}"/>
              </a:ext>
            </a:extLst>
          </p:cNvPr>
          <p:cNvPicPr>
            <a:picLocks noChangeAspect="1"/>
          </p:cNvPicPr>
          <p:nvPr/>
        </p:nvPicPr>
        <p:blipFill rotWithShape="1">
          <a:blip r:embed="rId4"/>
          <a:srcRect l="23654" t="53940" r="62500" b="32504"/>
          <a:stretch/>
        </p:blipFill>
        <p:spPr>
          <a:xfrm>
            <a:off x="233456" y="2414984"/>
            <a:ext cx="2446317" cy="1346536"/>
          </a:xfrm>
          <a:prstGeom prst="rect">
            <a:avLst/>
          </a:prstGeom>
        </p:spPr>
      </p:pic>
      <p:pic>
        <p:nvPicPr>
          <p:cNvPr id="14" name="Picture 13">
            <a:extLst>
              <a:ext uri="{FF2B5EF4-FFF2-40B4-BE49-F238E27FC236}">
                <a16:creationId xmlns:a16="http://schemas.microsoft.com/office/drawing/2014/main" id="{10063B9E-2A5F-431C-BB1B-729EFD59B9AD}"/>
              </a:ext>
            </a:extLst>
          </p:cNvPr>
          <p:cNvPicPr>
            <a:picLocks noChangeAspect="1"/>
          </p:cNvPicPr>
          <p:nvPr/>
        </p:nvPicPr>
        <p:blipFill rotWithShape="1">
          <a:blip r:embed="rId5"/>
          <a:srcRect l="53077" t="9621" r="18539" b="43381"/>
          <a:stretch/>
        </p:blipFill>
        <p:spPr>
          <a:xfrm>
            <a:off x="3487021" y="2398768"/>
            <a:ext cx="1371144" cy="1276389"/>
          </a:xfrm>
          <a:prstGeom prst="rect">
            <a:avLst/>
          </a:prstGeom>
        </p:spPr>
      </p:pic>
      <p:pic>
        <p:nvPicPr>
          <p:cNvPr id="15" name="Picture 14">
            <a:extLst>
              <a:ext uri="{FF2B5EF4-FFF2-40B4-BE49-F238E27FC236}">
                <a16:creationId xmlns:a16="http://schemas.microsoft.com/office/drawing/2014/main" id="{38D33446-CEFB-4F06-8C31-3AEC9E22B740}"/>
              </a:ext>
            </a:extLst>
          </p:cNvPr>
          <p:cNvPicPr>
            <a:picLocks noChangeAspect="1"/>
          </p:cNvPicPr>
          <p:nvPr/>
        </p:nvPicPr>
        <p:blipFill rotWithShape="1">
          <a:blip r:embed="rId6"/>
          <a:srcRect l="24461" t="54193" r="62731" b="33120"/>
          <a:stretch/>
        </p:blipFill>
        <p:spPr>
          <a:xfrm>
            <a:off x="225631" y="3803365"/>
            <a:ext cx="2446316" cy="1362455"/>
          </a:xfrm>
          <a:prstGeom prst="rect">
            <a:avLst/>
          </a:prstGeom>
        </p:spPr>
      </p:pic>
      <p:pic>
        <p:nvPicPr>
          <p:cNvPr id="16" name="Picture 15">
            <a:extLst>
              <a:ext uri="{FF2B5EF4-FFF2-40B4-BE49-F238E27FC236}">
                <a16:creationId xmlns:a16="http://schemas.microsoft.com/office/drawing/2014/main" id="{55916B02-D3BD-48B0-89C3-4016B176662F}"/>
              </a:ext>
            </a:extLst>
          </p:cNvPr>
          <p:cNvPicPr>
            <a:picLocks noChangeAspect="1"/>
          </p:cNvPicPr>
          <p:nvPr/>
        </p:nvPicPr>
        <p:blipFill rotWithShape="1">
          <a:blip r:embed="rId7"/>
          <a:srcRect l="65369" t="6543" r="6077" b="46837"/>
          <a:stretch/>
        </p:blipFill>
        <p:spPr>
          <a:xfrm>
            <a:off x="3481267" y="3776124"/>
            <a:ext cx="1390477" cy="1276389"/>
          </a:xfrm>
          <a:prstGeom prst="rect">
            <a:avLst/>
          </a:prstGeom>
        </p:spPr>
      </p:pic>
      <p:pic>
        <p:nvPicPr>
          <p:cNvPr id="17" name="Picture 16">
            <a:extLst>
              <a:ext uri="{FF2B5EF4-FFF2-40B4-BE49-F238E27FC236}">
                <a16:creationId xmlns:a16="http://schemas.microsoft.com/office/drawing/2014/main" id="{68FA51D3-5127-45D5-B406-9398E439F971}"/>
              </a:ext>
            </a:extLst>
          </p:cNvPr>
          <p:cNvPicPr>
            <a:picLocks noChangeAspect="1"/>
          </p:cNvPicPr>
          <p:nvPr/>
        </p:nvPicPr>
        <p:blipFill rotWithShape="1">
          <a:blip r:embed="rId8"/>
          <a:srcRect l="24000" t="54648" r="62731" b="33252"/>
          <a:stretch/>
        </p:blipFill>
        <p:spPr>
          <a:xfrm>
            <a:off x="233456" y="5174750"/>
            <a:ext cx="2438491" cy="1250185"/>
          </a:xfrm>
          <a:prstGeom prst="rect">
            <a:avLst/>
          </a:prstGeom>
        </p:spPr>
      </p:pic>
      <p:pic>
        <p:nvPicPr>
          <p:cNvPr id="18" name="Picture 17">
            <a:extLst>
              <a:ext uri="{FF2B5EF4-FFF2-40B4-BE49-F238E27FC236}">
                <a16:creationId xmlns:a16="http://schemas.microsoft.com/office/drawing/2014/main" id="{2D5CFBC1-73EB-40F0-A600-860F81E860FD}"/>
              </a:ext>
            </a:extLst>
          </p:cNvPr>
          <p:cNvPicPr>
            <a:picLocks noChangeAspect="1"/>
          </p:cNvPicPr>
          <p:nvPr/>
        </p:nvPicPr>
        <p:blipFill rotWithShape="1">
          <a:blip r:embed="rId9"/>
          <a:srcRect l="65192" t="5927" r="5846" b="46409"/>
          <a:stretch/>
        </p:blipFill>
        <p:spPr>
          <a:xfrm>
            <a:off x="3467688" y="5208184"/>
            <a:ext cx="1390477" cy="1286596"/>
          </a:xfrm>
          <a:prstGeom prst="rect">
            <a:avLst/>
          </a:prstGeom>
        </p:spPr>
      </p:pic>
      <p:sp>
        <p:nvSpPr>
          <p:cNvPr id="19" name="Oval 18">
            <a:extLst>
              <a:ext uri="{FF2B5EF4-FFF2-40B4-BE49-F238E27FC236}">
                <a16:creationId xmlns:a16="http://schemas.microsoft.com/office/drawing/2014/main" id="{6390F67B-2DBA-4674-BDB7-25F737BC5769}"/>
              </a:ext>
            </a:extLst>
          </p:cNvPr>
          <p:cNvSpPr/>
          <p:nvPr/>
        </p:nvSpPr>
        <p:spPr>
          <a:xfrm>
            <a:off x="4134863" y="5843460"/>
            <a:ext cx="48104" cy="60190"/>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80A9AF-B226-4A41-8175-390314984086}"/>
              </a:ext>
            </a:extLst>
          </p:cNvPr>
          <p:cNvSpPr/>
          <p:nvPr/>
        </p:nvSpPr>
        <p:spPr>
          <a:xfrm>
            <a:off x="5930498" y="2659992"/>
            <a:ext cx="6261502"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What is the effect of increasing current?</a:t>
            </a:r>
          </a:p>
        </p:txBody>
      </p:sp>
    </p:spTree>
    <p:extLst>
      <p:ext uri="{BB962C8B-B14F-4D97-AF65-F5344CB8AC3E}">
        <p14:creationId xmlns:p14="http://schemas.microsoft.com/office/powerpoint/2010/main" val="2348605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AD73F60-AF43-4057-A374-B52D4789380A}"/>
              </a:ext>
            </a:extLst>
          </p:cNvPr>
          <p:cNvPicPr>
            <a:picLocks noChangeAspect="1"/>
          </p:cNvPicPr>
          <p:nvPr/>
        </p:nvPicPr>
        <p:blipFill>
          <a:blip r:embed="rId2"/>
          <a:stretch>
            <a:fillRect/>
          </a:stretch>
        </p:blipFill>
        <p:spPr>
          <a:xfrm>
            <a:off x="2823566" y="3772793"/>
            <a:ext cx="9047867" cy="1373084"/>
          </a:xfrm>
          <a:prstGeom prst="rect">
            <a:avLst/>
          </a:prstGeom>
        </p:spPr>
      </p:pic>
      <p:pic>
        <p:nvPicPr>
          <p:cNvPr id="25" name="Picture 24">
            <a:extLst>
              <a:ext uri="{FF2B5EF4-FFF2-40B4-BE49-F238E27FC236}">
                <a16:creationId xmlns:a16="http://schemas.microsoft.com/office/drawing/2014/main" id="{ADC06323-2FC1-4829-9CAA-24875D399304}"/>
              </a:ext>
            </a:extLst>
          </p:cNvPr>
          <p:cNvPicPr>
            <a:picLocks noChangeAspect="1"/>
          </p:cNvPicPr>
          <p:nvPr/>
        </p:nvPicPr>
        <p:blipFill>
          <a:blip r:embed="rId2"/>
          <a:stretch>
            <a:fillRect/>
          </a:stretch>
        </p:blipFill>
        <p:spPr>
          <a:xfrm>
            <a:off x="2823566" y="2402504"/>
            <a:ext cx="8905978" cy="1264198"/>
          </a:xfrm>
          <a:prstGeom prst="rect">
            <a:avLst/>
          </a:prstGeom>
        </p:spPr>
      </p:pic>
      <p:pic>
        <p:nvPicPr>
          <p:cNvPr id="23" name="Picture 22">
            <a:extLst>
              <a:ext uri="{FF2B5EF4-FFF2-40B4-BE49-F238E27FC236}">
                <a16:creationId xmlns:a16="http://schemas.microsoft.com/office/drawing/2014/main" id="{E5DCFA7C-DFEF-460B-B4FF-C2F58999BB42}"/>
              </a:ext>
            </a:extLst>
          </p:cNvPr>
          <p:cNvPicPr>
            <a:picLocks noChangeAspect="1"/>
          </p:cNvPicPr>
          <p:nvPr/>
        </p:nvPicPr>
        <p:blipFill>
          <a:blip r:embed="rId2"/>
          <a:stretch>
            <a:fillRect/>
          </a:stretch>
        </p:blipFill>
        <p:spPr>
          <a:xfrm>
            <a:off x="2914185" y="932828"/>
            <a:ext cx="8815359" cy="1381307"/>
          </a:xfrm>
          <a:prstGeom prst="rect">
            <a:avLst/>
          </a:prstGeom>
        </p:spPr>
      </p:pic>
      <p:sp>
        <p:nvSpPr>
          <p:cNvPr id="4" name="Rectangle 3">
            <a:extLst>
              <a:ext uri="{FF2B5EF4-FFF2-40B4-BE49-F238E27FC236}">
                <a16:creationId xmlns:a16="http://schemas.microsoft.com/office/drawing/2014/main" id="{749AB329-13FB-43E3-A0E2-085DE4353ED0}"/>
              </a:ext>
            </a:extLst>
          </p:cNvPr>
          <p:cNvSpPr/>
          <p:nvPr/>
        </p:nvSpPr>
        <p:spPr>
          <a:xfrm>
            <a:off x="4922345" y="0"/>
            <a:ext cx="2347309"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Voltage</a:t>
            </a:r>
          </a:p>
        </p:txBody>
      </p:sp>
      <p:graphicFrame>
        <p:nvGraphicFramePr>
          <p:cNvPr id="5" name="Table 5">
            <a:extLst>
              <a:ext uri="{FF2B5EF4-FFF2-40B4-BE49-F238E27FC236}">
                <a16:creationId xmlns:a16="http://schemas.microsoft.com/office/drawing/2014/main" id="{6A622082-96C8-46B0-991D-B658ED1BFB59}"/>
              </a:ext>
            </a:extLst>
          </p:cNvPr>
          <p:cNvGraphicFramePr>
            <a:graphicFrameLocks noGrp="1"/>
          </p:cNvGraphicFramePr>
          <p:nvPr>
            <p:extLst>
              <p:ext uri="{D42A27DB-BD31-4B8C-83A1-F6EECF244321}">
                <p14:modId xmlns:p14="http://schemas.microsoft.com/office/powerpoint/2010/main" val="465785593"/>
              </p:ext>
            </p:extLst>
          </p:nvPr>
        </p:nvGraphicFramePr>
        <p:xfrm>
          <a:off x="91896" y="923330"/>
          <a:ext cx="11779537" cy="4189599"/>
        </p:xfrm>
        <a:graphic>
          <a:graphicData uri="http://schemas.openxmlformats.org/drawingml/2006/table">
            <a:tbl>
              <a:tblPr firstRow="1" bandRow="1">
                <a:tableStyleId>{5C22544A-7EE6-4342-B048-85BDC9FD1C3A}</a:tableStyleId>
              </a:tblPr>
              <a:tblGrid>
                <a:gridCol w="2714366">
                  <a:extLst>
                    <a:ext uri="{9D8B030D-6E8A-4147-A177-3AD203B41FA5}">
                      <a16:colId xmlns:a16="http://schemas.microsoft.com/office/drawing/2014/main" val="59877928"/>
                    </a:ext>
                  </a:extLst>
                </a:gridCol>
                <a:gridCol w="9065171">
                  <a:extLst>
                    <a:ext uri="{9D8B030D-6E8A-4147-A177-3AD203B41FA5}">
                      <a16:colId xmlns:a16="http://schemas.microsoft.com/office/drawing/2014/main" val="1534363504"/>
                    </a:ext>
                  </a:extLst>
                </a:gridCol>
              </a:tblGrid>
              <a:tr h="139653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effectLst/>
                        </a:rPr>
                        <a:t>Low</a:t>
                      </a:r>
                    </a:p>
                    <a:p>
                      <a:endParaRPr lang="en-US" b="1" dirty="0">
                        <a:solidFill>
                          <a:schemeClr val="tx1"/>
                        </a:solidFill>
                        <a:effectLst/>
                      </a:endParaRPr>
                    </a:p>
                    <a:p>
                      <a:endParaRPr lang="en-US" b="1" dirty="0">
                        <a:solidFill>
                          <a:schemeClr val="tx1"/>
                        </a:solidFill>
                        <a:effectLst/>
                      </a:endParaRPr>
                    </a:p>
                    <a:p>
                      <a:endParaRPr lang="en-US" b="1" dirty="0">
                        <a:solidFill>
                          <a:schemeClr val="tx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840305"/>
                  </a:ext>
                </a:extLst>
              </a:tr>
              <a:tr h="139653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effectLst/>
                        </a:rPr>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4322674"/>
                  </a:ext>
                </a:extLst>
              </a:tr>
              <a:tr h="139653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effectLst/>
                        </a:rPr>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0772471"/>
                  </a:ext>
                </a:extLst>
              </a:tr>
            </a:tbl>
          </a:graphicData>
        </a:graphic>
      </p:graphicFrame>
      <p:sp>
        <p:nvSpPr>
          <p:cNvPr id="20" name="Rectangle 19">
            <a:extLst>
              <a:ext uri="{FF2B5EF4-FFF2-40B4-BE49-F238E27FC236}">
                <a16:creationId xmlns:a16="http://schemas.microsoft.com/office/drawing/2014/main" id="{A880A9AF-B226-4A41-8175-390314984086}"/>
              </a:ext>
            </a:extLst>
          </p:cNvPr>
          <p:cNvSpPr/>
          <p:nvPr/>
        </p:nvSpPr>
        <p:spPr>
          <a:xfrm>
            <a:off x="2383257" y="5057507"/>
            <a:ext cx="6261502"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What is the effect of increasing voltage?</a:t>
            </a:r>
          </a:p>
        </p:txBody>
      </p:sp>
      <p:pic>
        <p:nvPicPr>
          <p:cNvPr id="6" name="Picture 5">
            <a:extLst>
              <a:ext uri="{FF2B5EF4-FFF2-40B4-BE49-F238E27FC236}">
                <a16:creationId xmlns:a16="http://schemas.microsoft.com/office/drawing/2014/main" id="{DD59AEEA-6D76-487E-A8FB-88404A82651D}"/>
              </a:ext>
            </a:extLst>
          </p:cNvPr>
          <p:cNvPicPr>
            <a:picLocks noChangeAspect="1"/>
          </p:cNvPicPr>
          <p:nvPr/>
        </p:nvPicPr>
        <p:blipFill rotWithShape="1">
          <a:blip r:embed="rId3"/>
          <a:srcRect l="23770" t="54567" r="62615" b="33530"/>
          <a:stretch/>
        </p:blipFill>
        <p:spPr>
          <a:xfrm>
            <a:off x="91897" y="3742006"/>
            <a:ext cx="2580965" cy="1268610"/>
          </a:xfrm>
          <a:prstGeom prst="rect">
            <a:avLst/>
          </a:prstGeom>
        </p:spPr>
      </p:pic>
      <p:pic>
        <p:nvPicPr>
          <p:cNvPr id="8" name="Picture 7">
            <a:extLst>
              <a:ext uri="{FF2B5EF4-FFF2-40B4-BE49-F238E27FC236}">
                <a16:creationId xmlns:a16="http://schemas.microsoft.com/office/drawing/2014/main" id="{D95FB8D7-0566-4851-AEC4-A5C9785C2B39}"/>
              </a:ext>
            </a:extLst>
          </p:cNvPr>
          <p:cNvPicPr>
            <a:picLocks noChangeAspect="1"/>
          </p:cNvPicPr>
          <p:nvPr/>
        </p:nvPicPr>
        <p:blipFill rotWithShape="1">
          <a:blip r:embed="rId4"/>
          <a:srcRect l="23719" t="54567" r="62962" b="33735"/>
          <a:stretch/>
        </p:blipFill>
        <p:spPr>
          <a:xfrm>
            <a:off x="91896" y="2314135"/>
            <a:ext cx="2580965" cy="1274482"/>
          </a:xfrm>
          <a:prstGeom prst="rect">
            <a:avLst/>
          </a:prstGeom>
        </p:spPr>
      </p:pic>
      <p:pic>
        <p:nvPicPr>
          <p:cNvPr id="9" name="Picture 8">
            <a:extLst>
              <a:ext uri="{FF2B5EF4-FFF2-40B4-BE49-F238E27FC236}">
                <a16:creationId xmlns:a16="http://schemas.microsoft.com/office/drawing/2014/main" id="{F8C5645C-281B-43B5-8532-36CA8B0DACD7}"/>
              </a:ext>
            </a:extLst>
          </p:cNvPr>
          <p:cNvPicPr>
            <a:picLocks noChangeAspect="1"/>
          </p:cNvPicPr>
          <p:nvPr/>
        </p:nvPicPr>
        <p:blipFill rotWithShape="1">
          <a:blip r:embed="rId5"/>
          <a:srcRect l="23719" t="54567" r="63077" b="33735"/>
          <a:stretch/>
        </p:blipFill>
        <p:spPr>
          <a:xfrm>
            <a:off x="92444" y="923330"/>
            <a:ext cx="2580417" cy="1285346"/>
          </a:xfrm>
          <a:prstGeom prst="rect">
            <a:avLst/>
          </a:prstGeom>
        </p:spPr>
      </p:pic>
      <p:sp>
        <p:nvSpPr>
          <p:cNvPr id="11" name="Oval 10">
            <a:extLst>
              <a:ext uri="{FF2B5EF4-FFF2-40B4-BE49-F238E27FC236}">
                <a16:creationId xmlns:a16="http://schemas.microsoft.com/office/drawing/2014/main" id="{0ED6D696-A75A-4597-BE1A-E2423117ECAF}"/>
              </a:ext>
            </a:extLst>
          </p:cNvPr>
          <p:cNvSpPr/>
          <p:nvPr/>
        </p:nvSpPr>
        <p:spPr>
          <a:xfrm>
            <a:off x="5637462" y="1523274"/>
            <a:ext cx="34420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417B9ED-E829-4B23-BE5A-5A20CA83F671}"/>
              </a:ext>
            </a:extLst>
          </p:cNvPr>
          <p:cNvSpPr/>
          <p:nvPr/>
        </p:nvSpPr>
        <p:spPr>
          <a:xfrm>
            <a:off x="5514008" y="2945368"/>
            <a:ext cx="34420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0BDF3C-030F-4485-AAA4-7B69D695993B}"/>
              </a:ext>
            </a:extLst>
          </p:cNvPr>
          <p:cNvSpPr/>
          <p:nvPr/>
        </p:nvSpPr>
        <p:spPr>
          <a:xfrm>
            <a:off x="5465361" y="4401097"/>
            <a:ext cx="34420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4728E4F-91F5-40C6-893B-3C1E3F29A664}"/>
              </a:ext>
            </a:extLst>
          </p:cNvPr>
          <p:cNvGrpSpPr/>
          <p:nvPr/>
        </p:nvGrpSpPr>
        <p:grpSpPr>
          <a:xfrm>
            <a:off x="9808743" y="5376427"/>
            <a:ext cx="2062690" cy="1373084"/>
            <a:chOff x="9808743" y="5376427"/>
            <a:chExt cx="2062690" cy="1373084"/>
          </a:xfrm>
        </p:grpSpPr>
        <p:sp>
          <p:nvSpPr>
            <p:cNvPr id="28" name="Rectangle 27">
              <a:extLst>
                <a:ext uri="{FF2B5EF4-FFF2-40B4-BE49-F238E27FC236}">
                  <a16:creationId xmlns:a16="http://schemas.microsoft.com/office/drawing/2014/main" id="{C0C6FC7A-885D-4D2E-B5B6-C703BEFF7A6C}"/>
                </a:ext>
              </a:extLst>
            </p:cNvPr>
            <p:cNvSpPr/>
            <p:nvPr/>
          </p:nvSpPr>
          <p:spPr>
            <a:xfrm>
              <a:off x="9808743" y="5376427"/>
              <a:ext cx="2062690" cy="13730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84A559A4-40FA-4E04-8BB1-F65AC32E1932}"/>
                </a:ext>
              </a:extLst>
            </p:cNvPr>
            <p:cNvSpPr/>
            <p:nvPr/>
          </p:nvSpPr>
          <p:spPr>
            <a:xfrm rot="5563285">
              <a:off x="10341199" y="5769016"/>
              <a:ext cx="1045443" cy="6961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7AC910D-1E5E-472A-8E73-6B5C4B551417}"/>
                </a:ext>
              </a:extLst>
            </p:cNvPr>
            <p:cNvSpPr/>
            <p:nvPr/>
          </p:nvSpPr>
          <p:spPr>
            <a:xfrm>
              <a:off x="10072506" y="5376427"/>
              <a:ext cx="140647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P</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lay</a:t>
              </a:r>
            </a:p>
          </p:txBody>
        </p:sp>
      </p:grpSp>
    </p:spTree>
    <p:extLst>
      <p:ext uri="{BB962C8B-B14F-4D97-AF65-F5344CB8AC3E}">
        <p14:creationId xmlns:p14="http://schemas.microsoft.com/office/powerpoint/2010/main" val="3947273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2.59259E-6 L 0.43373 0.00347 " pathEditMode="relative" rAng="0" ptsTypes="AA">
                                      <p:cBhvr>
                                        <p:cTn id="6" dur="3000" fill="hold"/>
                                        <p:tgtEl>
                                          <p:spTgt spid="11"/>
                                        </p:tgtEl>
                                        <p:attrNameLst>
                                          <p:attrName>ppt_x</p:attrName>
                                          <p:attrName>ppt_y</p:attrName>
                                        </p:attrNameLst>
                                      </p:cBhvr>
                                      <p:rCtr x="21680" y="162"/>
                                    </p:animMotion>
                                  </p:childTnLst>
                                </p:cTn>
                              </p:par>
                              <p:par>
                                <p:cTn id="7" presetID="42" presetClass="path" presetSubtype="0" accel="50000" decel="50000" fill="hold" grpId="0" nodeType="withEffect">
                                  <p:stCondLst>
                                    <p:cond delay="0"/>
                                  </p:stCondLst>
                                  <p:childTnLst>
                                    <p:animMotion origin="layout" path="M 2.08333E-7 -1.48148E-6 L 0.43945 0.01597 " pathEditMode="relative" rAng="0" ptsTypes="AA">
                                      <p:cBhvr>
                                        <p:cTn id="8" dur="1000" fill="hold"/>
                                        <p:tgtEl>
                                          <p:spTgt spid="21"/>
                                        </p:tgtEl>
                                        <p:attrNameLst>
                                          <p:attrName>ppt_x</p:attrName>
                                          <p:attrName>ppt_y</p:attrName>
                                        </p:attrNameLst>
                                      </p:cBhvr>
                                      <p:rCtr x="22161" y="463"/>
                                    </p:animMotion>
                                  </p:childTnLst>
                                </p:cTn>
                              </p:par>
                              <p:par>
                                <p:cTn id="9" presetID="42" presetClass="path" presetSubtype="0" accel="50000" decel="50000" fill="hold" grpId="0" nodeType="withEffect">
                                  <p:stCondLst>
                                    <p:cond delay="0"/>
                                  </p:stCondLst>
                                  <p:childTnLst>
                                    <p:animMotion origin="layout" path="M 2.08333E-7 2.96296E-6 L 0.44336 0.00092 " pathEditMode="relative" rAng="0" ptsTypes="AA">
                                      <p:cBhvr>
                                        <p:cTn id="10" dur="500" fill="hold"/>
                                        <p:tgtEl>
                                          <p:spTgt spid="22"/>
                                        </p:tgtEl>
                                        <p:attrNameLst>
                                          <p:attrName>ppt_x</p:attrName>
                                          <p:attrName>ppt_y</p:attrName>
                                        </p:attrNameLst>
                                      </p:cBhvr>
                                      <p:rCtr x="22161" y="46"/>
                                    </p:animMotion>
                                  </p:childTnLst>
                                </p:cTn>
                              </p:par>
                            </p:childTnLst>
                          </p:cTn>
                        </p:par>
                      </p:childTnLst>
                    </p:cTn>
                  </p:par>
                </p:childTnLst>
              </p:cTn>
              <p:nextCondLst>
                <p:cond evt="onClick" delay="0">
                  <p:tgtEl>
                    <p:spTgt spid="31"/>
                  </p:tgtEl>
                </p:cond>
              </p:nextCondLst>
            </p:seq>
          </p:childTnLst>
        </p:cTn>
      </p:par>
    </p:tnLst>
    <p:bldLst>
      <p:bldP spid="11"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4F1D4D5-A3A9-4408-944A-52CC8E58659D}"/>
              </a:ext>
            </a:extLst>
          </p:cNvPr>
          <p:cNvGraphicFramePr>
            <a:graphicFrameLocks noGrp="1"/>
          </p:cNvGraphicFramePr>
          <p:nvPr>
            <p:extLst>
              <p:ext uri="{D42A27DB-BD31-4B8C-83A1-F6EECF244321}">
                <p14:modId xmlns:p14="http://schemas.microsoft.com/office/powerpoint/2010/main" val="440015757"/>
              </p:ext>
            </p:extLst>
          </p:nvPr>
        </p:nvGraphicFramePr>
        <p:xfrm>
          <a:off x="289560" y="939122"/>
          <a:ext cx="11612880" cy="5479965"/>
        </p:xfrm>
        <a:graphic>
          <a:graphicData uri="http://schemas.openxmlformats.org/drawingml/2006/table">
            <a:tbl>
              <a:tblPr firstRow="1" bandRow="1">
                <a:tableStyleId>{D7AC3CCA-C797-4891-BE02-D94E43425B78}</a:tableStyleId>
              </a:tblPr>
              <a:tblGrid>
                <a:gridCol w="2903220">
                  <a:extLst>
                    <a:ext uri="{9D8B030D-6E8A-4147-A177-3AD203B41FA5}">
                      <a16:colId xmlns:a16="http://schemas.microsoft.com/office/drawing/2014/main" val="3010599813"/>
                    </a:ext>
                  </a:extLst>
                </a:gridCol>
                <a:gridCol w="2903220">
                  <a:extLst>
                    <a:ext uri="{9D8B030D-6E8A-4147-A177-3AD203B41FA5}">
                      <a16:colId xmlns:a16="http://schemas.microsoft.com/office/drawing/2014/main" val="3568131273"/>
                    </a:ext>
                  </a:extLst>
                </a:gridCol>
                <a:gridCol w="2903220">
                  <a:extLst>
                    <a:ext uri="{9D8B030D-6E8A-4147-A177-3AD203B41FA5}">
                      <a16:colId xmlns:a16="http://schemas.microsoft.com/office/drawing/2014/main" val="582139012"/>
                    </a:ext>
                  </a:extLst>
                </a:gridCol>
                <a:gridCol w="2903220">
                  <a:extLst>
                    <a:ext uri="{9D8B030D-6E8A-4147-A177-3AD203B41FA5}">
                      <a16:colId xmlns:a16="http://schemas.microsoft.com/office/drawing/2014/main" val="1039487783"/>
                    </a:ext>
                  </a:extLst>
                </a:gridCol>
              </a:tblGrid>
              <a:tr h="1826655">
                <a:tc>
                  <a:txBody>
                    <a:bodyPr/>
                    <a:lstStyle/>
                    <a:p>
                      <a:endParaRPr lang="en-US" dirty="0">
                        <a:solidFill>
                          <a:schemeClr val="bg1"/>
                        </a:solidFill>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1"/>
                    </a:solidFill>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1"/>
                    </a:solidFill>
                  </a:tcPr>
                </a:tc>
                <a:tc>
                  <a:txBody>
                    <a:bodyPr/>
                    <a:lstStyle/>
                    <a:p>
                      <a:endParaRPr lang="en-US" dirty="0"/>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65563385"/>
                  </a:ext>
                </a:extLst>
              </a:tr>
              <a:tr h="1826655">
                <a:tc>
                  <a:txBody>
                    <a:bodyPr/>
                    <a:lstStyle/>
                    <a:p>
                      <a:endParaRPr lang="en-US"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en-US" dirty="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171324445"/>
                  </a:ext>
                </a:extLst>
              </a:tr>
              <a:tr h="1826655">
                <a:tc>
                  <a:txBody>
                    <a:bodyPr/>
                    <a:lstStyle/>
                    <a:p>
                      <a:endParaRPr lang="en-US"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tx1"/>
                    </a:solidFill>
                  </a:tcPr>
                </a:tc>
                <a:tc>
                  <a:txBody>
                    <a:bodyPr/>
                    <a:lstStyle/>
                    <a:p>
                      <a:endParaRPr lang="en-US" dirty="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1"/>
                    </a:solidFill>
                  </a:tcPr>
                </a:tc>
                <a:tc>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35604527"/>
                  </a:ext>
                </a:extLst>
              </a:tr>
            </a:tbl>
          </a:graphicData>
        </a:graphic>
      </p:graphicFrame>
      <p:cxnSp>
        <p:nvCxnSpPr>
          <p:cNvPr id="7" name="Straight Connector 6">
            <a:extLst>
              <a:ext uri="{FF2B5EF4-FFF2-40B4-BE49-F238E27FC236}">
                <a16:creationId xmlns:a16="http://schemas.microsoft.com/office/drawing/2014/main" id="{E2658BE4-7B3E-4668-923A-73C0FCA7C9BE}"/>
              </a:ext>
            </a:extLst>
          </p:cNvPr>
          <p:cNvCxnSpPr>
            <a:cxnSpLocks/>
          </p:cNvCxnSpPr>
          <p:nvPr/>
        </p:nvCxnSpPr>
        <p:spPr>
          <a:xfrm flipV="1">
            <a:off x="5909905" y="939122"/>
            <a:ext cx="0" cy="5498252"/>
          </a:xfrm>
          <a:prstGeom prst="line">
            <a:avLst/>
          </a:prstGeom>
          <a:ln w="114300" cmpd="tri"/>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13F273D-B543-41B0-88DA-FC72E372EB08}"/>
              </a:ext>
            </a:extLst>
          </p:cNvPr>
          <p:cNvSpPr/>
          <p:nvPr/>
        </p:nvSpPr>
        <p:spPr>
          <a:xfrm>
            <a:off x="1274457" y="-22752"/>
            <a:ext cx="3812262"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Electric Field</a:t>
            </a:r>
          </a:p>
        </p:txBody>
      </p:sp>
      <p:sp>
        <p:nvSpPr>
          <p:cNvPr id="10" name="Rectangle 9">
            <a:extLst>
              <a:ext uri="{FF2B5EF4-FFF2-40B4-BE49-F238E27FC236}">
                <a16:creationId xmlns:a16="http://schemas.microsoft.com/office/drawing/2014/main" id="{BC22F705-1B10-4ED3-8047-0879F2DC954E}"/>
              </a:ext>
            </a:extLst>
          </p:cNvPr>
          <p:cNvSpPr/>
          <p:nvPr/>
        </p:nvSpPr>
        <p:spPr>
          <a:xfrm>
            <a:off x="6794097" y="-49678"/>
            <a:ext cx="4410246" cy="923330"/>
          </a:xfrm>
          <a:prstGeom prst="rect">
            <a:avLst/>
          </a:prstGeom>
          <a:noFill/>
        </p:spPr>
        <p:txBody>
          <a:bodyPr wrap="none" lIns="91440" tIns="45720" rIns="91440" bIns="45720">
            <a:spAutoFit/>
          </a:bodyPr>
          <a:lstStyle/>
          <a:p>
            <a:pPr algn="ctr"/>
            <a:r>
              <a:rPr lang="en-US" sz="5400" b="1" u="sng" dirty="0">
                <a:ln w="9525">
                  <a:solidFill>
                    <a:schemeClr val="bg1"/>
                  </a:solidFill>
                  <a:prstDash val="solid"/>
                </a:ln>
                <a:effectLst>
                  <a:outerShdw blurRad="12700" dist="38100" dir="2700000" algn="tl" rotWithShape="0">
                    <a:schemeClr val="bg1">
                      <a:lumMod val="50000"/>
                    </a:schemeClr>
                  </a:outerShdw>
                </a:effectLst>
              </a:rPr>
              <a:t>Magnetic</a:t>
            </a: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Field</a:t>
            </a:r>
          </a:p>
        </p:txBody>
      </p:sp>
      <p:pic>
        <p:nvPicPr>
          <p:cNvPr id="11" name="Picture 10">
            <a:extLst>
              <a:ext uri="{FF2B5EF4-FFF2-40B4-BE49-F238E27FC236}">
                <a16:creationId xmlns:a16="http://schemas.microsoft.com/office/drawing/2014/main" id="{2F8DB7EE-1FFD-4C5B-9121-2773DEF30045}"/>
              </a:ext>
            </a:extLst>
          </p:cNvPr>
          <p:cNvPicPr>
            <a:picLocks noChangeAspect="1"/>
          </p:cNvPicPr>
          <p:nvPr/>
        </p:nvPicPr>
        <p:blipFill rotWithShape="1">
          <a:blip r:embed="rId2"/>
          <a:srcRect l="55726" t="52268" r="31500" b="32525"/>
          <a:stretch/>
        </p:blipFill>
        <p:spPr>
          <a:xfrm>
            <a:off x="457200" y="1097280"/>
            <a:ext cx="2549485" cy="1523323"/>
          </a:xfrm>
          <a:prstGeom prst="rect">
            <a:avLst/>
          </a:prstGeom>
        </p:spPr>
      </p:pic>
      <p:pic>
        <p:nvPicPr>
          <p:cNvPr id="12" name="Picture 11">
            <a:extLst>
              <a:ext uri="{FF2B5EF4-FFF2-40B4-BE49-F238E27FC236}">
                <a16:creationId xmlns:a16="http://schemas.microsoft.com/office/drawing/2014/main" id="{40E07E05-4F3C-47BB-BB4D-0F0E6C8425A9}"/>
              </a:ext>
            </a:extLst>
          </p:cNvPr>
          <p:cNvPicPr>
            <a:picLocks noChangeAspect="1"/>
          </p:cNvPicPr>
          <p:nvPr/>
        </p:nvPicPr>
        <p:blipFill rotWithShape="1">
          <a:blip r:embed="rId3"/>
          <a:srcRect l="64803" t="6379" r="6113" b="47732"/>
          <a:stretch/>
        </p:blipFill>
        <p:spPr>
          <a:xfrm>
            <a:off x="3522736" y="966048"/>
            <a:ext cx="2032830" cy="1803330"/>
          </a:xfrm>
          <a:prstGeom prst="rect">
            <a:avLst/>
          </a:prstGeom>
        </p:spPr>
      </p:pic>
      <p:pic>
        <p:nvPicPr>
          <p:cNvPr id="16" name="Picture 15">
            <a:extLst>
              <a:ext uri="{FF2B5EF4-FFF2-40B4-BE49-F238E27FC236}">
                <a16:creationId xmlns:a16="http://schemas.microsoft.com/office/drawing/2014/main" id="{27CCABCF-9D20-4BB9-8367-3157AB23D946}"/>
              </a:ext>
            </a:extLst>
          </p:cNvPr>
          <p:cNvPicPr>
            <a:picLocks noChangeAspect="1"/>
          </p:cNvPicPr>
          <p:nvPr/>
        </p:nvPicPr>
        <p:blipFill rotWithShape="1">
          <a:blip r:embed="rId4"/>
          <a:srcRect l="55726" t="52535" r="31850" b="34126"/>
          <a:stretch/>
        </p:blipFill>
        <p:spPr>
          <a:xfrm>
            <a:off x="457200" y="2935224"/>
            <a:ext cx="2525101" cy="1523322"/>
          </a:xfrm>
          <a:prstGeom prst="rect">
            <a:avLst/>
          </a:prstGeom>
        </p:spPr>
      </p:pic>
      <p:pic>
        <p:nvPicPr>
          <p:cNvPr id="17" name="Picture 16">
            <a:extLst>
              <a:ext uri="{FF2B5EF4-FFF2-40B4-BE49-F238E27FC236}">
                <a16:creationId xmlns:a16="http://schemas.microsoft.com/office/drawing/2014/main" id="{8CA454AE-67E8-4316-96E4-4261AD534D36}"/>
              </a:ext>
            </a:extLst>
          </p:cNvPr>
          <p:cNvPicPr>
            <a:picLocks noChangeAspect="1"/>
          </p:cNvPicPr>
          <p:nvPr/>
        </p:nvPicPr>
        <p:blipFill rotWithShape="1">
          <a:blip r:embed="rId5"/>
          <a:srcRect l="65204" t="6379" r="5450" b="46398"/>
          <a:stretch/>
        </p:blipFill>
        <p:spPr>
          <a:xfrm>
            <a:off x="3522735" y="2798566"/>
            <a:ext cx="1993235" cy="1803330"/>
          </a:xfrm>
          <a:prstGeom prst="rect">
            <a:avLst/>
          </a:prstGeom>
        </p:spPr>
      </p:pic>
      <p:pic>
        <p:nvPicPr>
          <p:cNvPr id="18" name="Picture 17">
            <a:extLst>
              <a:ext uri="{FF2B5EF4-FFF2-40B4-BE49-F238E27FC236}">
                <a16:creationId xmlns:a16="http://schemas.microsoft.com/office/drawing/2014/main" id="{951222F6-BD12-4DB3-B39C-28B9F200E815}"/>
              </a:ext>
            </a:extLst>
          </p:cNvPr>
          <p:cNvPicPr>
            <a:picLocks noChangeAspect="1"/>
          </p:cNvPicPr>
          <p:nvPr/>
        </p:nvPicPr>
        <p:blipFill rotWithShape="1">
          <a:blip r:embed="rId6"/>
          <a:srcRect l="55358" t="52801" r="31900" b="32890"/>
          <a:stretch/>
        </p:blipFill>
        <p:spPr>
          <a:xfrm>
            <a:off x="497671" y="4779848"/>
            <a:ext cx="2484629" cy="1383208"/>
          </a:xfrm>
          <a:prstGeom prst="rect">
            <a:avLst/>
          </a:prstGeom>
        </p:spPr>
      </p:pic>
      <p:pic>
        <p:nvPicPr>
          <p:cNvPr id="19" name="Picture 18">
            <a:extLst>
              <a:ext uri="{FF2B5EF4-FFF2-40B4-BE49-F238E27FC236}">
                <a16:creationId xmlns:a16="http://schemas.microsoft.com/office/drawing/2014/main" id="{4DBAE68A-21DD-451E-BEC1-19A7E5A7408E}"/>
              </a:ext>
            </a:extLst>
          </p:cNvPr>
          <p:cNvPicPr>
            <a:picLocks noChangeAspect="1"/>
          </p:cNvPicPr>
          <p:nvPr/>
        </p:nvPicPr>
        <p:blipFill rotWithShape="1">
          <a:blip r:embed="rId7"/>
          <a:srcRect l="65205" t="6379" r="6199" b="46665"/>
          <a:stretch/>
        </p:blipFill>
        <p:spPr>
          <a:xfrm>
            <a:off x="3522735" y="4628822"/>
            <a:ext cx="1993235" cy="1840171"/>
          </a:xfrm>
          <a:prstGeom prst="rect">
            <a:avLst/>
          </a:prstGeom>
        </p:spPr>
      </p:pic>
      <p:pic>
        <p:nvPicPr>
          <p:cNvPr id="22" name="Picture 21">
            <a:extLst>
              <a:ext uri="{FF2B5EF4-FFF2-40B4-BE49-F238E27FC236}">
                <a16:creationId xmlns:a16="http://schemas.microsoft.com/office/drawing/2014/main" id="{3FFFA62F-1B57-48F6-9F3A-59239FFA83D5}"/>
              </a:ext>
            </a:extLst>
          </p:cNvPr>
          <p:cNvPicPr>
            <a:picLocks noChangeAspect="1"/>
          </p:cNvPicPr>
          <p:nvPr/>
        </p:nvPicPr>
        <p:blipFill rotWithShape="1">
          <a:blip r:embed="rId8"/>
          <a:srcRect l="65004" t="5651" r="6151" b="46932"/>
          <a:stretch/>
        </p:blipFill>
        <p:spPr>
          <a:xfrm>
            <a:off x="9644370" y="958036"/>
            <a:ext cx="1889262" cy="1746051"/>
          </a:xfrm>
          <a:prstGeom prst="rect">
            <a:avLst/>
          </a:prstGeom>
        </p:spPr>
      </p:pic>
      <p:pic>
        <p:nvPicPr>
          <p:cNvPr id="23" name="Picture 22">
            <a:extLst>
              <a:ext uri="{FF2B5EF4-FFF2-40B4-BE49-F238E27FC236}">
                <a16:creationId xmlns:a16="http://schemas.microsoft.com/office/drawing/2014/main" id="{E62ED6ED-B0ED-474C-8EEB-ADF2E4C92ED7}"/>
              </a:ext>
            </a:extLst>
          </p:cNvPr>
          <p:cNvPicPr>
            <a:picLocks noChangeAspect="1"/>
          </p:cNvPicPr>
          <p:nvPr/>
        </p:nvPicPr>
        <p:blipFill rotWithShape="1">
          <a:blip r:embed="rId9"/>
          <a:srcRect l="55726" t="52801" r="31900" b="32890"/>
          <a:stretch/>
        </p:blipFill>
        <p:spPr>
          <a:xfrm>
            <a:off x="6239861" y="1097279"/>
            <a:ext cx="2548880" cy="1523323"/>
          </a:xfrm>
          <a:prstGeom prst="rect">
            <a:avLst/>
          </a:prstGeom>
        </p:spPr>
      </p:pic>
      <p:pic>
        <p:nvPicPr>
          <p:cNvPr id="24" name="Picture 23">
            <a:extLst>
              <a:ext uri="{FF2B5EF4-FFF2-40B4-BE49-F238E27FC236}">
                <a16:creationId xmlns:a16="http://schemas.microsoft.com/office/drawing/2014/main" id="{A015A13F-6173-43D1-9168-D2EF05EC2BAD}"/>
              </a:ext>
            </a:extLst>
          </p:cNvPr>
          <p:cNvPicPr>
            <a:picLocks noChangeAspect="1"/>
          </p:cNvPicPr>
          <p:nvPr/>
        </p:nvPicPr>
        <p:blipFill rotWithShape="1">
          <a:blip r:embed="rId10"/>
          <a:srcRect l="55726" t="52174" r="32300" b="33225"/>
          <a:stretch/>
        </p:blipFill>
        <p:spPr>
          <a:xfrm>
            <a:off x="6239861" y="2928547"/>
            <a:ext cx="2548880" cy="1497915"/>
          </a:xfrm>
          <a:prstGeom prst="rect">
            <a:avLst/>
          </a:prstGeom>
        </p:spPr>
      </p:pic>
      <p:pic>
        <p:nvPicPr>
          <p:cNvPr id="25" name="Picture 24">
            <a:extLst>
              <a:ext uri="{FF2B5EF4-FFF2-40B4-BE49-F238E27FC236}">
                <a16:creationId xmlns:a16="http://schemas.microsoft.com/office/drawing/2014/main" id="{F305F173-C072-4E2C-9918-23C11277D9EF}"/>
              </a:ext>
            </a:extLst>
          </p:cNvPr>
          <p:cNvPicPr>
            <a:picLocks noChangeAspect="1"/>
          </p:cNvPicPr>
          <p:nvPr/>
        </p:nvPicPr>
        <p:blipFill rotWithShape="1">
          <a:blip r:embed="rId11"/>
          <a:srcRect l="65004" t="6379" r="5600" b="46398"/>
          <a:stretch/>
        </p:blipFill>
        <p:spPr>
          <a:xfrm>
            <a:off x="9644370" y="2823859"/>
            <a:ext cx="1933212" cy="1746051"/>
          </a:xfrm>
          <a:prstGeom prst="rect">
            <a:avLst/>
          </a:prstGeom>
        </p:spPr>
      </p:pic>
      <p:pic>
        <p:nvPicPr>
          <p:cNvPr id="26" name="Picture 25">
            <a:extLst>
              <a:ext uri="{FF2B5EF4-FFF2-40B4-BE49-F238E27FC236}">
                <a16:creationId xmlns:a16="http://schemas.microsoft.com/office/drawing/2014/main" id="{EBFDD5D6-E3F4-4E9E-BF78-90D120FA9F56}"/>
              </a:ext>
            </a:extLst>
          </p:cNvPr>
          <p:cNvPicPr>
            <a:picLocks noChangeAspect="1"/>
          </p:cNvPicPr>
          <p:nvPr/>
        </p:nvPicPr>
        <p:blipFill rotWithShape="1">
          <a:blip r:embed="rId12"/>
          <a:srcRect l="55726" t="52535" r="32050" b="32496"/>
          <a:stretch/>
        </p:blipFill>
        <p:spPr>
          <a:xfrm>
            <a:off x="6239861" y="4779847"/>
            <a:ext cx="2548880" cy="1449633"/>
          </a:xfrm>
          <a:prstGeom prst="rect">
            <a:avLst/>
          </a:prstGeom>
        </p:spPr>
      </p:pic>
      <p:pic>
        <p:nvPicPr>
          <p:cNvPr id="27" name="Picture 26">
            <a:extLst>
              <a:ext uri="{FF2B5EF4-FFF2-40B4-BE49-F238E27FC236}">
                <a16:creationId xmlns:a16="http://schemas.microsoft.com/office/drawing/2014/main" id="{15DDFDF3-B820-44F6-93FB-68CBC63E7A5B}"/>
              </a:ext>
            </a:extLst>
          </p:cNvPr>
          <p:cNvPicPr>
            <a:picLocks noChangeAspect="1"/>
          </p:cNvPicPr>
          <p:nvPr/>
        </p:nvPicPr>
        <p:blipFill rotWithShape="1">
          <a:blip r:embed="rId13"/>
          <a:srcRect l="64804" t="6379" r="5400" b="46398"/>
          <a:stretch/>
        </p:blipFill>
        <p:spPr>
          <a:xfrm>
            <a:off x="9618173" y="4642672"/>
            <a:ext cx="1985605" cy="1769296"/>
          </a:xfrm>
          <a:prstGeom prst="rect">
            <a:avLst/>
          </a:prstGeom>
        </p:spPr>
      </p:pic>
      <p:sp>
        <p:nvSpPr>
          <p:cNvPr id="28" name="Oval 27">
            <a:extLst>
              <a:ext uri="{FF2B5EF4-FFF2-40B4-BE49-F238E27FC236}">
                <a16:creationId xmlns:a16="http://schemas.microsoft.com/office/drawing/2014/main" id="{915FE743-A393-43A0-A9FE-EBB50D254C3B}"/>
              </a:ext>
            </a:extLst>
          </p:cNvPr>
          <p:cNvSpPr/>
          <p:nvPr/>
        </p:nvSpPr>
        <p:spPr>
          <a:xfrm>
            <a:off x="4128887" y="5556612"/>
            <a:ext cx="48104" cy="60190"/>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DB06CB1-6ACD-400B-B2B6-23E182BF192B}"/>
              </a:ext>
            </a:extLst>
          </p:cNvPr>
          <p:cNvSpPr/>
          <p:nvPr/>
        </p:nvSpPr>
        <p:spPr>
          <a:xfrm>
            <a:off x="4224503" y="3679947"/>
            <a:ext cx="48104" cy="60190"/>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79A2EFD-8DB4-4980-9615-A29785253381}"/>
              </a:ext>
            </a:extLst>
          </p:cNvPr>
          <p:cNvSpPr/>
          <p:nvPr/>
        </p:nvSpPr>
        <p:spPr>
          <a:xfrm>
            <a:off x="4391842" y="1875079"/>
            <a:ext cx="48104" cy="60190"/>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AD93CE6-5E0C-4107-AC10-16ED6ED3AD32}"/>
              </a:ext>
            </a:extLst>
          </p:cNvPr>
          <p:cNvSpPr/>
          <p:nvPr/>
        </p:nvSpPr>
        <p:spPr>
          <a:xfrm>
            <a:off x="10942076" y="5520749"/>
            <a:ext cx="48104" cy="60190"/>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A2BDF75-F8F3-4456-8853-FB8375CD58C0}"/>
              </a:ext>
            </a:extLst>
          </p:cNvPr>
          <p:cNvSpPr/>
          <p:nvPr/>
        </p:nvSpPr>
        <p:spPr>
          <a:xfrm>
            <a:off x="10795660" y="3694944"/>
            <a:ext cx="48104" cy="60190"/>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240F7F9-12C0-47B2-AFEE-A59EFE249F62}"/>
              </a:ext>
            </a:extLst>
          </p:cNvPr>
          <p:cNvSpPr/>
          <p:nvPr/>
        </p:nvSpPr>
        <p:spPr>
          <a:xfrm>
            <a:off x="10646260" y="1848214"/>
            <a:ext cx="48104" cy="60190"/>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8875B87-605D-4345-9FE8-5D6460E11F85}"/>
              </a:ext>
            </a:extLst>
          </p:cNvPr>
          <p:cNvSpPr/>
          <p:nvPr/>
        </p:nvSpPr>
        <p:spPr>
          <a:xfrm>
            <a:off x="2506411" y="6324152"/>
            <a:ext cx="7787516" cy="584775"/>
          </a:xfrm>
          <a:prstGeom prst="rect">
            <a:avLst/>
          </a:prstGeom>
          <a:noFill/>
        </p:spPr>
        <p:txBody>
          <a:bodyPr wrap="none" lIns="91440" tIns="45720" rIns="91440" bIns="45720">
            <a:spAutoFit/>
          </a:bodyPr>
          <a:lstStyle/>
          <a:p>
            <a:pPr algn="ct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do the electric and magnetic fields do?</a:t>
            </a:r>
          </a:p>
        </p:txBody>
      </p:sp>
      <p:cxnSp>
        <p:nvCxnSpPr>
          <p:cNvPr id="3" name="Straight Arrow Connector 2">
            <a:extLst>
              <a:ext uri="{FF2B5EF4-FFF2-40B4-BE49-F238E27FC236}">
                <a16:creationId xmlns:a16="http://schemas.microsoft.com/office/drawing/2014/main" id="{D74EED3E-79F1-413D-82BE-2282EC975310}"/>
              </a:ext>
            </a:extLst>
          </p:cNvPr>
          <p:cNvCxnSpPr>
            <a:endCxn id="12" idx="2"/>
          </p:cNvCxnSpPr>
          <p:nvPr/>
        </p:nvCxnSpPr>
        <p:spPr>
          <a:xfrm flipH="1">
            <a:off x="4539151" y="1097279"/>
            <a:ext cx="7797" cy="1672099"/>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786D1C1-826E-4540-A892-35FFFCE9762A}"/>
              </a:ext>
            </a:extLst>
          </p:cNvPr>
          <p:cNvCxnSpPr>
            <a:cxnSpLocks/>
          </p:cNvCxnSpPr>
          <p:nvPr/>
        </p:nvCxnSpPr>
        <p:spPr>
          <a:xfrm>
            <a:off x="3522735" y="1935269"/>
            <a:ext cx="203283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E15CEF9-2490-4945-8E9F-092F8476A1AB}"/>
              </a:ext>
            </a:extLst>
          </p:cNvPr>
          <p:cNvCxnSpPr>
            <a:cxnSpLocks/>
          </p:cNvCxnSpPr>
          <p:nvPr/>
        </p:nvCxnSpPr>
        <p:spPr>
          <a:xfrm>
            <a:off x="4493378" y="2775839"/>
            <a:ext cx="0" cy="180333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EB1A257-F729-481B-9757-5E47064CF4EE}"/>
              </a:ext>
            </a:extLst>
          </p:cNvPr>
          <p:cNvCxnSpPr/>
          <p:nvPr/>
        </p:nvCxnSpPr>
        <p:spPr>
          <a:xfrm flipH="1">
            <a:off x="4518430" y="4720562"/>
            <a:ext cx="7797" cy="1672099"/>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101AE09-046B-4796-BA24-6850B728194B}"/>
              </a:ext>
            </a:extLst>
          </p:cNvPr>
          <p:cNvCxnSpPr/>
          <p:nvPr/>
        </p:nvCxnSpPr>
        <p:spPr>
          <a:xfrm flipH="1">
            <a:off x="10581204" y="1026951"/>
            <a:ext cx="7797" cy="1672099"/>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FAEC062-91F3-417E-BF11-8A6FEFDC755C}"/>
              </a:ext>
            </a:extLst>
          </p:cNvPr>
          <p:cNvCxnSpPr/>
          <p:nvPr/>
        </p:nvCxnSpPr>
        <p:spPr>
          <a:xfrm flipH="1">
            <a:off x="10585102" y="2882695"/>
            <a:ext cx="7797" cy="1672099"/>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6D9A679-DA17-402A-B14F-0513205350C6}"/>
              </a:ext>
            </a:extLst>
          </p:cNvPr>
          <p:cNvCxnSpPr/>
          <p:nvPr/>
        </p:nvCxnSpPr>
        <p:spPr>
          <a:xfrm flipH="1">
            <a:off x="10589000" y="4720562"/>
            <a:ext cx="7797" cy="1672099"/>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20DBC60-841A-4292-A6DC-B92CF51117D6}"/>
              </a:ext>
            </a:extLst>
          </p:cNvPr>
          <p:cNvCxnSpPr>
            <a:cxnSpLocks/>
          </p:cNvCxnSpPr>
          <p:nvPr/>
        </p:nvCxnSpPr>
        <p:spPr>
          <a:xfrm>
            <a:off x="3546252" y="3718390"/>
            <a:ext cx="1827414" cy="354"/>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7E64D0F-5C5B-44A8-A714-E532D71EAE43}"/>
              </a:ext>
            </a:extLst>
          </p:cNvPr>
          <p:cNvCxnSpPr>
            <a:cxnSpLocks/>
          </p:cNvCxnSpPr>
          <p:nvPr/>
        </p:nvCxnSpPr>
        <p:spPr>
          <a:xfrm>
            <a:off x="3522735" y="5580939"/>
            <a:ext cx="199323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0124D41-746F-4215-BF16-E4F6759AFCE2}"/>
              </a:ext>
            </a:extLst>
          </p:cNvPr>
          <p:cNvCxnSpPr>
            <a:cxnSpLocks/>
            <a:stCxn id="25" idx="1"/>
            <a:endCxn id="25" idx="3"/>
          </p:cNvCxnSpPr>
          <p:nvPr/>
        </p:nvCxnSpPr>
        <p:spPr>
          <a:xfrm>
            <a:off x="9644370" y="3696885"/>
            <a:ext cx="193321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F4E36EF-A53A-4EA4-B200-4DBFEB371B36}"/>
              </a:ext>
            </a:extLst>
          </p:cNvPr>
          <p:cNvCxnSpPr>
            <a:cxnSpLocks/>
          </p:cNvCxnSpPr>
          <p:nvPr/>
        </p:nvCxnSpPr>
        <p:spPr>
          <a:xfrm>
            <a:off x="9644370" y="1889867"/>
            <a:ext cx="188926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59F661B-A499-4045-B841-29CBFDAE85DC}"/>
              </a:ext>
            </a:extLst>
          </p:cNvPr>
          <p:cNvCxnSpPr>
            <a:cxnSpLocks/>
          </p:cNvCxnSpPr>
          <p:nvPr/>
        </p:nvCxnSpPr>
        <p:spPr>
          <a:xfrm>
            <a:off x="9644370" y="5560784"/>
            <a:ext cx="188926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616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4D3FD-5CDC-48AD-B526-BFE48B8965A9}"/>
              </a:ext>
            </a:extLst>
          </p:cNvPr>
          <p:cNvSpPr/>
          <p:nvPr/>
        </p:nvSpPr>
        <p:spPr>
          <a:xfrm>
            <a:off x="4557630" y="1912258"/>
            <a:ext cx="3076741"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III-</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Questions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519695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1B56F02-A3A3-4A20-B698-3C97F08C3586}"/>
              </a:ext>
            </a:extLst>
          </p:cNvPr>
          <p:cNvSpPr/>
          <p:nvPr/>
        </p:nvSpPr>
        <p:spPr>
          <a:xfrm>
            <a:off x="8882743" y="618681"/>
            <a:ext cx="2824625" cy="479456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b="0" cap="none" spc="0" dirty="0">
                <a:ln w="0"/>
                <a:solidFill>
                  <a:srgbClr val="FFFFFF"/>
                </a:solidFill>
                <a:effectLst>
                  <a:outerShdw blurRad="38100" dist="19050" dir="2700000" algn="tl" rotWithShape="0">
                    <a:schemeClr val="dk1">
                      <a:alpha val="40000"/>
                    </a:schemeClr>
                  </a:outerShdw>
                </a:effectLst>
                <a:latin typeface="+mj-lt"/>
                <a:ea typeface="+mj-ea"/>
                <a:cs typeface="+mj-cs"/>
              </a:rPr>
              <a:t>If the beam is deflected AWAY from the negative terminal and TOWARD the positive terminal, what is the charge of the beam? </a:t>
            </a: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323557D3-6770-4FBF-8103-B29EB1A17A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9" r="2592"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805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9682E2-CF03-459F-BD6C-CA983AFBDC28}"/>
              </a:ext>
            </a:extLst>
          </p:cNvPr>
          <p:cNvSpPr/>
          <p:nvPr/>
        </p:nvSpPr>
        <p:spPr>
          <a:xfrm>
            <a:off x="0" y="877457"/>
            <a:ext cx="11782697"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 If the magnet is longer, what will happen to the deflection?</a:t>
            </a:r>
          </a:p>
        </p:txBody>
      </p:sp>
      <p:sp>
        <p:nvSpPr>
          <p:cNvPr id="6" name="Rectangle 5">
            <a:extLst>
              <a:ext uri="{FF2B5EF4-FFF2-40B4-BE49-F238E27FC236}">
                <a16:creationId xmlns:a16="http://schemas.microsoft.com/office/drawing/2014/main" id="{118E55B1-E03C-4A4B-A167-07FA9E92E738}"/>
              </a:ext>
            </a:extLst>
          </p:cNvPr>
          <p:cNvSpPr/>
          <p:nvPr/>
        </p:nvSpPr>
        <p:spPr>
          <a:xfrm>
            <a:off x="409303" y="3429000"/>
            <a:ext cx="11782697" cy="2585323"/>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 If the beam spends more time in the magnetic field, will it deflect more or less?</a:t>
            </a:r>
          </a:p>
        </p:txBody>
      </p:sp>
    </p:spTree>
    <p:extLst>
      <p:ext uri="{BB962C8B-B14F-4D97-AF65-F5344CB8AC3E}">
        <p14:creationId xmlns:p14="http://schemas.microsoft.com/office/powerpoint/2010/main" val="2329460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4D3FD-5CDC-48AD-B526-BFE48B8965A9}"/>
              </a:ext>
            </a:extLst>
          </p:cNvPr>
          <p:cNvSpPr/>
          <p:nvPr/>
        </p:nvSpPr>
        <p:spPr>
          <a:xfrm>
            <a:off x="2506010" y="1912258"/>
            <a:ext cx="7179979"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I-</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Background Information</a:t>
            </a:r>
          </a:p>
        </p:txBody>
      </p:sp>
    </p:spTree>
    <p:extLst>
      <p:ext uri="{BB962C8B-B14F-4D97-AF65-F5344CB8AC3E}">
        <p14:creationId xmlns:p14="http://schemas.microsoft.com/office/powerpoint/2010/main" val="96766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106ECC-F9B2-46A4-A7E8-1AD0E47132B2}"/>
              </a:ext>
            </a:extLst>
          </p:cNvPr>
          <p:cNvSpPr/>
          <p:nvPr/>
        </p:nvSpPr>
        <p:spPr>
          <a:xfrm>
            <a:off x="1291700" y="2288066"/>
            <a:ext cx="9608599"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 Will a higher voltage cause the beam to deflect more or less?</a:t>
            </a:r>
          </a:p>
        </p:txBody>
      </p:sp>
    </p:spTree>
    <p:extLst>
      <p:ext uri="{BB962C8B-B14F-4D97-AF65-F5344CB8AC3E}">
        <p14:creationId xmlns:p14="http://schemas.microsoft.com/office/powerpoint/2010/main" val="2329453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00E390-B98B-4967-9367-B95C41528B40}"/>
              </a:ext>
            </a:extLst>
          </p:cNvPr>
          <p:cNvSpPr/>
          <p:nvPr/>
        </p:nvSpPr>
        <p:spPr>
          <a:xfrm>
            <a:off x="1433170" y="1791678"/>
            <a:ext cx="9325659" cy="2585323"/>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 What would happen if the electric field equaled the magnetic field?</a:t>
            </a:r>
          </a:p>
        </p:txBody>
      </p:sp>
    </p:spTree>
    <p:extLst>
      <p:ext uri="{BB962C8B-B14F-4D97-AF65-F5344CB8AC3E}">
        <p14:creationId xmlns:p14="http://schemas.microsoft.com/office/powerpoint/2010/main" val="4070457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6E391D-0F1E-4C0C-94C4-8007286F6D79}"/>
              </a:ext>
            </a:extLst>
          </p:cNvPr>
          <p:cNvSpPr/>
          <p:nvPr/>
        </p:nvSpPr>
        <p:spPr>
          <a:xfrm>
            <a:off x="301148" y="302511"/>
            <a:ext cx="11589704" cy="2585323"/>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 In 1897 J. J. Thomson figured out the equation predicting mass to charge ratio of the electron:</a:t>
            </a: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0CB0B80B-6C64-46C6-9E99-4A2CDEDE2C77}"/>
                  </a:ext>
                </a:extLst>
              </p:cNvPr>
              <p:cNvSpPr/>
              <p:nvPr/>
            </p:nvSpPr>
            <p:spPr>
              <a:xfrm>
                <a:off x="3766904" y="2967335"/>
                <a:ext cx="4658198" cy="1289264"/>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X = </a:t>
                </a:r>
                <a14:m>
                  <m:oMath xmlns:m="http://schemas.openxmlformats.org/officeDocument/2006/math">
                    <m:f>
                      <m:fPr>
                        <m:ctrlP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𝑒</m:t>
                        </m:r>
                      </m:num>
                      <m:den>
                        <m: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𝑚</m:t>
                        </m:r>
                      </m:den>
                    </m:f>
                    <m: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f>
                      <m:fPr>
                        <m:ctrlP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8711</m:t>
                        </m:r>
                        <m: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𝐸</m:t>
                        </m:r>
                        <m: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𝑑</m:t>
                        </m:r>
                      </m:num>
                      <m:den>
                        <m:sSup>
                          <m:sSupPr>
                            <m:ctrlP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pPr>
                          <m:e>
                            <m: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𝐵</m:t>
                            </m:r>
                          </m:e>
                          <m:sup>
                            <m:r>
                              <a:rPr lang="en-US" sz="54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sup>
                        </m:sSup>
                      </m:den>
                    </m:f>
                  </m:oMath>
                </a14:m>
                <a:endParaRPr lang="en-US" sz="5400" b="0" cap="none" spc="0" dirty="0">
                  <a:ln w="0"/>
                  <a:solidFill>
                    <a:schemeClr val="tx1"/>
                  </a:solidFill>
                  <a:effectLst>
                    <a:outerShdw blurRad="38100" dist="19050" dir="2700000" algn="tl" rotWithShape="0">
                      <a:schemeClr val="dk1">
                        <a:alpha val="40000"/>
                      </a:schemeClr>
                    </a:outerShdw>
                  </a:effectLst>
                </a:endParaRPr>
              </a:p>
            </p:txBody>
          </p:sp>
        </mc:Choice>
        <mc:Fallback>
          <p:sp>
            <p:nvSpPr>
              <p:cNvPr id="5" name="Rectangle 4">
                <a:extLst>
                  <a:ext uri="{FF2B5EF4-FFF2-40B4-BE49-F238E27FC236}">
                    <a16:creationId xmlns:a16="http://schemas.microsoft.com/office/drawing/2014/main" id="{0CB0B80B-6C64-46C6-9E99-4A2CDEDE2C77}"/>
                  </a:ext>
                </a:extLst>
              </p:cNvPr>
              <p:cNvSpPr>
                <a:spLocks noRot="1" noChangeAspect="1" noMove="1" noResize="1" noEditPoints="1" noAdjustHandles="1" noChangeArrowheads="1" noChangeShapeType="1" noTextEdit="1"/>
              </p:cNvSpPr>
              <p:nvPr/>
            </p:nvSpPr>
            <p:spPr>
              <a:xfrm>
                <a:off x="3766904" y="2967335"/>
                <a:ext cx="4658198" cy="1289264"/>
              </a:xfrm>
              <a:prstGeom prst="rect">
                <a:avLst/>
              </a:prstGeom>
              <a:blipFill>
                <a:blip r:embed="rId3"/>
                <a:stretch>
                  <a:fillRect l="-6937" b="-18957"/>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17287B6E-5C3B-43B8-A225-3C18759756FD}"/>
              </a:ext>
            </a:extLst>
          </p:cNvPr>
          <p:cNvSpPr/>
          <p:nvPr/>
        </p:nvSpPr>
        <p:spPr>
          <a:xfrm>
            <a:off x="301148" y="4493386"/>
            <a:ext cx="11589704" cy="2062103"/>
          </a:xfrm>
          <a:prstGeom prst="rect">
            <a:avLst/>
          </a:prstGeom>
          <a:noFill/>
        </p:spPr>
        <p:txBody>
          <a:bodyPr wrap="square" lIns="91440" tIns="45720" rIns="91440" bIns="45720">
            <a:spAutoFit/>
          </a:bodyPr>
          <a:lstStyle/>
          <a:p>
            <a:pPr algn="ctr"/>
            <a:r>
              <a:rPr lang="en-US" sz="3200" dirty="0">
                <a:ln w="0"/>
                <a:effectLst>
                  <a:outerShdw blurRad="38100" dist="19050" dir="2700000" algn="tl" rotWithShape="0">
                    <a:schemeClr val="dk1">
                      <a:alpha val="40000"/>
                    </a:schemeClr>
                  </a:outerShdw>
                </a:effectLst>
              </a:rPr>
              <a:t>Where m = mass of an electron (kg), e = charge of an electron (C), </a:t>
            </a:r>
            <a:r>
              <a:rPr lang="en-US" sz="3200" b="0" cap="none" spc="0" dirty="0">
                <a:ln w="0"/>
                <a:solidFill>
                  <a:schemeClr val="tx1"/>
                </a:solidFill>
                <a:effectLst>
                  <a:outerShdw blurRad="38100" dist="19050" dir="2700000" algn="tl" rotWithShape="0">
                    <a:schemeClr val="dk1">
                      <a:alpha val="40000"/>
                    </a:schemeClr>
                  </a:outerShdw>
                </a:effectLst>
              </a:rPr>
              <a:t>B = strength of the magnetic field (T), d = displacement (m), E = strength of the electric field (V). We don’t know e or m, so we will let X be the ratio of these two values. </a:t>
            </a:r>
            <a:r>
              <a:rPr lang="en-US" sz="3200" b="1" cap="none" spc="0" dirty="0">
                <a:ln w="0"/>
                <a:solidFill>
                  <a:schemeClr val="tx1"/>
                </a:solidFill>
                <a:effectLst>
                  <a:outerShdw blurRad="38100" dist="19050" dir="2700000" algn="tl" rotWithShape="0">
                    <a:schemeClr val="dk1">
                      <a:alpha val="40000"/>
                    </a:schemeClr>
                  </a:outerShdw>
                </a:effectLst>
              </a:rPr>
              <a:t>SOLVE for X.</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88436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0ADDC9-B799-46E8-BFC4-D5E273A472BF}"/>
              </a:ext>
            </a:extLst>
          </p:cNvPr>
          <p:cNvPicPr>
            <a:picLocks noChangeAspect="1"/>
          </p:cNvPicPr>
          <p:nvPr/>
        </p:nvPicPr>
        <p:blipFill rotWithShape="1">
          <a:blip r:embed="rId2"/>
          <a:srcRect l="3429" t="50108" r="22643" b="33832"/>
          <a:stretch/>
        </p:blipFill>
        <p:spPr>
          <a:xfrm>
            <a:off x="1" y="4245429"/>
            <a:ext cx="12191999" cy="2612571"/>
          </a:xfrm>
          <a:prstGeom prst="rect">
            <a:avLst/>
          </a:prstGeom>
        </p:spPr>
      </p:pic>
      <p:sp>
        <p:nvSpPr>
          <p:cNvPr id="6" name="Rectangle 5">
            <a:extLst>
              <a:ext uri="{FF2B5EF4-FFF2-40B4-BE49-F238E27FC236}">
                <a16:creationId xmlns:a16="http://schemas.microsoft.com/office/drawing/2014/main" id="{AE4D173B-1F79-450A-A8E8-9668E9D6FD1B}"/>
              </a:ext>
            </a:extLst>
          </p:cNvPr>
          <p:cNvSpPr/>
          <p:nvPr/>
        </p:nvSpPr>
        <p:spPr>
          <a:xfrm>
            <a:off x="257437" y="938638"/>
            <a:ext cx="11677125" cy="2862322"/>
          </a:xfrm>
          <a:prstGeom prst="rect">
            <a:avLst/>
          </a:prstGeom>
          <a:noFill/>
        </p:spPr>
        <p:txBody>
          <a:bodyPr wrap="square" lIns="91440" tIns="45720" rIns="91440" bIns="45720">
            <a:spAutoFit/>
          </a:bodyPr>
          <a:lstStyle/>
          <a:p>
            <a:pPr algn="ctr"/>
            <a:r>
              <a:rPr lang="en-US" sz="3600" cap="none" spc="0" dirty="0">
                <a:ln w="0"/>
                <a:solidFill>
                  <a:schemeClr val="tx1"/>
                </a:solidFill>
                <a:effectLst>
                  <a:outerShdw blurRad="38100" dist="19050" dir="2700000" algn="tl" rotWithShape="0">
                    <a:schemeClr val="dk1">
                      <a:alpha val="40000"/>
                    </a:schemeClr>
                  </a:outerShdw>
                </a:effectLst>
              </a:rPr>
              <a:t>Here is a scenario that approximately balances the electric and the magnetic fields.  </a:t>
            </a:r>
            <a:r>
              <a:rPr lang="en-US" sz="3600" dirty="0">
                <a:ln w="0"/>
                <a:effectLst>
                  <a:outerShdw blurRad="38100" dist="19050" dir="2700000" algn="tl" rotWithShape="0">
                    <a:schemeClr val="dk1">
                      <a:alpha val="40000"/>
                    </a:schemeClr>
                  </a:outerShdw>
                </a:effectLst>
              </a:rPr>
              <a:t>Using the equation on the previous slide, see if you can determine the ratio of m/e?</a:t>
            </a:r>
          </a:p>
          <a:p>
            <a:pPr algn="ctr"/>
            <a:endParaRPr lang="en-US" sz="3600" dirty="0">
              <a:ln w="0"/>
              <a:effectLst>
                <a:outerShdw blurRad="38100" dist="19050" dir="2700000" algn="tl" rotWithShape="0">
                  <a:schemeClr val="dk1">
                    <a:alpha val="40000"/>
                  </a:schemeClr>
                </a:outerShdw>
              </a:effectLst>
            </a:endParaRPr>
          </a:p>
          <a:p>
            <a:pPr algn="ctr"/>
            <a:r>
              <a:rPr lang="en-US" sz="3600" dirty="0">
                <a:ln w="0"/>
                <a:effectLst>
                  <a:outerShdw blurRad="38100" dist="19050" dir="2700000" algn="tl" rotWithShape="0">
                    <a:schemeClr val="dk1">
                      <a:alpha val="40000"/>
                    </a:schemeClr>
                  </a:outerShdw>
                </a:effectLst>
              </a:rPr>
              <a:t> (Hint: Don’t forget about unit conversions).</a:t>
            </a:r>
            <a:endParaRPr lang="en-US" sz="3600" cap="none" spc="0" dirty="0">
              <a:ln w="0"/>
              <a:solidFill>
                <a:schemeClr val="tx1"/>
              </a:solidFill>
              <a:effectLst>
                <a:outerShdw blurRad="38100" dist="19050" dir="2700000" algn="tl" rotWithShape="0">
                  <a:schemeClr val="dk1">
                    <a:alpha val="40000"/>
                  </a:schemeClr>
                </a:outerShdw>
              </a:effectLst>
            </a:endParaRPr>
          </a:p>
        </p:txBody>
      </p:sp>
      <p:sp>
        <p:nvSpPr>
          <p:cNvPr id="2" name="Oval 1">
            <a:extLst>
              <a:ext uri="{FF2B5EF4-FFF2-40B4-BE49-F238E27FC236}">
                <a16:creationId xmlns:a16="http://schemas.microsoft.com/office/drawing/2014/main" id="{CAFFFFAA-043B-49EC-9C03-CD821356F8D5}"/>
              </a:ext>
            </a:extLst>
          </p:cNvPr>
          <p:cNvSpPr/>
          <p:nvPr/>
        </p:nvSpPr>
        <p:spPr>
          <a:xfrm>
            <a:off x="5331682" y="5230758"/>
            <a:ext cx="963610" cy="8535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CB064CE-BBA2-4F96-8388-C20AE2D9E4F0}"/>
              </a:ext>
            </a:extLst>
          </p:cNvPr>
          <p:cNvSpPr/>
          <p:nvPr/>
        </p:nvSpPr>
        <p:spPr>
          <a:xfrm>
            <a:off x="5070232" y="5622612"/>
            <a:ext cx="52290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a:t>
            </a:r>
          </a:p>
        </p:txBody>
      </p:sp>
      <p:sp>
        <p:nvSpPr>
          <p:cNvPr id="7" name="Oval 6">
            <a:extLst>
              <a:ext uri="{FF2B5EF4-FFF2-40B4-BE49-F238E27FC236}">
                <a16:creationId xmlns:a16="http://schemas.microsoft.com/office/drawing/2014/main" id="{96ABD5D7-BB3F-47F8-ADE4-F3D21B00D225}"/>
              </a:ext>
            </a:extLst>
          </p:cNvPr>
          <p:cNvSpPr/>
          <p:nvPr/>
        </p:nvSpPr>
        <p:spPr>
          <a:xfrm>
            <a:off x="6418385" y="5134708"/>
            <a:ext cx="963610" cy="949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B4B812-22CC-4171-B703-9B319F6CBDA7}"/>
              </a:ext>
            </a:extLst>
          </p:cNvPr>
          <p:cNvSpPr/>
          <p:nvPr/>
        </p:nvSpPr>
        <p:spPr>
          <a:xfrm>
            <a:off x="6173358" y="5657517"/>
            <a:ext cx="5725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9" name="Straight Arrow Connector 8">
            <a:extLst>
              <a:ext uri="{FF2B5EF4-FFF2-40B4-BE49-F238E27FC236}">
                <a16:creationId xmlns:a16="http://schemas.microsoft.com/office/drawing/2014/main" id="{F8F93E48-9376-4297-9617-D05F1E28993E}"/>
              </a:ext>
            </a:extLst>
          </p:cNvPr>
          <p:cNvCxnSpPr>
            <a:cxnSpLocks/>
          </p:cNvCxnSpPr>
          <p:nvPr/>
        </p:nvCxnSpPr>
        <p:spPr>
          <a:xfrm>
            <a:off x="9710382" y="4958862"/>
            <a:ext cx="18083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6D37009-1FEC-4E15-B14B-DB24DE9D0D5D}"/>
              </a:ext>
            </a:extLst>
          </p:cNvPr>
          <p:cNvSpPr/>
          <p:nvPr/>
        </p:nvSpPr>
        <p:spPr>
          <a:xfrm>
            <a:off x="9710382" y="4312531"/>
            <a:ext cx="433131" cy="646331"/>
          </a:xfrm>
          <a:prstGeom prst="rect">
            <a:avLst/>
          </a:prstGeom>
          <a:noFill/>
        </p:spPr>
        <p:txBody>
          <a:bodyPr wrap="none" lIns="91440" tIns="45720" rIns="91440" bIns="45720">
            <a:spAutoFit/>
          </a:bodyPr>
          <a:lstStyle/>
          <a:p>
            <a:pPr algn="ctr"/>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a:t>
            </a:r>
          </a:p>
        </p:txBody>
      </p:sp>
      <p:sp>
        <p:nvSpPr>
          <p:cNvPr id="14" name="Rectangle 13">
            <a:extLst>
              <a:ext uri="{FF2B5EF4-FFF2-40B4-BE49-F238E27FC236}">
                <a16:creationId xmlns:a16="http://schemas.microsoft.com/office/drawing/2014/main" id="{633BD3E8-B30B-428E-8218-A3B3012E23BB}"/>
              </a:ext>
            </a:extLst>
          </p:cNvPr>
          <p:cNvSpPr/>
          <p:nvPr/>
        </p:nvSpPr>
        <p:spPr>
          <a:xfrm>
            <a:off x="10456939" y="5253280"/>
            <a:ext cx="638315" cy="369332"/>
          </a:xfrm>
          <a:prstGeom prst="rect">
            <a:avLst/>
          </a:prstGeom>
          <a:noFill/>
        </p:spPr>
        <p:txBody>
          <a:bodyPr wrap="none" lIns="91440" tIns="45720" rIns="91440" bIns="45720">
            <a:spAutoFit/>
          </a:bodyP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 cm</a:t>
            </a:r>
            <a:endParaRPr lang="en-US"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667685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Nobel Prize facts">
            <a:extLst>
              <a:ext uri="{FF2B5EF4-FFF2-40B4-BE49-F238E27FC236}">
                <a16:creationId xmlns:a16="http://schemas.microsoft.com/office/drawing/2014/main" id="{96088E37-CA83-4854-94E0-A01612E274B8}"/>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10928" t="27048" r="52643" b="11619"/>
          <a:stretch/>
        </p:blipFill>
        <p:spPr bwMode="auto">
          <a:xfrm>
            <a:off x="6980625" y="1078182"/>
            <a:ext cx="4441372" cy="42062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mazon.com : Jumbo Extra-Large Congratulations Greeting Card ...">
            <a:extLst>
              <a:ext uri="{FF2B5EF4-FFF2-40B4-BE49-F238E27FC236}">
                <a16:creationId xmlns:a16="http://schemas.microsoft.com/office/drawing/2014/main" id="{19579727-2AC6-473E-8FD0-5A3CFF9F5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9233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81A7E73-C8B3-4861-82BB-A8019D09FD56}"/>
              </a:ext>
            </a:extLst>
          </p:cNvPr>
          <p:cNvSpPr/>
          <p:nvPr/>
        </p:nvSpPr>
        <p:spPr>
          <a:xfrm>
            <a:off x="6923314" y="642146"/>
            <a:ext cx="4555994" cy="5078313"/>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If you had done this lab in 1897 you would have won a Nobel Prize!!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944521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scovery of the electron and nucleus (article) | Khan Academy">
            <a:extLst>
              <a:ext uri="{FF2B5EF4-FFF2-40B4-BE49-F238E27FC236}">
                <a16:creationId xmlns:a16="http://schemas.microsoft.com/office/drawing/2014/main" id="{CBE5D395-6706-4378-BABF-2DBC7463D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897" y="343987"/>
            <a:ext cx="10607040" cy="5795555"/>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C4B3A7-8AD6-4AB7-96AF-CB2E38BC793C}"/>
              </a:ext>
            </a:extLst>
          </p:cNvPr>
          <p:cNvSpPr/>
          <p:nvPr/>
        </p:nvSpPr>
        <p:spPr>
          <a:xfrm>
            <a:off x="4630314" y="5934670"/>
            <a:ext cx="7561686"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plum pudding model.</a:t>
            </a:r>
          </a:p>
        </p:txBody>
      </p:sp>
    </p:spTree>
    <p:extLst>
      <p:ext uri="{BB962C8B-B14F-4D97-AF65-F5344CB8AC3E}">
        <p14:creationId xmlns:p14="http://schemas.microsoft.com/office/powerpoint/2010/main" val="2413903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2E4BFA-1F85-48EE-A00A-B139397F776E}"/>
              </a:ext>
            </a:extLst>
          </p:cNvPr>
          <p:cNvSpPr/>
          <p:nvPr/>
        </p:nvSpPr>
        <p:spPr>
          <a:xfrm>
            <a:off x="1388107" y="1589472"/>
            <a:ext cx="9691371" cy="341632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The formula for percent error is …</a:t>
            </a:r>
          </a:p>
          <a:p>
            <a:pPr algn="ctr"/>
            <a:endParaRPr lang="en-US" sz="5400" dirty="0">
              <a:ln w="0"/>
              <a:effectLst>
                <a:outerShdw blurRad="38100" dist="19050" dir="2700000" algn="tl" rotWithShape="0">
                  <a:schemeClr val="dk1">
                    <a:alpha val="40000"/>
                  </a:schemeClr>
                </a:outerShdw>
              </a:effectLst>
            </a:endParaRPr>
          </a:p>
          <a:p>
            <a:pPr algn="ctr"/>
            <a:r>
              <a:rPr lang="en-US" sz="5400" u="sng" dirty="0">
                <a:ln w="0"/>
                <a:effectLst>
                  <a:outerShdw blurRad="38100" dist="19050" dir="2700000" algn="tl" rotWithShape="0">
                    <a:schemeClr val="dk1">
                      <a:alpha val="40000"/>
                    </a:schemeClr>
                  </a:outerShdw>
                </a:effectLst>
              </a:rPr>
              <a:t>(Measurement-Actual)</a:t>
            </a:r>
            <a:r>
              <a:rPr lang="en-US" sz="5400" dirty="0">
                <a:ln w="0"/>
                <a:effectLst>
                  <a:outerShdw blurRad="38100" dist="19050" dir="2700000" algn="tl" rotWithShape="0">
                    <a:schemeClr val="dk1">
                      <a:alpha val="40000"/>
                    </a:schemeClr>
                  </a:outerShdw>
                </a:effectLst>
              </a:rPr>
              <a:t> * 100</a:t>
            </a:r>
            <a:endParaRPr lang="en-US" sz="5400" u="sng" dirty="0">
              <a:ln w="0"/>
              <a:effectLst>
                <a:outerShdw blurRad="38100" dist="19050" dir="2700000" algn="tl" rotWithShape="0">
                  <a:schemeClr val="dk1">
                    <a:alpha val="40000"/>
                  </a:schemeClr>
                </a:outerShdw>
              </a:effectLst>
            </a:endParaRPr>
          </a:p>
          <a:p>
            <a:pPr algn="ctr"/>
            <a:r>
              <a:rPr lang="en-US" sz="5400" b="0" cap="none" spc="0" dirty="0">
                <a:ln w="0"/>
                <a:solidFill>
                  <a:schemeClr val="tx1"/>
                </a:solidFill>
                <a:effectLst>
                  <a:outerShdw blurRad="38100" dist="19050" dir="2700000" algn="tl" rotWithShape="0">
                    <a:schemeClr val="dk1">
                      <a:alpha val="40000"/>
                    </a:schemeClr>
                  </a:outerShdw>
                </a:effectLst>
              </a:rPr>
              <a:t>Actual</a:t>
            </a:r>
          </a:p>
        </p:txBody>
      </p:sp>
    </p:spTree>
    <p:extLst>
      <p:ext uri="{BB962C8B-B14F-4D97-AF65-F5344CB8AC3E}">
        <p14:creationId xmlns:p14="http://schemas.microsoft.com/office/powerpoint/2010/main" val="2639420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6D89FD3F-B35B-4AD1-AC10-43D8A970A074}"/>
              </a:ext>
            </a:extLst>
          </p:cNvPr>
          <p:cNvPicPr>
            <a:picLocks noChangeAspect="1"/>
          </p:cNvPicPr>
          <p:nvPr/>
        </p:nvPicPr>
        <p:blipFill rotWithShape="1">
          <a:blip r:embed="rId3"/>
          <a:srcRect l="11920" r="13251" b="2"/>
          <a:stretch/>
        </p:blipFill>
        <p:spPr>
          <a:xfrm>
            <a:off x="34834" y="467118"/>
            <a:ext cx="8464732" cy="5571066"/>
          </a:xfrm>
          <a:prstGeom prst="rect">
            <a:avLst/>
          </a:prstGeom>
        </p:spPr>
      </p:pic>
      <p:sp>
        <p:nvSpPr>
          <p:cNvPr id="5" name="Rectangle 4">
            <a:extLst>
              <a:ext uri="{FF2B5EF4-FFF2-40B4-BE49-F238E27FC236}">
                <a16:creationId xmlns:a16="http://schemas.microsoft.com/office/drawing/2014/main" id="{D8C8F573-18D5-4809-A67E-B1E7E7CAF564}"/>
              </a:ext>
            </a:extLst>
          </p:cNvPr>
          <p:cNvSpPr/>
          <p:nvPr/>
        </p:nvSpPr>
        <p:spPr>
          <a:xfrm>
            <a:off x="4401382" y="5937815"/>
            <a:ext cx="7453563"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1.29 (+/- 0.17) x 10</a:t>
            </a:r>
            <a:r>
              <a:rPr lang="en-US" sz="5400" b="1" cap="none" spc="0" baseline="300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-7 </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C/kg</a:t>
            </a:r>
          </a:p>
        </p:txBody>
      </p:sp>
      <p:sp>
        <p:nvSpPr>
          <p:cNvPr id="2" name="Rectangle 1">
            <a:extLst>
              <a:ext uri="{FF2B5EF4-FFF2-40B4-BE49-F238E27FC236}">
                <a16:creationId xmlns:a16="http://schemas.microsoft.com/office/drawing/2014/main" id="{7076E707-95CA-48E7-920A-1D5BDA804CE8}"/>
              </a:ext>
            </a:extLst>
          </p:cNvPr>
          <p:cNvSpPr/>
          <p:nvPr/>
        </p:nvSpPr>
        <p:spPr>
          <a:xfrm>
            <a:off x="8499565" y="940309"/>
            <a:ext cx="3335932" cy="4524315"/>
          </a:xfrm>
          <a:prstGeom prst="rect">
            <a:avLst/>
          </a:prstGeom>
        </p:spPr>
        <p:txBody>
          <a:bodyPr wrap="square">
            <a:spAutoFit/>
          </a:bodyPr>
          <a:lstStyle/>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When J. J. Thomson did this experiment, he got a value of </a:t>
            </a:r>
          </a:p>
        </p:txBody>
      </p:sp>
      <p:sp>
        <p:nvSpPr>
          <p:cNvPr id="3" name="Rectangle 2">
            <a:extLst>
              <a:ext uri="{FF2B5EF4-FFF2-40B4-BE49-F238E27FC236}">
                <a16:creationId xmlns:a16="http://schemas.microsoft.com/office/drawing/2014/main" id="{530E9EA8-1FC8-4AD5-B5FA-52D43BD72C37}"/>
              </a:ext>
            </a:extLst>
          </p:cNvPr>
          <p:cNvSpPr/>
          <p:nvPr/>
        </p:nvSpPr>
        <p:spPr>
          <a:xfrm>
            <a:off x="6812134" y="117349"/>
            <a:ext cx="5023363" cy="923330"/>
          </a:xfrm>
          <a:prstGeom prst="rect">
            <a:avLst/>
          </a:prstGeom>
          <a:noFill/>
        </p:spPr>
        <p:txBody>
          <a:bodyPr wrap="none" lIns="91440" tIns="45720" rIns="91440" bIns="45720">
            <a:spAutoFit/>
          </a:bodyPr>
          <a:lstStyle/>
          <a:p>
            <a:pPr algn="ctr"/>
            <a:r>
              <a:rPr lang="en-US" sz="5400" b="1" u="sng" cap="none" spc="0" dirty="0">
                <a:ln w="6600">
                  <a:solidFill>
                    <a:schemeClr val="accent2"/>
                  </a:solidFill>
                  <a:prstDash val="solid"/>
                </a:ln>
                <a:solidFill>
                  <a:srgbClr val="FFFFFF"/>
                </a:solidFill>
                <a:effectLst>
                  <a:outerShdw dist="38100" dir="2700000" algn="tl" rotWithShape="0">
                    <a:schemeClr val="accent2"/>
                  </a:outerShdw>
                </a:effectLst>
              </a:rPr>
              <a:t>How did you do</a:t>
            </a: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779931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sych TV Show: News, Videos, Full Episodes and More | TV Guide">
            <a:extLst>
              <a:ext uri="{FF2B5EF4-FFF2-40B4-BE49-F238E27FC236}">
                <a16:creationId xmlns:a16="http://schemas.microsoft.com/office/drawing/2014/main" id="{C4C8213C-9096-40EC-BB0F-CCC1C6ECB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3471C85-682C-4A1F-8FCA-36BEE2DE2A40}"/>
              </a:ext>
            </a:extLst>
          </p:cNvPr>
          <p:cNvSpPr/>
          <p:nvPr/>
        </p:nvSpPr>
        <p:spPr>
          <a:xfrm>
            <a:off x="5143500" y="250261"/>
            <a:ext cx="6749891" cy="4247317"/>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Thomson’s model was actuall</a:t>
            </a:r>
            <a:r>
              <a:rPr lang="en-US" sz="5400" dirty="0">
                <a:ln w="0"/>
                <a:effectLst>
                  <a:outerShdw blurRad="38100" dist="19050" dir="2700000" algn="tl" rotWithShape="0">
                    <a:schemeClr val="dk1">
                      <a:alpha val="40000"/>
                    </a:schemeClr>
                  </a:outerShdw>
                </a:effectLst>
              </a:rPr>
              <a:t>y wrong!</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The value we accept today is…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03E28EED-8EEC-4626-B0B2-E86F797F7067}"/>
              </a:ext>
            </a:extLst>
          </p:cNvPr>
          <p:cNvSpPr/>
          <p:nvPr/>
        </p:nvSpPr>
        <p:spPr>
          <a:xfrm>
            <a:off x="5680467" y="4846791"/>
            <a:ext cx="5907386" cy="584775"/>
          </a:xfrm>
          <a:prstGeom prst="rect">
            <a:avLst/>
          </a:prstGeom>
        </p:spPr>
        <p:txBody>
          <a:bodyPr wrap="none">
            <a:spAutoFit/>
          </a:bodyPr>
          <a:lstStyle/>
          <a:p>
            <a:r>
              <a:rPr lang="en-US" sz="3200" b="0" i="0" dirty="0">
                <a:effectLst/>
                <a:latin typeface="sf"/>
              </a:rPr>
              <a:t>1.758 820 010 76(53) × 10</a:t>
            </a:r>
            <a:r>
              <a:rPr lang="en-US" sz="3200" b="0" i="0" baseline="30000" dirty="0">
                <a:effectLst/>
                <a:latin typeface="sf"/>
              </a:rPr>
              <a:t>11</a:t>
            </a:r>
            <a:r>
              <a:rPr lang="en-US" sz="3200" b="0" i="0" dirty="0">
                <a:effectLst/>
                <a:latin typeface="sf"/>
              </a:rPr>
              <a:t> C kg</a:t>
            </a:r>
            <a:r>
              <a:rPr lang="en-US" sz="3200" b="0" i="0" baseline="30000" dirty="0">
                <a:effectLst/>
                <a:latin typeface="sf"/>
              </a:rPr>
              <a:t>−1</a:t>
            </a:r>
            <a:r>
              <a:rPr lang="en-US" b="0" i="0" dirty="0">
                <a:effectLst/>
                <a:latin typeface="sf"/>
              </a:rPr>
              <a:t>.</a:t>
            </a:r>
            <a:endParaRPr lang="en-US" dirty="0"/>
          </a:p>
        </p:txBody>
      </p:sp>
      <p:sp>
        <p:nvSpPr>
          <p:cNvPr id="6" name="Rectangle 5">
            <a:extLst>
              <a:ext uri="{FF2B5EF4-FFF2-40B4-BE49-F238E27FC236}">
                <a16:creationId xmlns:a16="http://schemas.microsoft.com/office/drawing/2014/main" id="{E6B8C6C4-CB33-45E8-939B-EB59B9D0FB9B}"/>
              </a:ext>
            </a:extLst>
          </p:cNvPr>
          <p:cNvSpPr/>
          <p:nvPr/>
        </p:nvSpPr>
        <p:spPr>
          <a:xfrm>
            <a:off x="5366525" y="5780779"/>
            <a:ext cx="6624121" cy="830997"/>
          </a:xfrm>
          <a:prstGeom prst="rect">
            <a:avLst/>
          </a:prstGeom>
          <a:noFill/>
        </p:spPr>
        <p:txBody>
          <a:bodyPr wrap="none" lIns="91440" tIns="45720" rIns="91440" bIns="45720">
            <a:spAutoFit/>
          </a:bodyPr>
          <a:lstStyle/>
          <a:p>
            <a:pPr algn="ctr"/>
            <a:r>
              <a:rPr lang="en-US" sz="4800" b="1" cap="none" spc="0" dirty="0">
                <a:ln w="0"/>
                <a:solidFill>
                  <a:schemeClr val="tx1"/>
                </a:solidFill>
                <a:effectLst>
                  <a:outerShdw blurRad="38100" dist="19050" dir="2700000" algn="tl" rotWithShape="0">
                    <a:schemeClr val="dk1">
                      <a:alpha val="40000"/>
                    </a:schemeClr>
                  </a:outerShdw>
                </a:effectLst>
              </a:rPr>
              <a:t>How did you actually do?</a:t>
            </a:r>
          </a:p>
        </p:txBody>
      </p:sp>
    </p:spTree>
    <p:extLst>
      <p:ext uri="{BB962C8B-B14F-4D97-AF65-F5344CB8AC3E}">
        <p14:creationId xmlns:p14="http://schemas.microsoft.com/office/powerpoint/2010/main" val="3425909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5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a suit and tie&#10;&#10;Description automatically generated">
            <a:extLst>
              <a:ext uri="{FF2B5EF4-FFF2-40B4-BE49-F238E27FC236}">
                <a16:creationId xmlns:a16="http://schemas.microsoft.com/office/drawing/2014/main" id="{6D89FD3F-B35B-4AD1-AC10-43D8A970A074}"/>
              </a:ext>
            </a:extLst>
          </p:cNvPr>
          <p:cNvPicPr>
            <a:picLocks noChangeAspect="1"/>
          </p:cNvPicPr>
          <p:nvPr/>
        </p:nvPicPr>
        <p:blipFill rotWithShape="1">
          <a:blip r:embed="rId3"/>
          <a:srcRect l="1298" r="2300" b="2"/>
          <a:stretch/>
        </p:blipFill>
        <p:spPr>
          <a:xfrm>
            <a:off x="643467" y="643467"/>
            <a:ext cx="10905066" cy="5571066"/>
          </a:xfrm>
          <a:prstGeom prst="rect">
            <a:avLst/>
          </a:prstGeom>
        </p:spPr>
      </p:pic>
      <p:sp>
        <p:nvSpPr>
          <p:cNvPr id="11" name="Rectangle 10">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8C8F573-18D5-4809-A67E-B1E7E7CAF564}"/>
              </a:ext>
            </a:extLst>
          </p:cNvPr>
          <p:cNvSpPr/>
          <p:nvPr/>
        </p:nvSpPr>
        <p:spPr>
          <a:xfrm>
            <a:off x="7896571" y="4157307"/>
            <a:ext cx="3984872" cy="175432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J. J. Thomson</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1856-1940</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732841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EFADCA6-4A87-477C-864F-89DCD58A3D26}"/>
              </a:ext>
            </a:extLst>
          </p:cNvPr>
          <p:cNvPicPr>
            <a:picLocks noChangeAspect="1"/>
          </p:cNvPicPr>
          <p:nvPr/>
        </p:nvPicPr>
        <p:blipFill>
          <a:blip r:embed="rId3"/>
          <a:stretch>
            <a:fillRect/>
          </a:stretch>
        </p:blipFill>
        <p:spPr>
          <a:xfrm>
            <a:off x="643467" y="819151"/>
            <a:ext cx="7047923" cy="5215463"/>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Rectangle 4">
            <a:extLst>
              <a:ext uri="{FF2B5EF4-FFF2-40B4-BE49-F238E27FC236}">
                <a16:creationId xmlns:a16="http://schemas.microsoft.com/office/drawing/2014/main" id="{A9EE158F-F3F9-4C49-A7EC-EAE5A0C7F084}"/>
              </a:ext>
            </a:extLst>
          </p:cNvPr>
          <p:cNvSpPr/>
          <p:nvPr/>
        </p:nvSpPr>
        <p:spPr>
          <a:xfrm>
            <a:off x="7526620" y="3170949"/>
            <a:ext cx="4665380" cy="1754326"/>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Thomson &amp;</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Rutherford Lab</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8825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C0DD23-55C6-4AAB-BB5B-F59ADC1B05DF}"/>
              </a:ext>
            </a:extLst>
          </p:cNvPr>
          <p:cNvPicPr>
            <a:picLocks noChangeAspect="1"/>
          </p:cNvPicPr>
          <p:nvPr/>
        </p:nvPicPr>
        <p:blipFill>
          <a:blip r:embed="rId3"/>
          <a:stretch>
            <a:fillRect/>
          </a:stretch>
        </p:blipFill>
        <p:spPr>
          <a:xfrm>
            <a:off x="-1591056" y="1"/>
            <a:ext cx="13783056" cy="6852208"/>
          </a:xfrm>
          <a:prstGeom prst="rect">
            <a:avLst/>
          </a:prstGeom>
        </p:spPr>
      </p:pic>
      <p:graphicFrame>
        <p:nvGraphicFramePr>
          <p:cNvPr id="4" name="Table 4">
            <a:extLst>
              <a:ext uri="{FF2B5EF4-FFF2-40B4-BE49-F238E27FC236}">
                <a16:creationId xmlns:a16="http://schemas.microsoft.com/office/drawing/2014/main" id="{29F83A1A-53C4-497E-BE1A-9D08F56A5A43}"/>
              </a:ext>
            </a:extLst>
          </p:cNvPr>
          <p:cNvGraphicFramePr>
            <a:graphicFrameLocks noGrp="1"/>
          </p:cNvGraphicFramePr>
          <p:nvPr>
            <p:extLst>
              <p:ext uri="{D42A27DB-BD31-4B8C-83A1-F6EECF244321}">
                <p14:modId xmlns:p14="http://schemas.microsoft.com/office/powerpoint/2010/main" val="1323710594"/>
              </p:ext>
            </p:extLst>
          </p:nvPr>
        </p:nvGraphicFramePr>
        <p:xfrm>
          <a:off x="500887" y="393071"/>
          <a:ext cx="9599169" cy="6066067"/>
        </p:xfrm>
        <a:graphic>
          <a:graphicData uri="http://schemas.openxmlformats.org/drawingml/2006/table">
            <a:tbl>
              <a:tblPr firstRow="1" bandRow="1">
                <a:tableStyleId>{5C22544A-7EE6-4342-B048-85BDC9FD1C3A}</a:tableStyleId>
              </a:tblPr>
              <a:tblGrid>
                <a:gridCol w="3199723">
                  <a:extLst>
                    <a:ext uri="{9D8B030D-6E8A-4147-A177-3AD203B41FA5}">
                      <a16:colId xmlns:a16="http://schemas.microsoft.com/office/drawing/2014/main" val="3011847886"/>
                    </a:ext>
                  </a:extLst>
                </a:gridCol>
                <a:gridCol w="3199723">
                  <a:extLst>
                    <a:ext uri="{9D8B030D-6E8A-4147-A177-3AD203B41FA5}">
                      <a16:colId xmlns:a16="http://schemas.microsoft.com/office/drawing/2014/main" val="3120660258"/>
                    </a:ext>
                  </a:extLst>
                </a:gridCol>
                <a:gridCol w="3199723">
                  <a:extLst>
                    <a:ext uri="{9D8B030D-6E8A-4147-A177-3AD203B41FA5}">
                      <a16:colId xmlns:a16="http://schemas.microsoft.com/office/drawing/2014/main" val="3035550665"/>
                    </a:ext>
                  </a:extLst>
                </a:gridCol>
              </a:tblGrid>
              <a:tr h="447080">
                <a:tc>
                  <a:txBody>
                    <a:bodyPr/>
                    <a:lstStyle/>
                    <a:p>
                      <a:pPr algn="ctr"/>
                      <a:r>
                        <a:rPr lang="en-US" sz="2800" u="sng" dirty="0"/>
                        <a:t>Name</a:t>
                      </a:r>
                    </a:p>
                  </a:txBody>
                  <a:tcPr>
                    <a:solidFill>
                      <a:schemeClr val="accent1">
                        <a:alpha val="74902"/>
                      </a:schemeClr>
                    </a:solidFill>
                  </a:tcPr>
                </a:tc>
                <a:tc>
                  <a:txBody>
                    <a:bodyPr/>
                    <a:lstStyle/>
                    <a:p>
                      <a:pPr algn="ctr"/>
                      <a:r>
                        <a:rPr lang="en-US" sz="2800" u="sng" dirty="0"/>
                        <a:t>Units</a:t>
                      </a:r>
                    </a:p>
                  </a:txBody>
                  <a:tcPr>
                    <a:solidFill>
                      <a:schemeClr val="accent1">
                        <a:alpha val="74902"/>
                      </a:schemeClr>
                    </a:solidFill>
                  </a:tcPr>
                </a:tc>
                <a:tc>
                  <a:txBody>
                    <a:bodyPr/>
                    <a:lstStyle/>
                    <a:p>
                      <a:pPr algn="ctr"/>
                      <a:r>
                        <a:rPr lang="en-US" sz="2800" u="sng" dirty="0"/>
                        <a:t>Description</a:t>
                      </a:r>
                    </a:p>
                  </a:txBody>
                  <a:tcPr>
                    <a:solidFill>
                      <a:schemeClr val="accent1">
                        <a:alpha val="74902"/>
                      </a:schemeClr>
                    </a:solidFill>
                  </a:tcPr>
                </a:tc>
                <a:extLst>
                  <a:ext uri="{0D108BD9-81ED-4DB2-BD59-A6C34878D82A}">
                    <a16:rowId xmlns:a16="http://schemas.microsoft.com/office/drawing/2014/main" val="3650522922"/>
                  </a:ext>
                </a:extLst>
              </a:tr>
              <a:tr h="1102390">
                <a:tc>
                  <a:txBody>
                    <a:bodyPr/>
                    <a:lstStyle/>
                    <a:p>
                      <a:r>
                        <a:rPr lang="en-US" sz="2800" b="1" dirty="0">
                          <a:effectLst>
                            <a:outerShdw blurRad="38100" dist="38100" dir="2700000" algn="tl">
                              <a:srgbClr val="000000">
                                <a:alpha val="43137"/>
                              </a:srgbClr>
                            </a:outerShdw>
                          </a:effectLst>
                        </a:rPr>
                        <a:t>Coulomb</a:t>
                      </a:r>
                    </a:p>
                  </a:txBody>
                  <a:tcPr>
                    <a:solidFill>
                      <a:schemeClr val="tx2">
                        <a:lumMod val="40000"/>
                        <a:lumOff val="60000"/>
                        <a:alpha val="74902"/>
                      </a:schemeClr>
                    </a:solidFill>
                  </a:tcPr>
                </a:tc>
                <a:tc>
                  <a:txBody>
                    <a:bodyPr/>
                    <a:lstStyle/>
                    <a:p>
                      <a:pPr algn="ctr"/>
                      <a:r>
                        <a:rPr lang="en-US" sz="2800" dirty="0">
                          <a:effectLst>
                            <a:outerShdw blurRad="38100" dist="38100" dir="2700000" algn="tl">
                              <a:srgbClr val="000000">
                                <a:alpha val="43137"/>
                              </a:srgbClr>
                            </a:outerShdw>
                          </a:effectLst>
                        </a:rPr>
                        <a:t>Coulomb (C, Q, or q) 1 C = 6.24x10</a:t>
                      </a:r>
                      <a:r>
                        <a:rPr lang="en-US" sz="2800" baseline="30000" dirty="0">
                          <a:effectLst>
                            <a:outerShdw blurRad="38100" dist="38100" dir="2700000" algn="tl">
                              <a:srgbClr val="000000">
                                <a:alpha val="43137"/>
                              </a:srgbClr>
                            </a:outerShdw>
                          </a:effectLst>
                        </a:rPr>
                        <a:t>18 </a:t>
                      </a:r>
                      <a:r>
                        <a:rPr lang="en-US" sz="2800" baseline="0" dirty="0">
                          <a:effectLst>
                            <a:outerShdw blurRad="38100" dist="38100" dir="2700000" algn="tl">
                              <a:srgbClr val="000000">
                                <a:alpha val="43137"/>
                              </a:srgbClr>
                            </a:outerShdw>
                          </a:effectLst>
                        </a:rPr>
                        <a:t>e</a:t>
                      </a:r>
                      <a:r>
                        <a:rPr lang="en-US" sz="2800" baseline="30000" dirty="0">
                          <a:effectLst>
                            <a:outerShdw blurRad="38100" dist="38100" dir="2700000" algn="tl">
                              <a:srgbClr val="000000">
                                <a:alpha val="43137"/>
                              </a:srgbClr>
                            </a:outerShdw>
                          </a:effectLst>
                        </a:rPr>
                        <a:t>-</a:t>
                      </a:r>
                      <a:endParaRPr lang="en-US" sz="2800" dirty="0">
                        <a:effectLst>
                          <a:outerShdw blurRad="38100" dist="38100" dir="2700000" algn="tl">
                            <a:srgbClr val="000000">
                              <a:alpha val="43137"/>
                            </a:srgbClr>
                          </a:outerShdw>
                        </a:effectLst>
                      </a:endParaRPr>
                    </a:p>
                  </a:txBody>
                  <a:tcPr>
                    <a:solidFill>
                      <a:schemeClr val="tx2">
                        <a:lumMod val="40000"/>
                        <a:lumOff val="60000"/>
                        <a:alpha val="74902"/>
                      </a:schemeClr>
                    </a:solidFill>
                  </a:tcPr>
                </a:tc>
                <a:tc>
                  <a:txBody>
                    <a:bodyPr/>
                    <a:lstStyle/>
                    <a:p>
                      <a:r>
                        <a:rPr lang="en-US" sz="2800" dirty="0">
                          <a:effectLst>
                            <a:outerShdw blurRad="38100" dist="38100" dir="2700000" algn="tl">
                              <a:srgbClr val="000000">
                                <a:alpha val="43137"/>
                              </a:srgbClr>
                            </a:outerShdw>
                          </a:effectLst>
                        </a:rPr>
                        <a:t>Coulombs measure the energy of electrical charge.</a:t>
                      </a:r>
                    </a:p>
                  </a:txBody>
                  <a:tcPr>
                    <a:solidFill>
                      <a:schemeClr val="tx2">
                        <a:lumMod val="40000"/>
                        <a:lumOff val="60000"/>
                        <a:alpha val="74902"/>
                      </a:schemeClr>
                    </a:solidFill>
                  </a:tcPr>
                </a:tc>
                <a:extLst>
                  <a:ext uri="{0D108BD9-81ED-4DB2-BD59-A6C34878D82A}">
                    <a16:rowId xmlns:a16="http://schemas.microsoft.com/office/drawing/2014/main" val="396944430"/>
                  </a:ext>
                </a:extLst>
              </a:tr>
              <a:tr h="1433107">
                <a:tc>
                  <a:txBody>
                    <a:bodyPr/>
                    <a:lstStyle/>
                    <a:p>
                      <a:r>
                        <a:rPr lang="en-US" sz="2800" b="1" dirty="0">
                          <a:effectLst>
                            <a:outerShdw blurRad="38100" dist="38100" dir="2700000" algn="tl">
                              <a:srgbClr val="000000">
                                <a:alpha val="43137"/>
                              </a:srgbClr>
                            </a:outerShdw>
                          </a:effectLst>
                        </a:rPr>
                        <a:t>Current</a:t>
                      </a:r>
                    </a:p>
                  </a:txBody>
                  <a:tcPr>
                    <a:solidFill>
                      <a:schemeClr val="tx2">
                        <a:lumMod val="40000"/>
                        <a:lumOff val="60000"/>
                        <a:alpha val="74902"/>
                      </a:schemeClr>
                    </a:solidFill>
                  </a:tcPr>
                </a:tc>
                <a:tc>
                  <a:txBody>
                    <a:bodyPr/>
                    <a:lstStyle/>
                    <a:p>
                      <a:pPr algn="ctr"/>
                      <a:r>
                        <a:rPr lang="en-US" sz="2800" dirty="0">
                          <a:effectLst>
                            <a:outerShdw blurRad="38100" dist="38100" dir="2700000" algn="tl">
                              <a:srgbClr val="000000">
                                <a:alpha val="43137"/>
                              </a:srgbClr>
                            </a:outerShdw>
                          </a:effectLst>
                        </a:rPr>
                        <a:t>Amperes or Amps (A)</a:t>
                      </a:r>
                    </a:p>
                    <a:p>
                      <a:pPr algn="ctr"/>
                      <a:endParaRPr lang="en-US" sz="2800" dirty="0">
                        <a:effectLst>
                          <a:outerShdw blurRad="38100" dist="38100" dir="2700000" algn="tl">
                            <a:srgbClr val="000000">
                              <a:alpha val="43137"/>
                            </a:srgbClr>
                          </a:outerShdw>
                        </a:effectLst>
                      </a:endParaRPr>
                    </a:p>
                  </a:txBody>
                  <a:tcPr>
                    <a:solidFill>
                      <a:schemeClr val="tx2">
                        <a:lumMod val="40000"/>
                        <a:lumOff val="60000"/>
                        <a:alpha val="74902"/>
                      </a:schemeClr>
                    </a:solidFill>
                  </a:tcPr>
                </a:tc>
                <a:tc>
                  <a:txBody>
                    <a:bodyPr/>
                    <a:lstStyle/>
                    <a:p>
                      <a:r>
                        <a:rPr lang="en-US" sz="2800" dirty="0">
                          <a:effectLst>
                            <a:outerShdw blurRad="38100" dist="38100" dir="2700000" algn="tl">
                              <a:srgbClr val="000000">
                                <a:alpha val="43137"/>
                              </a:srgbClr>
                            </a:outerShdw>
                          </a:effectLst>
                        </a:rPr>
                        <a:t>How many electrons are flowing past a point in a second.</a:t>
                      </a:r>
                    </a:p>
                  </a:txBody>
                  <a:tcPr>
                    <a:solidFill>
                      <a:schemeClr val="tx2">
                        <a:lumMod val="40000"/>
                        <a:lumOff val="60000"/>
                        <a:alpha val="74902"/>
                      </a:schemeClr>
                    </a:solidFill>
                  </a:tcPr>
                </a:tc>
                <a:extLst>
                  <a:ext uri="{0D108BD9-81ED-4DB2-BD59-A6C34878D82A}">
                    <a16:rowId xmlns:a16="http://schemas.microsoft.com/office/drawing/2014/main" val="396384673"/>
                  </a:ext>
                </a:extLst>
              </a:tr>
              <a:tr h="1102390">
                <a:tc>
                  <a:txBody>
                    <a:bodyPr/>
                    <a:lstStyle/>
                    <a:p>
                      <a:r>
                        <a:rPr lang="en-US" sz="2800" b="1" dirty="0">
                          <a:effectLst>
                            <a:outerShdw blurRad="38100" dist="38100" dir="2700000" algn="tl">
                              <a:srgbClr val="000000">
                                <a:alpha val="43137"/>
                              </a:srgbClr>
                            </a:outerShdw>
                          </a:effectLst>
                        </a:rPr>
                        <a:t>Voltage</a:t>
                      </a:r>
                    </a:p>
                  </a:txBody>
                  <a:tcPr>
                    <a:solidFill>
                      <a:schemeClr val="tx2">
                        <a:lumMod val="40000"/>
                        <a:lumOff val="60000"/>
                        <a:alpha val="74902"/>
                      </a:schemeClr>
                    </a:solidFill>
                  </a:tcPr>
                </a:tc>
                <a:tc>
                  <a:txBody>
                    <a:bodyPr/>
                    <a:lstStyle/>
                    <a:p>
                      <a:pPr algn="ctr"/>
                      <a:r>
                        <a:rPr lang="en-US" sz="2800" dirty="0">
                          <a:effectLst>
                            <a:outerShdw blurRad="38100" dist="38100" dir="2700000" algn="tl">
                              <a:srgbClr val="000000">
                                <a:alpha val="43137"/>
                              </a:srgbClr>
                            </a:outerShdw>
                          </a:effectLst>
                        </a:rPr>
                        <a:t>Volts (V)</a:t>
                      </a:r>
                    </a:p>
                  </a:txBody>
                  <a:tcPr>
                    <a:solidFill>
                      <a:schemeClr val="tx2">
                        <a:lumMod val="40000"/>
                        <a:lumOff val="60000"/>
                        <a:alpha val="74902"/>
                      </a:schemeClr>
                    </a:solidFill>
                  </a:tcPr>
                </a:tc>
                <a:tc>
                  <a:txBody>
                    <a:bodyPr/>
                    <a:lstStyle/>
                    <a:p>
                      <a:r>
                        <a:rPr lang="en-US" sz="2800" dirty="0">
                          <a:effectLst>
                            <a:outerShdw blurRad="38100" dist="38100" dir="2700000" algn="tl">
                              <a:srgbClr val="000000">
                                <a:alpha val="43137"/>
                              </a:srgbClr>
                            </a:outerShdw>
                          </a:effectLst>
                        </a:rPr>
                        <a:t>How strongly the electrons are pushed or pulled.</a:t>
                      </a:r>
                    </a:p>
                  </a:txBody>
                  <a:tcPr>
                    <a:solidFill>
                      <a:schemeClr val="tx2">
                        <a:lumMod val="40000"/>
                        <a:lumOff val="60000"/>
                        <a:alpha val="74902"/>
                      </a:schemeClr>
                    </a:solidFill>
                  </a:tcPr>
                </a:tc>
                <a:extLst>
                  <a:ext uri="{0D108BD9-81ED-4DB2-BD59-A6C34878D82A}">
                    <a16:rowId xmlns:a16="http://schemas.microsoft.com/office/drawing/2014/main" val="1486560331"/>
                  </a:ext>
                </a:extLst>
              </a:tr>
              <a:tr h="1102390">
                <a:tc>
                  <a:txBody>
                    <a:bodyPr/>
                    <a:lstStyle/>
                    <a:p>
                      <a:r>
                        <a:rPr lang="en-US" sz="2800" b="1" dirty="0">
                          <a:effectLst>
                            <a:outerShdw blurRad="38100" dist="38100" dir="2700000" algn="tl">
                              <a:srgbClr val="000000">
                                <a:alpha val="43137"/>
                              </a:srgbClr>
                            </a:outerShdw>
                          </a:effectLst>
                        </a:rPr>
                        <a:t>Tesla</a:t>
                      </a:r>
                    </a:p>
                  </a:txBody>
                  <a:tcPr>
                    <a:solidFill>
                      <a:schemeClr val="tx2">
                        <a:lumMod val="40000"/>
                        <a:lumOff val="60000"/>
                        <a:alpha val="74902"/>
                      </a:schemeClr>
                    </a:solidFill>
                  </a:tcPr>
                </a:tc>
                <a:tc>
                  <a:txBody>
                    <a:bodyPr/>
                    <a:lstStyle/>
                    <a:p>
                      <a:pPr algn="ctr"/>
                      <a:r>
                        <a:rPr lang="en-US" sz="2800" dirty="0">
                          <a:effectLst>
                            <a:outerShdw blurRad="38100" dist="38100" dir="2700000" algn="tl">
                              <a:srgbClr val="000000">
                                <a:alpha val="43137"/>
                              </a:srgbClr>
                            </a:outerShdw>
                          </a:effectLst>
                        </a:rPr>
                        <a:t>Tesla (T)</a:t>
                      </a:r>
                    </a:p>
                  </a:txBody>
                  <a:tcPr>
                    <a:solidFill>
                      <a:schemeClr val="tx2">
                        <a:lumMod val="40000"/>
                        <a:lumOff val="60000"/>
                        <a:alpha val="74902"/>
                      </a:schemeClr>
                    </a:solidFill>
                  </a:tcPr>
                </a:tc>
                <a:tc>
                  <a:txBody>
                    <a:bodyPr/>
                    <a:lstStyle/>
                    <a:p>
                      <a:r>
                        <a:rPr lang="en-US" sz="2800" dirty="0" err="1">
                          <a:effectLst>
                            <a:outerShdw blurRad="38100" dist="38100" dir="2700000" algn="tl">
                              <a:srgbClr val="000000">
                                <a:alpha val="43137"/>
                              </a:srgbClr>
                            </a:outerShdw>
                          </a:effectLst>
                        </a:rPr>
                        <a:t>Teslas</a:t>
                      </a:r>
                      <a:r>
                        <a:rPr lang="en-US" sz="2800" dirty="0">
                          <a:effectLst>
                            <a:outerShdw blurRad="38100" dist="38100" dir="2700000" algn="tl">
                              <a:srgbClr val="000000">
                                <a:alpha val="43137"/>
                              </a:srgbClr>
                            </a:outerShdw>
                          </a:effectLst>
                        </a:rPr>
                        <a:t> measure the strength of magnetic fields.</a:t>
                      </a:r>
                    </a:p>
                  </a:txBody>
                  <a:tcPr>
                    <a:solidFill>
                      <a:schemeClr val="tx2">
                        <a:lumMod val="40000"/>
                        <a:lumOff val="60000"/>
                        <a:alpha val="74902"/>
                      </a:schemeClr>
                    </a:solidFill>
                  </a:tcPr>
                </a:tc>
                <a:extLst>
                  <a:ext uri="{0D108BD9-81ED-4DB2-BD59-A6C34878D82A}">
                    <a16:rowId xmlns:a16="http://schemas.microsoft.com/office/drawing/2014/main" val="616035176"/>
                  </a:ext>
                </a:extLst>
              </a:tr>
            </a:tbl>
          </a:graphicData>
        </a:graphic>
      </p:graphicFrame>
    </p:spTree>
    <p:extLst>
      <p:ext uri="{BB962C8B-B14F-4D97-AF65-F5344CB8AC3E}">
        <p14:creationId xmlns:p14="http://schemas.microsoft.com/office/powerpoint/2010/main" val="2288231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CE413-0E82-491C-89B6-76A52488DB51}"/>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EDC423B-450F-48D8-9D25-DF690935EEDA}"/>
              </a:ext>
            </a:extLst>
          </p:cNvPr>
          <p:cNvSpPr/>
          <p:nvPr/>
        </p:nvSpPr>
        <p:spPr>
          <a:xfrm>
            <a:off x="2492672" y="2392569"/>
            <a:ext cx="6266139"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All of physics</a:t>
            </a:r>
          </a:p>
        </p:txBody>
      </p:sp>
    </p:spTree>
    <p:extLst>
      <p:ext uri="{BB962C8B-B14F-4D97-AF65-F5344CB8AC3E}">
        <p14:creationId xmlns:p14="http://schemas.microsoft.com/office/powerpoint/2010/main" val="50303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 Physics Study Sheet">
            <a:extLst>
              <a:ext uri="{FF2B5EF4-FFF2-40B4-BE49-F238E27FC236}">
                <a16:creationId xmlns:a16="http://schemas.microsoft.com/office/drawing/2014/main" id="{037E5734-04CF-4ACC-88E8-031663626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735"/>
          <a:stretch/>
        </p:blipFill>
        <p:spPr bwMode="auto">
          <a:xfrm>
            <a:off x="1" y="50369"/>
            <a:ext cx="6095999" cy="65855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 Physics Study Sheet">
            <a:extLst>
              <a:ext uri="{FF2B5EF4-FFF2-40B4-BE49-F238E27FC236}">
                <a16:creationId xmlns:a16="http://schemas.microsoft.com/office/drawing/2014/main" id="{1984FEFD-18E2-4DD2-9724-FDA41B6387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068"/>
          <a:stretch/>
        </p:blipFill>
        <p:spPr bwMode="auto">
          <a:xfrm>
            <a:off x="5926193" y="588935"/>
            <a:ext cx="6265806" cy="604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86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Home Alone' reboot? Macaulay Culkin and the rest of Twitter react">
            <a:extLst>
              <a:ext uri="{FF2B5EF4-FFF2-40B4-BE49-F238E27FC236}">
                <a16:creationId xmlns:a16="http://schemas.microsoft.com/office/drawing/2014/main" id="{845C2D15-E0EF-4C3D-8A71-D8FB7D1983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7596" y="645583"/>
            <a:ext cx="3757612" cy="556683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76"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4" name="Speech Bubble: Oval 3">
            <a:extLst>
              <a:ext uri="{FF2B5EF4-FFF2-40B4-BE49-F238E27FC236}">
                <a16:creationId xmlns:a16="http://schemas.microsoft.com/office/drawing/2014/main" id="{004C5A84-33FA-476E-926A-C099ACC9DDD0}"/>
              </a:ext>
            </a:extLst>
          </p:cNvPr>
          <p:cNvSpPr/>
          <p:nvPr/>
        </p:nvSpPr>
        <p:spPr>
          <a:xfrm>
            <a:off x="3291840" y="72611"/>
            <a:ext cx="5512526" cy="2984098"/>
          </a:xfrm>
          <a:prstGeom prst="wedgeEllipseCallout">
            <a:avLst>
              <a:gd name="adj1" fmla="val -52720"/>
              <a:gd name="adj2" fmla="val 800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AAAAAAAAAAH!!!!</a:t>
            </a:r>
          </a:p>
        </p:txBody>
      </p:sp>
      <p:sp>
        <p:nvSpPr>
          <p:cNvPr id="5" name="Rectangle 4">
            <a:extLst>
              <a:ext uri="{FF2B5EF4-FFF2-40B4-BE49-F238E27FC236}">
                <a16:creationId xmlns:a16="http://schemas.microsoft.com/office/drawing/2014/main" id="{998BB0C1-A40B-4344-B07B-A6A4A8100925}"/>
              </a:ext>
            </a:extLst>
          </p:cNvPr>
          <p:cNvSpPr/>
          <p:nvPr/>
        </p:nvSpPr>
        <p:spPr>
          <a:xfrm>
            <a:off x="4148523" y="3843820"/>
            <a:ext cx="7555797" cy="1938992"/>
          </a:xfrm>
          <a:prstGeom prst="rect">
            <a:avLst/>
          </a:prstGeom>
          <a:noFill/>
        </p:spPr>
        <p:txBody>
          <a:bodyPr wrap="square" lIns="91440" tIns="45720" rIns="91440" bIns="45720">
            <a:spAutoFit/>
          </a:bodyPr>
          <a:lstStyle/>
          <a:p>
            <a:pPr algn="ctr"/>
            <a:r>
              <a:rPr lang="en-US" sz="6000" b="1" cap="none" spc="0" dirty="0">
                <a:ln w="6600">
                  <a:solidFill>
                    <a:schemeClr val="accent2"/>
                  </a:solidFill>
                  <a:prstDash val="solid"/>
                </a:ln>
                <a:solidFill>
                  <a:srgbClr val="FFFFFF"/>
                </a:solidFill>
                <a:effectLst>
                  <a:outerShdw dist="38100" dir="2700000" algn="tl" rotWithShape="0">
                    <a:schemeClr val="accent2"/>
                  </a:outerShdw>
                </a:effectLst>
              </a:rPr>
              <a:t>* Don’t worry. </a:t>
            </a:r>
            <a:r>
              <a:rPr lang="en-US" sz="6000" b="1" dirty="0">
                <a:ln w="6600">
                  <a:solidFill>
                    <a:schemeClr val="accent2"/>
                  </a:solidFill>
                  <a:prstDash val="solid"/>
                </a:ln>
                <a:solidFill>
                  <a:srgbClr val="FFFFFF"/>
                </a:solidFill>
                <a:effectLst>
                  <a:outerShdw dist="38100" dir="2700000" algn="tl" rotWithShape="0">
                    <a:schemeClr val="accent2"/>
                  </a:outerShdw>
                </a:effectLst>
              </a:rPr>
              <a:t>That</a:t>
            </a:r>
            <a:r>
              <a:rPr lang="en-US" sz="6000" b="1" cap="none" spc="0" dirty="0">
                <a:ln w="6600">
                  <a:solidFill>
                    <a:schemeClr val="accent2"/>
                  </a:solidFill>
                  <a:prstDash val="solid"/>
                </a:ln>
                <a:solidFill>
                  <a:srgbClr val="FFFFFF"/>
                </a:solidFill>
                <a:effectLst>
                  <a:outerShdw dist="38100" dir="2700000" algn="tl" rotWithShape="0">
                    <a:schemeClr val="accent2"/>
                  </a:outerShdw>
                </a:effectLst>
              </a:rPr>
              <a:t> won’t be on the test.</a:t>
            </a:r>
          </a:p>
        </p:txBody>
      </p:sp>
    </p:spTree>
    <p:extLst>
      <p:ext uri="{BB962C8B-B14F-4D97-AF65-F5344CB8AC3E}">
        <p14:creationId xmlns:p14="http://schemas.microsoft.com/office/powerpoint/2010/main" val="2227034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E52ED0-653A-449F-ADF5-9C9DE00C9913}"/>
              </a:ext>
            </a:extLst>
          </p:cNvPr>
          <p:cNvPicPr>
            <a:picLocks noChangeAspect="1"/>
          </p:cNvPicPr>
          <p:nvPr/>
        </p:nvPicPr>
        <p:blipFill>
          <a:blip r:embed="rId3"/>
          <a:stretch>
            <a:fillRect/>
          </a:stretch>
        </p:blipFill>
        <p:spPr>
          <a:xfrm>
            <a:off x="-164876" y="382836"/>
            <a:ext cx="12192000" cy="4527875"/>
          </a:xfrm>
          <a:prstGeom prst="rect">
            <a:avLst/>
          </a:prstGeom>
        </p:spPr>
      </p:pic>
      <p:sp>
        <p:nvSpPr>
          <p:cNvPr id="4" name="Rectangle 3">
            <a:extLst>
              <a:ext uri="{FF2B5EF4-FFF2-40B4-BE49-F238E27FC236}">
                <a16:creationId xmlns:a16="http://schemas.microsoft.com/office/drawing/2014/main" id="{C2210ACE-9D69-4816-A11B-993424FCE17D}"/>
              </a:ext>
            </a:extLst>
          </p:cNvPr>
          <p:cNvSpPr/>
          <p:nvPr/>
        </p:nvSpPr>
        <p:spPr>
          <a:xfrm>
            <a:off x="7918445" y="90928"/>
            <a:ext cx="4047583" cy="830997"/>
          </a:xfrm>
          <a:prstGeom prst="rect">
            <a:avLst/>
          </a:prstGeom>
          <a:noFill/>
        </p:spPr>
        <p:txBody>
          <a:bodyPr wrap="none" lIns="91440" tIns="45720" rIns="91440" bIns="45720">
            <a:spAutoFit/>
          </a:bodyPr>
          <a:lstStyle/>
          <a:p>
            <a:pPr algn="ctr"/>
            <a:r>
              <a:rPr lang="en-US" sz="48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 Equipment</a:t>
            </a:r>
          </a:p>
        </p:txBody>
      </p:sp>
      <p:sp>
        <p:nvSpPr>
          <p:cNvPr id="7" name="TextBox 6">
            <a:extLst>
              <a:ext uri="{FF2B5EF4-FFF2-40B4-BE49-F238E27FC236}">
                <a16:creationId xmlns:a16="http://schemas.microsoft.com/office/drawing/2014/main" id="{E3B1FD33-BB99-473E-BE37-6B9530459F38}"/>
              </a:ext>
            </a:extLst>
          </p:cNvPr>
          <p:cNvSpPr txBox="1"/>
          <p:nvPr/>
        </p:nvSpPr>
        <p:spPr>
          <a:xfrm>
            <a:off x="141890" y="4978279"/>
            <a:ext cx="11824138" cy="1569660"/>
          </a:xfrm>
          <a:prstGeom prst="rect">
            <a:avLst/>
          </a:prstGeom>
          <a:noFill/>
        </p:spPr>
        <p:txBody>
          <a:bodyPr wrap="square" rtlCol="0">
            <a:spAutoFit/>
          </a:bodyPr>
          <a:lstStyle/>
          <a:p>
            <a:r>
              <a:rPr lang="en-US" sz="2400" dirty="0"/>
              <a:t>A voltage source at 1 causes a discharge of energy to be produced at 2.  This energy is passed through an evacuated glass tube 3.  Two terminals of a magnet - &amp; + will deflect this energy ray at 4.  A phosphorus screen that will light up when energized will show the amount and the direction of deflection at 5.</a:t>
            </a:r>
          </a:p>
        </p:txBody>
      </p:sp>
      <p:sp>
        <p:nvSpPr>
          <p:cNvPr id="8" name="Rectangle 7">
            <a:extLst>
              <a:ext uri="{FF2B5EF4-FFF2-40B4-BE49-F238E27FC236}">
                <a16:creationId xmlns:a16="http://schemas.microsoft.com/office/drawing/2014/main" id="{70EC8C29-D7ED-4A72-B27C-1DB769952453}"/>
              </a:ext>
            </a:extLst>
          </p:cNvPr>
          <p:cNvSpPr/>
          <p:nvPr/>
        </p:nvSpPr>
        <p:spPr>
          <a:xfrm>
            <a:off x="1429559" y="1723444"/>
            <a:ext cx="5357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9" name="Rectangle 8">
            <a:extLst>
              <a:ext uri="{FF2B5EF4-FFF2-40B4-BE49-F238E27FC236}">
                <a16:creationId xmlns:a16="http://schemas.microsoft.com/office/drawing/2014/main" id="{3463CBFA-070F-4420-B3CC-1EE5D50C6F1D}"/>
              </a:ext>
            </a:extLst>
          </p:cNvPr>
          <p:cNvSpPr/>
          <p:nvPr/>
        </p:nvSpPr>
        <p:spPr>
          <a:xfrm>
            <a:off x="3079682" y="1723444"/>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FDE976EB-0672-427D-895B-513BD0730FB3}"/>
              </a:ext>
            </a:extLst>
          </p:cNvPr>
          <p:cNvSpPr/>
          <p:nvPr/>
        </p:nvSpPr>
        <p:spPr>
          <a:xfrm>
            <a:off x="4861544" y="1723444"/>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1CF9ACBD-16DC-4975-A6BF-71144C06560B}"/>
              </a:ext>
            </a:extLst>
          </p:cNvPr>
          <p:cNvSpPr/>
          <p:nvPr/>
        </p:nvSpPr>
        <p:spPr>
          <a:xfrm>
            <a:off x="6080745" y="1453845"/>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6E88A0E4-81F7-420E-B1B6-CD2D67E17349}"/>
              </a:ext>
            </a:extLst>
          </p:cNvPr>
          <p:cNvSpPr/>
          <p:nvPr/>
        </p:nvSpPr>
        <p:spPr>
          <a:xfrm>
            <a:off x="11646580" y="2377175"/>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5</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450654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1842</TotalTime>
  <Words>1155</Words>
  <Application>Microsoft Office PowerPoint</Application>
  <PresentationFormat>Widescreen</PresentationFormat>
  <Paragraphs>141</Paragraphs>
  <Slides>28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Cambria Math</vt:lpstr>
      <vt:lpstr>sf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&amp; Amy Boom</dc:creator>
  <cp:lastModifiedBy>John Boom</cp:lastModifiedBy>
  <cp:revision>13</cp:revision>
  <dcterms:created xsi:type="dcterms:W3CDTF">2020-08-04T05:38:35Z</dcterms:created>
  <dcterms:modified xsi:type="dcterms:W3CDTF">2020-09-30T21:19:48Z</dcterms:modified>
</cp:coreProperties>
</file>