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67" r:id="rId3"/>
    <p:sldId id="256" r:id="rId4"/>
    <p:sldId id="258" r:id="rId5"/>
    <p:sldId id="272" r:id="rId6"/>
    <p:sldId id="273" r:id="rId7"/>
    <p:sldId id="270" r:id="rId8"/>
    <p:sldId id="269" r:id="rId9"/>
    <p:sldId id="289" r:id="rId10"/>
    <p:sldId id="268" r:id="rId11"/>
    <p:sldId id="271" r:id="rId12"/>
    <p:sldId id="283" r:id="rId13"/>
    <p:sldId id="266" r:id="rId14"/>
    <p:sldId id="276" r:id="rId15"/>
    <p:sldId id="277" r:id="rId16"/>
    <p:sldId id="278" r:id="rId17"/>
    <p:sldId id="263" r:id="rId18"/>
    <p:sldId id="274" r:id="rId19"/>
    <p:sldId id="279" r:id="rId20"/>
    <p:sldId id="265" r:id="rId21"/>
    <p:sldId id="280" r:id="rId22"/>
    <p:sldId id="281" r:id="rId23"/>
    <p:sldId id="282" r:id="rId24"/>
    <p:sldId id="286" r:id="rId25"/>
    <p:sldId id="290" r:id="rId26"/>
    <p:sldId id="293" r:id="rId27"/>
    <p:sldId id="284" r:id="rId28"/>
    <p:sldId id="285" r:id="rId29"/>
    <p:sldId id="294" r:id="rId30"/>
    <p:sldId id="295" r:id="rId31"/>
    <p:sldId id="29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E0B5"/>
    <a:srgbClr val="E7E6E6"/>
    <a:srgbClr val="000000"/>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5" autoAdjust="0"/>
    <p:restoredTop sz="87199" autoAdjust="0"/>
  </p:normalViewPr>
  <p:slideViewPr>
    <p:cSldViewPr snapToGrid="0">
      <p:cViewPr varScale="1">
        <p:scale>
          <a:sx n="99" d="100"/>
          <a:sy n="99" d="100"/>
        </p:scale>
        <p:origin x="10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E4D64-444B-4BD9-94E9-744164FC0B87}" type="datetimeFigureOut">
              <a:rPr lang="en-US" smtClean="0"/>
              <a:t>9/30/2020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6DB76-DA2A-4B80-A7BA-13EA7ED6D7BC}" type="slidenum">
              <a:rPr lang="en-US" smtClean="0"/>
              <a:t>‹#›</a:t>
            </a:fld>
            <a:endParaRPr lang="en-US"/>
          </a:p>
        </p:txBody>
      </p:sp>
    </p:spTree>
    <p:extLst>
      <p:ext uri="{BB962C8B-B14F-4D97-AF65-F5344CB8AC3E}">
        <p14:creationId xmlns:p14="http://schemas.microsoft.com/office/powerpoint/2010/main" val="3650940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odayinsci.com/M/Millikan_Robert/MillikanRobert-WalksQuote800px.ht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EHWSJJ_1pM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ciencenotes.org/ap-physics-study-shee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satoday.com/story/entertainment/movies/2019/08/07/twitter-home-alone-remake-disney-bad-idea/194166300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k12.org/physics/millikans-oil-drop-experiment-in-physics/lesson/Millikan-Oil-Drop-Experiment-PHY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athwizurd.com/physics/2017/2/14/millikans-oil-drop-experimen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mazon.com/Jumbo-Extra-Large-Congratulations-Greeting-Card/dp/B07P75BK9H"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tsy.com/listing/628256662/newtons-3-laws-science-classroom-deco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crypted-tbn0.gstatic.com/images?q=tbn%3AANd9GcRkWPX95EWKtTrFJA7i6HbTkjwdhRITyp5Vsg&amp;usqp=CA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quora.com/How-is-the-mass-ratio-of-an-electron-calculated-before-finding-its-mass-and-charg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Drag_coefficien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nuclear-power.net/nuclear-engineering/fluid-dynamics/what-is-drag-air-and-fluid-resistance/drag-force-drag-equa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hlinkClick r:id="rId3"/>
              </a:rPr>
              <a:t>https://todayinsci.com/M/Millikan_Robert/MillikanRobert-WalksQuote800px.htm</a:t>
            </a:r>
            <a:endParaRPr lang="en-US" dirty="0"/>
          </a:p>
        </p:txBody>
      </p:sp>
      <p:sp>
        <p:nvSpPr>
          <p:cNvPr id="4" name="Slide Number Placeholder 3"/>
          <p:cNvSpPr>
            <a:spLocks noGrp="1"/>
          </p:cNvSpPr>
          <p:nvPr>
            <p:ph type="sldNum" sz="quarter" idx="5"/>
          </p:nvPr>
        </p:nvSpPr>
        <p:spPr/>
        <p:txBody>
          <a:bodyPr/>
          <a:lstStyle/>
          <a:p>
            <a:fld id="{B256DB76-DA2A-4B80-A7BA-13EA7ED6D7BC}" type="slidenum">
              <a:rPr lang="en-US" smtClean="0"/>
              <a:t>3</a:t>
            </a:fld>
            <a:endParaRPr lang="en-US"/>
          </a:p>
        </p:txBody>
      </p:sp>
    </p:spTree>
    <p:extLst>
      <p:ext uri="{BB962C8B-B14F-4D97-AF65-F5344CB8AC3E}">
        <p14:creationId xmlns:p14="http://schemas.microsoft.com/office/powerpoint/2010/main" val="2739380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hlinkClick r:id="rId3"/>
              </a:rPr>
              <a:t>https://www.youtube.com/watch?v=EHWSJJ_1pMA</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14</a:t>
            </a:fld>
            <a:endParaRPr lang="en-US"/>
          </a:p>
        </p:txBody>
      </p:sp>
    </p:spTree>
    <p:extLst>
      <p:ext uri="{BB962C8B-B14F-4D97-AF65-F5344CB8AC3E}">
        <p14:creationId xmlns:p14="http://schemas.microsoft.com/office/powerpoint/2010/main" val="3649518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formulae we will be using later that are derived from a combination of these basic formula.  Don’t worry about memorizing this, it is included here mostly for reference.</a:t>
            </a:r>
          </a:p>
          <a:p>
            <a:endParaRPr lang="en-US" dirty="0"/>
          </a:p>
          <a:p>
            <a:r>
              <a:rPr lang="en-US" dirty="0"/>
              <a:t>Image source:</a:t>
            </a:r>
          </a:p>
          <a:p>
            <a:r>
              <a:rPr lang="en-US" dirty="0">
                <a:hlinkClick r:id="rId3"/>
              </a:rPr>
              <a:t>https://sciencenotes.org/ap-physics-study-sheet/</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15</a:t>
            </a:fld>
            <a:endParaRPr lang="en-US"/>
          </a:p>
        </p:txBody>
      </p:sp>
    </p:spTree>
    <p:extLst>
      <p:ext uri="{BB962C8B-B14F-4D97-AF65-F5344CB8AC3E}">
        <p14:creationId xmlns:p14="http://schemas.microsoft.com/office/powerpoint/2010/main" val="3137383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hlinkClick r:id="rId3"/>
              </a:rPr>
              <a:t>https://www.usatoday.com/story/entertainment/movies/2019/08/07/twitter-home-alone-remake-disney-bad-idea/1941663001/</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16</a:t>
            </a:fld>
            <a:endParaRPr lang="en-US"/>
          </a:p>
        </p:txBody>
      </p:sp>
    </p:spTree>
    <p:extLst>
      <p:ext uri="{BB962C8B-B14F-4D97-AF65-F5344CB8AC3E}">
        <p14:creationId xmlns:p14="http://schemas.microsoft.com/office/powerpoint/2010/main" val="124780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experiment conducted by Robert Andrews Millikan and his graduate assistant Harvey Fletcher in 1909 we will be measuring 2 values: The terminal velocity of an oil drop &amp; then we will balance the freefall of the droplet using an electrical field.  From this information we can determine the mass of an electron. </a:t>
            </a:r>
          </a:p>
        </p:txBody>
      </p:sp>
      <p:sp>
        <p:nvSpPr>
          <p:cNvPr id="4" name="Slide Number Placeholder 3"/>
          <p:cNvSpPr>
            <a:spLocks noGrp="1"/>
          </p:cNvSpPr>
          <p:nvPr>
            <p:ph type="sldNum" sz="quarter" idx="5"/>
          </p:nvPr>
        </p:nvSpPr>
        <p:spPr/>
        <p:txBody>
          <a:bodyPr/>
          <a:lstStyle/>
          <a:p>
            <a:fld id="{B256DB76-DA2A-4B80-A7BA-13EA7ED6D7BC}" type="slidenum">
              <a:rPr lang="en-US" smtClean="0"/>
              <a:t>18</a:t>
            </a:fld>
            <a:endParaRPr lang="en-US"/>
          </a:p>
        </p:txBody>
      </p:sp>
    </p:spTree>
    <p:extLst>
      <p:ext uri="{BB962C8B-B14F-4D97-AF65-F5344CB8AC3E}">
        <p14:creationId xmlns:p14="http://schemas.microsoft.com/office/powerpoint/2010/main" val="1017931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Sources:</a:t>
            </a:r>
          </a:p>
          <a:p>
            <a:r>
              <a:rPr lang="en-US" dirty="0">
                <a:hlinkClick r:id="rId3"/>
              </a:rPr>
              <a:t>https://www.ck12.org/physics/millikans-oil-drop-experiment-in-physics/lesson/Millikan-Oil-Drop-Experiment-PHYS/</a:t>
            </a:r>
            <a:endParaRPr lang="en-US" dirty="0"/>
          </a:p>
          <a:p>
            <a:r>
              <a:rPr lang="en-US" dirty="0"/>
              <a:t>https://sites.google.com/site/theapatomicmodel/millikan-oill-drop-experiment  * He describes the top plate as being negative and the bottom plate as being positive.  In his model the droplets are loosing electrons, in my model, they are gaining electrons.  The difference doesn’t really matter, as long as they are repelled by a proper arrangement of like charges.  Negative repels negative in my model.  Positive repels positive in his model.  In both the result is the same and the droplet floats.</a:t>
            </a:r>
          </a:p>
          <a:p>
            <a:endParaRPr lang="en-US" dirty="0"/>
          </a:p>
          <a:p>
            <a:r>
              <a:rPr lang="en-US" dirty="0"/>
              <a:t>A great video explaining what is happening can be found here</a:t>
            </a:r>
          </a:p>
          <a:p>
            <a:r>
              <a:rPr lang="en-US" dirty="0"/>
              <a:t>https://www.youtube.com/watch?v=2HhaQtvICe8</a:t>
            </a:r>
          </a:p>
          <a:p>
            <a:endParaRPr lang="en-US" dirty="0"/>
          </a:p>
        </p:txBody>
      </p:sp>
      <p:sp>
        <p:nvSpPr>
          <p:cNvPr id="4" name="Slide Number Placeholder 3"/>
          <p:cNvSpPr>
            <a:spLocks noGrp="1"/>
          </p:cNvSpPr>
          <p:nvPr>
            <p:ph type="sldNum" sz="quarter" idx="5"/>
          </p:nvPr>
        </p:nvSpPr>
        <p:spPr/>
        <p:txBody>
          <a:bodyPr/>
          <a:lstStyle/>
          <a:p>
            <a:fld id="{B256DB76-DA2A-4B80-A7BA-13EA7ED6D7BC}" type="slidenum">
              <a:rPr lang="en-US" smtClean="0"/>
              <a:t>23</a:t>
            </a:fld>
            <a:endParaRPr lang="en-US"/>
          </a:p>
        </p:txBody>
      </p:sp>
    </p:spTree>
    <p:extLst>
      <p:ext uri="{BB962C8B-B14F-4D97-AF65-F5344CB8AC3E}">
        <p14:creationId xmlns:p14="http://schemas.microsoft.com/office/powerpoint/2010/main" val="3888190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student is interested, Equation 1 can be derived from setting the force of gravity mg = the drag equation, plugging in the values obtained for the density of air, the area of a spherical drop, the drag coefficient of a sphere and then and solving for r.  </a:t>
            </a:r>
          </a:p>
          <a:p>
            <a:endParaRPr lang="en-US" dirty="0"/>
          </a:p>
          <a:p>
            <a:r>
              <a:rPr lang="en-US" dirty="0"/>
              <a:t>Equation 2 is a rearrangement of the definition of density.  If density is mass divided by volume, then volume times density is equal to mass.  </a:t>
            </a:r>
          </a:p>
          <a:p>
            <a:endParaRPr lang="en-US" dirty="0"/>
          </a:p>
          <a:p>
            <a:r>
              <a:rPr lang="en-US" dirty="0"/>
              <a:t>Equation 3 is based on the notions that a charge on a droplet is proportional to its area and the time the drop is exposed to a current.  Kinetic energy is proportional to voltage. Solve for time and combine lumping all constants into a single constant.</a:t>
            </a:r>
          </a:p>
          <a:p>
            <a:endParaRPr lang="en-US" dirty="0"/>
          </a:p>
          <a:p>
            <a:r>
              <a:rPr lang="en-US" dirty="0"/>
              <a:t>Equation 4 comes from setting the electric force equal to the force of gravity plugging in masses and densities as well as the definition of a volt.</a:t>
            </a:r>
          </a:p>
          <a:p>
            <a:endParaRPr lang="en-US" dirty="0"/>
          </a:p>
          <a:p>
            <a:r>
              <a:rPr lang="en-US" dirty="0"/>
              <a:t>A technical description of the derivation of the mathematics can be found here</a:t>
            </a:r>
          </a:p>
          <a:p>
            <a:r>
              <a:rPr lang="en-US" dirty="0">
                <a:hlinkClick r:id="rId3"/>
              </a:rPr>
              <a:t>https://www.mathwizurd.com/physics/2017/2/14/millikans-oil-drop-experiment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256DB76-DA2A-4B80-A7BA-13EA7ED6D7BC}" type="slidenum">
              <a:rPr lang="en-US" smtClean="0"/>
              <a:t>27</a:t>
            </a:fld>
            <a:endParaRPr lang="en-US"/>
          </a:p>
        </p:txBody>
      </p:sp>
    </p:spTree>
    <p:extLst>
      <p:ext uri="{BB962C8B-B14F-4D97-AF65-F5344CB8AC3E}">
        <p14:creationId xmlns:p14="http://schemas.microsoft.com/office/powerpoint/2010/main" val="878675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Millikan and Fletcher got a value of 1.592 x 10^-19 C/e</a:t>
            </a:r>
            <a:r>
              <a:rPr lang="en-US" baseline="30000" dirty="0"/>
              <a:t>-</a:t>
            </a:r>
            <a:r>
              <a:rPr lang="en-US" baseline="0" dirty="0"/>
              <a:t> . They were off by about 2% from today’s value.</a:t>
            </a:r>
            <a:endParaRPr lang="en-US" dirty="0"/>
          </a:p>
        </p:txBody>
      </p:sp>
      <p:sp>
        <p:nvSpPr>
          <p:cNvPr id="4" name="Slide Number Placeholder 3"/>
          <p:cNvSpPr>
            <a:spLocks noGrp="1"/>
          </p:cNvSpPr>
          <p:nvPr>
            <p:ph type="sldNum" sz="quarter" idx="5"/>
          </p:nvPr>
        </p:nvSpPr>
        <p:spPr/>
        <p:txBody>
          <a:bodyPr/>
          <a:lstStyle/>
          <a:p>
            <a:fld id="{B256DB76-DA2A-4B80-A7BA-13EA7ED6D7BC}" type="slidenum">
              <a:rPr lang="en-US" smtClean="0"/>
              <a:t>29</a:t>
            </a:fld>
            <a:endParaRPr lang="en-US"/>
          </a:p>
        </p:txBody>
      </p:sp>
    </p:spTree>
    <p:extLst>
      <p:ext uri="{BB962C8B-B14F-4D97-AF65-F5344CB8AC3E}">
        <p14:creationId xmlns:p14="http://schemas.microsoft.com/office/powerpoint/2010/main" val="1909100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1909 oil drop experiment is one of the most famous experiments in all of chemistry, but there is controversy surrounding it.  Millikan collected approximately 140 data points, of these he only used 58 or 41%.  He excluded 59% of his data.  This experiment IS difficult.  I failed repeatedly while creating it.  Was he justified in throwing out the “bad quality data” or is it necessary to include everything to be a good scientist?</a:t>
            </a:r>
          </a:p>
          <a:p>
            <a:endParaRPr lang="en-US" dirty="0"/>
          </a:p>
          <a:p>
            <a:endParaRPr lang="en-US" dirty="0"/>
          </a:p>
          <a:p>
            <a:r>
              <a:rPr lang="en-US" dirty="0"/>
              <a:t>Because of this experiment, Millikan became one of the most famous Nobel Prize winning scientists with his results still discussed almost 70 years after his death.  This is the sort of immortality scientific investigators dream of.  However, his graduate student Harvey Fletcher is the one who did most of the actual work is often forgotten.</a:t>
            </a:r>
          </a:p>
          <a:p>
            <a:endParaRPr lang="en-US" dirty="0"/>
          </a:p>
          <a:p>
            <a:r>
              <a:rPr lang="en-US" dirty="0"/>
              <a:t>Finally, an interesting note about the experiment for which Millikan actually won the Nobel Prize.  He disagreed with Einstein’s interpretation of the universe and Millikan set about to create an experiment that would DISPROVE Einstein.  He ended up proving Einstein right to within 0.5%.</a:t>
            </a:r>
          </a:p>
        </p:txBody>
      </p:sp>
      <p:sp>
        <p:nvSpPr>
          <p:cNvPr id="4" name="Slide Number Placeholder 3"/>
          <p:cNvSpPr>
            <a:spLocks noGrp="1"/>
          </p:cNvSpPr>
          <p:nvPr>
            <p:ph type="sldNum" sz="quarter" idx="5"/>
          </p:nvPr>
        </p:nvSpPr>
        <p:spPr/>
        <p:txBody>
          <a:bodyPr/>
          <a:lstStyle/>
          <a:p>
            <a:fld id="{B256DB76-DA2A-4B80-A7BA-13EA7ED6D7BC}" type="slidenum">
              <a:rPr lang="en-US" smtClean="0"/>
              <a:t>30</a:t>
            </a:fld>
            <a:endParaRPr lang="en-US"/>
          </a:p>
        </p:txBody>
      </p:sp>
    </p:spTree>
    <p:extLst>
      <p:ext uri="{BB962C8B-B14F-4D97-AF65-F5344CB8AC3E}">
        <p14:creationId xmlns:p14="http://schemas.microsoft.com/office/powerpoint/2010/main" val="1393914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Sources:</a:t>
            </a:r>
          </a:p>
          <a:p>
            <a:r>
              <a:rPr lang="en-US" dirty="0">
                <a:hlinkClick r:id="rId3"/>
              </a:rPr>
              <a:t>https://www.amazon.com/Jumbo-Extra-Large-Congratulations-Greeting-Card/dp/B07P75BK9H</a:t>
            </a:r>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31</a:t>
            </a:fld>
            <a:endParaRPr lang="en-US"/>
          </a:p>
        </p:txBody>
      </p:sp>
    </p:spTree>
    <p:extLst>
      <p:ext uri="{BB962C8B-B14F-4D97-AF65-F5344CB8AC3E}">
        <p14:creationId xmlns:p14="http://schemas.microsoft.com/office/powerpoint/2010/main" val="349742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hlinkClick r:id="rId3"/>
              </a:rPr>
              <a:t>https://www.etsy.com/listing/628256662/newtons-3-laws-science-classroom-decor</a:t>
            </a:r>
            <a:endParaRPr lang="en-US" dirty="0"/>
          </a:p>
        </p:txBody>
      </p:sp>
      <p:sp>
        <p:nvSpPr>
          <p:cNvPr id="4" name="Slide Number Placeholder 3"/>
          <p:cNvSpPr>
            <a:spLocks noGrp="1"/>
          </p:cNvSpPr>
          <p:nvPr>
            <p:ph type="sldNum" sz="quarter" idx="5"/>
          </p:nvPr>
        </p:nvSpPr>
        <p:spPr/>
        <p:txBody>
          <a:bodyPr/>
          <a:lstStyle/>
          <a:p>
            <a:fld id="{B256DB76-DA2A-4B80-A7BA-13EA7ED6D7BC}" type="slidenum">
              <a:rPr lang="en-US" smtClean="0"/>
              <a:t>5</a:t>
            </a:fld>
            <a:endParaRPr lang="en-US"/>
          </a:p>
        </p:txBody>
      </p:sp>
    </p:spTree>
    <p:extLst>
      <p:ext uri="{BB962C8B-B14F-4D97-AF65-F5344CB8AC3E}">
        <p14:creationId xmlns:p14="http://schemas.microsoft.com/office/powerpoint/2010/main" val="256192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hlinkClick r:id="rId3"/>
              </a:rPr>
              <a:t>https://encrypted-tbn0.gstatic.com/images?q=tbn%3AANd9GcRkWPX95EWKtTrFJA7i6HbTkjwdhRITyp5Vsg&amp;usqp=CAU</a:t>
            </a:r>
            <a:endParaRPr lang="en-US" dirty="0"/>
          </a:p>
        </p:txBody>
      </p:sp>
      <p:sp>
        <p:nvSpPr>
          <p:cNvPr id="4" name="Slide Number Placeholder 3"/>
          <p:cNvSpPr>
            <a:spLocks noGrp="1"/>
          </p:cNvSpPr>
          <p:nvPr>
            <p:ph type="sldNum" sz="quarter" idx="5"/>
          </p:nvPr>
        </p:nvSpPr>
        <p:spPr/>
        <p:txBody>
          <a:bodyPr/>
          <a:lstStyle/>
          <a:p>
            <a:fld id="{B256DB76-DA2A-4B80-A7BA-13EA7ED6D7BC}" type="slidenum">
              <a:rPr lang="en-US" smtClean="0"/>
              <a:t>7</a:t>
            </a:fld>
            <a:endParaRPr lang="en-US"/>
          </a:p>
        </p:txBody>
      </p:sp>
    </p:spTree>
    <p:extLst>
      <p:ext uri="{BB962C8B-B14F-4D97-AF65-F5344CB8AC3E}">
        <p14:creationId xmlns:p14="http://schemas.microsoft.com/office/powerpoint/2010/main" val="3671272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Mr. Boom was 21 he went skydiving.  Note this is NOT Mr. Boom pictured. The wind resistance exactly balances the fall of gravity.  As such, the skydiver continues to fall at a steady rate of 200 mph.  The skydiver does not speed up or slow down in accordance with Newton’s First Law.  For the diver to stop, an additional force must be applied.</a:t>
            </a:r>
          </a:p>
          <a:p>
            <a:endParaRPr lang="en-US" dirty="0"/>
          </a:p>
          <a:p>
            <a:r>
              <a:rPr lang="en-US" dirty="0"/>
              <a:t>Image Source:</a:t>
            </a:r>
          </a:p>
          <a:p>
            <a:r>
              <a:rPr lang="en-US" dirty="0"/>
              <a:t>https://fityourself.club/what-skydiving-reminded-me-about-extreme-fat-loss-c80837ce033d</a:t>
            </a:r>
          </a:p>
        </p:txBody>
      </p:sp>
      <p:sp>
        <p:nvSpPr>
          <p:cNvPr id="4" name="Slide Number Placeholder 3"/>
          <p:cNvSpPr>
            <a:spLocks noGrp="1"/>
          </p:cNvSpPr>
          <p:nvPr>
            <p:ph type="sldNum" sz="quarter" idx="5"/>
          </p:nvPr>
        </p:nvSpPr>
        <p:spPr/>
        <p:txBody>
          <a:bodyPr/>
          <a:lstStyle/>
          <a:p>
            <a:fld id="{B256DB76-DA2A-4B80-A7BA-13EA7ED6D7BC}" type="slidenum">
              <a:rPr lang="en-US" smtClean="0"/>
              <a:t>8</a:t>
            </a:fld>
            <a:endParaRPr lang="en-US"/>
          </a:p>
        </p:txBody>
      </p:sp>
    </p:spTree>
    <p:extLst>
      <p:ext uri="{BB962C8B-B14F-4D97-AF65-F5344CB8AC3E}">
        <p14:creationId xmlns:p14="http://schemas.microsoft.com/office/powerpoint/2010/main" val="3647718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p>
          <a:p>
            <a:r>
              <a:rPr lang="en-US" dirty="0">
                <a:hlinkClick r:id="rId3"/>
              </a:rPr>
              <a:t>https://www.quora.com/How-is-the-mass-ratio-of-an-electron-calculated-before-finding-its-mass-and-charge</a:t>
            </a:r>
            <a:endParaRPr lang="en-US" dirty="0"/>
          </a:p>
        </p:txBody>
      </p:sp>
      <p:sp>
        <p:nvSpPr>
          <p:cNvPr id="4" name="Slide Number Placeholder 3"/>
          <p:cNvSpPr>
            <a:spLocks noGrp="1"/>
          </p:cNvSpPr>
          <p:nvPr>
            <p:ph type="sldNum" sz="quarter" idx="5"/>
          </p:nvPr>
        </p:nvSpPr>
        <p:spPr/>
        <p:txBody>
          <a:bodyPr/>
          <a:lstStyle/>
          <a:p>
            <a:fld id="{B256DB76-DA2A-4B80-A7BA-13EA7ED6D7BC}" type="slidenum">
              <a:rPr lang="en-US" smtClean="0"/>
              <a:t>9</a:t>
            </a:fld>
            <a:endParaRPr lang="en-US"/>
          </a:p>
        </p:txBody>
      </p:sp>
    </p:spTree>
    <p:extLst>
      <p:ext uri="{BB962C8B-B14F-4D97-AF65-F5344CB8AC3E}">
        <p14:creationId xmlns:p14="http://schemas.microsoft.com/office/powerpoint/2010/main" val="1964415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experiment we will need an understanding of the drag force.  We will be measuring how fast an oil droplet falls through air.  The drag of the air will balance the force of gravity.  We will then apply an electrical current to supply an additional force to stop the fall of the oil droplet.  By measuring the ratio of drag to electricity we will be able to determine the mass of an electron.</a:t>
            </a:r>
          </a:p>
          <a:p>
            <a:endParaRPr lang="en-US" dirty="0"/>
          </a:p>
          <a:p>
            <a:r>
              <a:rPr lang="en-US" dirty="0"/>
              <a:t>Image Sources:</a:t>
            </a:r>
          </a:p>
          <a:p>
            <a:r>
              <a:rPr lang="en-US" dirty="0">
                <a:hlinkClick r:id="rId3"/>
              </a:rPr>
              <a:t>https://en.wikipedia.org/wiki/Drag_coefficient</a:t>
            </a:r>
            <a:endParaRPr lang="en-US" dirty="0"/>
          </a:p>
          <a:p>
            <a:r>
              <a:rPr lang="en-US" dirty="0">
                <a:hlinkClick r:id="rId4"/>
              </a:rPr>
              <a:t>https://www.nuclear-power.net/nuclear-engineering/fluid-dynamics/what-is-drag-air-and-fluid-resistance/drag-force-drag-equation/</a:t>
            </a:r>
            <a:endParaRPr lang="en-US" dirty="0"/>
          </a:p>
        </p:txBody>
      </p:sp>
      <p:sp>
        <p:nvSpPr>
          <p:cNvPr id="4" name="Slide Number Placeholder 3"/>
          <p:cNvSpPr>
            <a:spLocks noGrp="1"/>
          </p:cNvSpPr>
          <p:nvPr>
            <p:ph type="sldNum" sz="quarter" idx="5"/>
          </p:nvPr>
        </p:nvSpPr>
        <p:spPr/>
        <p:txBody>
          <a:bodyPr/>
          <a:lstStyle/>
          <a:p>
            <a:fld id="{B256DB76-DA2A-4B80-A7BA-13EA7ED6D7BC}" type="slidenum">
              <a:rPr lang="en-US" smtClean="0"/>
              <a:t>10</a:t>
            </a:fld>
            <a:endParaRPr lang="en-US"/>
          </a:p>
        </p:txBody>
      </p:sp>
    </p:spTree>
    <p:extLst>
      <p:ext uri="{BB962C8B-B14F-4D97-AF65-F5344CB8AC3E}">
        <p14:creationId xmlns:p14="http://schemas.microsoft.com/office/powerpoint/2010/main" val="1802424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know the size of an oil drop we will need to use the drag equation stated earlier.  One of the terms we need to know is the density of air.  A simple experiment weighing a gallon sized bag both full of air and and empty can tell us the density of air.  We will use this number later.</a:t>
            </a:r>
          </a:p>
        </p:txBody>
      </p:sp>
      <p:sp>
        <p:nvSpPr>
          <p:cNvPr id="4" name="Slide Number Placeholder 3"/>
          <p:cNvSpPr>
            <a:spLocks noGrp="1"/>
          </p:cNvSpPr>
          <p:nvPr>
            <p:ph type="sldNum" sz="quarter" idx="5"/>
          </p:nvPr>
        </p:nvSpPr>
        <p:spPr/>
        <p:txBody>
          <a:bodyPr/>
          <a:lstStyle/>
          <a:p>
            <a:fld id="{B256DB76-DA2A-4B80-A7BA-13EA7ED6D7BC}" type="slidenum">
              <a:rPr lang="en-US" smtClean="0"/>
              <a:t>11</a:t>
            </a:fld>
            <a:endParaRPr lang="en-US"/>
          </a:p>
        </p:txBody>
      </p:sp>
    </p:spTree>
    <p:extLst>
      <p:ext uri="{BB962C8B-B14F-4D97-AF65-F5344CB8AC3E}">
        <p14:creationId xmlns:p14="http://schemas.microsoft.com/office/powerpoint/2010/main" val="3148096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use this number later.  </a:t>
            </a:r>
            <a:r>
              <a:rPr lang="en-US" dirty="0" err="1"/>
              <a:t>Millikian</a:t>
            </a:r>
            <a:r>
              <a:rPr lang="en-US" dirty="0"/>
              <a:t> used vacuum pump or clock oil in his experiment, because it didn’t evaporate as easily as water.</a:t>
            </a:r>
          </a:p>
        </p:txBody>
      </p:sp>
      <p:sp>
        <p:nvSpPr>
          <p:cNvPr id="4" name="Slide Number Placeholder 3"/>
          <p:cNvSpPr>
            <a:spLocks noGrp="1"/>
          </p:cNvSpPr>
          <p:nvPr>
            <p:ph type="sldNum" sz="quarter" idx="5"/>
          </p:nvPr>
        </p:nvSpPr>
        <p:spPr/>
        <p:txBody>
          <a:bodyPr/>
          <a:lstStyle/>
          <a:p>
            <a:fld id="{B256DB76-DA2A-4B80-A7BA-13EA7ED6D7BC}" type="slidenum">
              <a:rPr lang="en-US" smtClean="0"/>
              <a:t>12</a:t>
            </a:fld>
            <a:endParaRPr lang="en-US"/>
          </a:p>
        </p:txBody>
      </p:sp>
    </p:spTree>
    <p:extLst>
      <p:ext uri="{BB962C8B-B14F-4D97-AF65-F5344CB8AC3E}">
        <p14:creationId xmlns:p14="http://schemas.microsoft.com/office/powerpoint/2010/main" val="3540649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studying properties of electrons.  As such we will be using electricity.  We need to know some of the terms related to electricity.</a:t>
            </a:r>
          </a:p>
          <a:p>
            <a:endParaRPr lang="en-US" dirty="0"/>
          </a:p>
          <a:p>
            <a:r>
              <a:rPr lang="en-US" dirty="0"/>
              <a:t>Image Source:</a:t>
            </a:r>
          </a:p>
          <a:p>
            <a:r>
              <a:rPr lang="en-US" dirty="0"/>
              <a:t>https://arstechnica.com/science/2018/05/nasas-em-drive-is-a-magnetic-wtf-thruster/</a:t>
            </a:r>
          </a:p>
        </p:txBody>
      </p:sp>
      <p:sp>
        <p:nvSpPr>
          <p:cNvPr id="4" name="Slide Number Placeholder 3"/>
          <p:cNvSpPr>
            <a:spLocks noGrp="1"/>
          </p:cNvSpPr>
          <p:nvPr>
            <p:ph type="sldNum" sz="quarter" idx="5"/>
          </p:nvPr>
        </p:nvSpPr>
        <p:spPr/>
        <p:txBody>
          <a:bodyPr/>
          <a:lstStyle/>
          <a:p>
            <a:fld id="{72FF6761-9632-4DAA-A474-7D26F1370637}" type="slidenum">
              <a:rPr lang="en-US" smtClean="0"/>
              <a:t>13</a:t>
            </a:fld>
            <a:endParaRPr lang="en-US"/>
          </a:p>
        </p:txBody>
      </p:sp>
    </p:spTree>
    <p:extLst>
      <p:ext uri="{BB962C8B-B14F-4D97-AF65-F5344CB8AC3E}">
        <p14:creationId xmlns:p14="http://schemas.microsoft.com/office/powerpoint/2010/main" val="3984164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2DE1D-407B-4A75-9456-6DB891A583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AAE7F5-1D39-4DA7-ABA5-93395E069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19C05D-5F99-441C-AD1F-766662716D7B}"/>
              </a:ext>
            </a:extLst>
          </p:cNvPr>
          <p:cNvSpPr>
            <a:spLocks noGrp="1"/>
          </p:cNvSpPr>
          <p:nvPr>
            <p:ph type="dt" sz="half" idx="10"/>
          </p:nvPr>
        </p:nvSpPr>
        <p:spPr/>
        <p:txBody>
          <a:bodyPr/>
          <a:lstStyle/>
          <a:p>
            <a:fld id="{DEAB3975-8579-4863-9FC2-CDC407B61802}" type="datetimeFigureOut">
              <a:rPr lang="en-US" smtClean="0"/>
              <a:t>9/30/2020</a:t>
            </a:fld>
            <a:endParaRPr lang="en-US"/>
          </a:p>
        </p:txBody>
      </p:sp>
      <p:sp>
        <p:nvSpPr>
          <p:cNvPr id="5" name="Footer Placeholder 4">
            <a:extLst>
              <a:ext uri="{FF2B5EF4-FFF2-40B4-BE49-F238E27FC236}">
                <a16:creationId xmlns:a16="http://schemas.microsoft.com/office/drawing/2014/main" id="{E7C7A57F-24F1-43E1-9733-85AB0E4C2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2F656-C57F-45B8-92F5-9BF3C2460A1B}"/>
              </a:ext>
            </a:extLst>
          </p:cNvPr>
          <p:cNvSpPr>
            <a:spLocks noGrp="1"/>
          </p:cNvSpPr>
          <p:nvPr>
            <p:ph type="sldNum" sz="quarter" idx="12"/>
          </p:nvPr>
        </p:nvSpPr>
        <p:spPr/>
        <p:txBody>
          <a:bodyPr/>
          <a:lstStyle/>
          <a:p>
            <a:fld id="{DA7EB9B1-2FCE-4A95-B964-E332DE271799}" type="slidenum">
              <a:rPr lang="en-US" smtClean="0"/>
              <a:t>‹#›</a:t>
            </a:fld>
            <a:endParaRPr lang="en-US"/>
          </a:p>
        </p:txBody>
      </p:sp>
    </p:spTree>
    <p:extLst>
      <p:ext uri="{BB962C8B-B14F-4D97-AF65-F5344CB8AC3E}">
        <p14:creationId xmlns:p14="http://schemas.microsoft.com/office/powerpoint/2010/main" val="946619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96AA-06DA-4623-A435-3A77143EA0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D4937E-4F3D-45D5-8A65-22E80968EC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976CA-EB4D-4F94-BCCA-47F3A712E67D}"/>
              </a:ext>
            </a:extLst>
          </p:cNvPr>
          <p:cNvSpPr>
            <a:spLocks noGrp="1"/>
          </p:cNvSpPr>
          <p:nvPr>
            <p:ph type="dt" sz="half" idx="10"/>
          </p:nvPr>
        </p:nvSpPr>
        <p:spPr/>
        <p:txBody>
          <a:bodyPr/>
          <a:lstStyle/>
          <a:p>
            <a:fld id="{DEAB3975-8579-4863-9FC2-CDC407B61802}" type="datetimeFigureOut">
              <a:rPr lang="en-US" smtClean="0"/>
              <a:t>9/30/2020</a:t>
            </a:fld>
            <a:endParaRPr lang="en-US"/>
          </a:p>
        </p:txBody>
      </p:sp>
      <p:sp>
        <p:nvSpPr>
          <p:cNvPr id="5" name="Footer Placeholder 4">
            <a:extLst>
              <a:ext uri="{FF2B5EF4-FFF2-40B4-BE49-F238E27FC236}">
                <a16:creationId xmlns:a16="http://schemas.microsoft.com/office/drawing/2014/main" id="{CCC2047C-169B-4624-B53C-9B62478F0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F4942-E6B7-49AA-B841-4D7EC77F8C04}"/>
              </a:ext>
            </a:extLst>
          </p:cNvPr>
          <p:cNvSpPr>
            <a:spLocks noGrp="1"/>
          </p:cNvSpPr>
          <p:nvPr>
            <p:ph type="sldNum" sz="quarter" idx="12"/>
          </p:nvPr>
        </p:nvSpPr>
        <p:spPr/>
        <p:txBody>
          <a:bodyPr/>
          <a:lstStyle/>
          <a:p>
            <a:fld id="{DA7EB9B1-2FCE-4A95-B964-E332DE271799}" type="slidenum">
              <a:rPr lang="en-US" smtClean="0"/>
              <a:t>‹#›</a:t>
            </a:fld>
            <a:endParaRPr lang="en-US"/>
          </a:p>
        </p:txBody>
      </p:sp>
    </p:spTree>
    <p:extLst>
      <p:ext uri="{BB962C8B-B14F-4D97-AF65-F5344CB8AC3E}">
        <p14:creationId xmlns:p14="http://schemas.microsoft.com/office/powerpoint/2010/main" val="1581670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1D5D27-7E24-4C0B-86D5-F62B6E1CDA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590D9B-F0CE-4B80-86D3-773478C02C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C7523-6BB8-47AC-A09C-268BCA76CB71}"/>
              </a:ext>
            </a:extLst>
          </p:cNvPr>
          <p:cNvSpPr>
            <a:spLocks noGrp="1"/>
          </p:cNvSpPr>
          <p:nvPr>
            <p:ph type="dt" sz="half" idx="10"/>
          </p:nvPr>
        </p:nvSpPr>
        <p:spPr/>
        <p:txBody>
          <a:bodyPr/>
          <a:lstStyle/>
          <a:p>
            <a:fld id="{DEAB3975-8579-4863-9FC2-CDC407B61802}" type="datetimeFigureOut">
              <a:rPr lang="en-US" smtClean="0"/>
              <a:t>9/30/2020</a:t>
            </a:fld>
            <a:endParaRPr lang="en-US"/>
          </a:p>
        </p:txBody>
      </p:sp>
      <p:sp>
        <p:nvSpPr>
          <p:cNvPr id="5" name="Footer Placeholder 4">
            <a:extLst>
              <a:ext uri="{FF2B5EF4-FFF2-40B4-BE49-F238E27FC236}">
                <a16:creationId xmlns:a16="http://schemas.microsoft.com/office/drawing/2014/main" id="{E3B7C6EB-80D9-4FBF-B4B7-A32A001EE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522C0-AC65-4EFC-B953-0B6BAF12EE03}"/>
              </a:ext>
            </a:extLst>
          </p:cNvPr>
          <p:cNvSpPr>
            <a:spLocks noGrp="1"/>
          </p:cNvSpPr>
          <p:nvPr>
            <p:ph type="sldNum" sz="quarter" idx="12"/>
          </p:nvPr>
        </p:nvSpPr>
        <p:spPr/>
        <p:txBody>
          <a:bodyPr/>
          <a:lstStyle/>
          <a:p>
            <a:fld id="{DA7EB9B1-2FCE-4A95-B964-E332DE271799}" type="slidenum">
              <a:rPr lang="en-US" smtClean="0"/>
              <a:t>‹#›</a:t>
            </a:fld>
            <a:endParaRPr lang="en-US"/>
          </a:p>
        </p:txBody>
      </p:sp>
    </p:spTree>
    <p:extLst>
      <p:ext uri="{BB962C8B-B14F-4D97-AF65-F5344CB8AC3E}">
        <p14:creationId xmlns:p14="http://schemas.microsoft.com/office/powerpoint/2010/main" val="1882518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2DE74-E09D-4FEE-9D57-483382720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E29F35-6FF0-447F-8F6F-3B2203A255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2C8825-BFD3-4583-A94C-5E26739560C8}"/>
              </a:ext>
            </a:extLst>
          </p:cNvPr>
          <p:cNvSpPr>
            <a:spLocks noGrp="1"/>
          </p:cNvSpPr>
          <p:nvPr>
            <p:ph type="dt" sz="half" idx="10"/>
          </p:nvPr>
        </p:nvSpPr>
        <p:spPr/>
        <p:txBody>
          <a:bodyPr/>
          <a:lstStyle/>
          <a:p>
            <a:fld id="{DEAB3975-8579-4863-9FC2-CDC407B61802}" type="datetimeFigureOut">
              <a:rPr lang="en-US" smtClean="0"/>
              <a:t>9/30/2020</a:t>
            </a:fld>
            <a:endParaRPr lang="en-US"/>
          </a:p>
        </p:txBody>
      </p:sp>
      <p:sp>
        <p:nvSpPr>
          <p:cNvPr id="5" name="Footer Placeholder 4">
            <a:extLst>
              <a:ext uri="{FF2B5EF4-FFF2-40B4-BE49-F238E27FC236}">
                <a16:creationId xmlns:a16="http://schemas.microsoft.com/office/drawing/2014/main" id="{3753E064-D4A4-4C58-AEAB-415174CD5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2FAF2-B727-4379-9D78-6E6D006BD5CD}"/>
              </a:ext>
            </a:extLst>
          </p:cNvPr>
          <p:cNvSpPr>
            <a:spLocks noGrp="1"/>
          </p:cNvSpPr>
          <p:nvPr>
            <p:ph type="sldNum" sz="quarter" idx="12"/>
          </p:nvPr>
        </p:nvSpPr>
        <p:spPr/>
        <p:txBody>
          <a:bodyPr/>
          <a:lstStyle/>
          <a:p>
            <a:fld id="{DA7EB9B1-2FCE-4A95-B964-E332DE271799}" type="slidenum">
              <a:rPr lang="en-US" smtClean="0"/>
              <a:t>‹#›</a:t>
            </a:fld>
            <a:endParaRPr lang="en-US"/>
          </a:p>
        </p:txBody>
      </p:sp>
    </p:spTree>
    <p:extLst>
      <p:ext uri="{BB962C8B-B14F-4D97-AF65-F5344CB8AC3E}">
        <p14:creationId xmlns:p14="http://schemas.microsoft.com/office/powerpoint/2010/main" val="4029365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FB314-CC3E-4B68-8F44-1FC3703E89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C0152B-3408-4C71-BE74-9972CF1151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5E28B3-3394-46EA-855F-5A518419872D}"/>
              </a:ext>
            </a:extLst>
          </p:cNvPr>
          <p:cNvSpPr>
            <a:spLocks noGrp="1"/>
          </p:cNvSpPr>
          <p:nvPr>
            <p:ph type="dt" sz="half" idx="10"/>
          </p:nvPr>
        </p:nvSpPr>
        <p:spPr/>
        <p:txBody>
          <a:bodyPr/>
          <a:lstStyle/>
          <a:p>
            <a:fld id="{DEAB3975-8579-4863-9FC2-CDC407B61802}" type="datetimeFigureOut">
              <a:rPr lang="en-US" smtClean="0"/>
              <a:t>9/30/2020</a:t>
            </a:fld>
            <a:endParaRPr lang="en-US"/>
          </a:p>
        </p:txBody>
      </p:sp>
      <p:sp>
        <p:nvSpPr>
          <p:cNvPr id="5" name="Footer Placeholder 4">
            <a:extLst>
              <a:ext uri="{FF2B5EF4-FFF2-40B4-BE49-F238E27FC236}">
                <a16:creationId xmlns:a16="http://schemas.microsoft.com/office/drawing/2014/main" id="{BD418891-94D8-4B21-ACFC-7AF2D1687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F6596-F351-4B4F-BB00-90C39C470706}"/>
              </a:ext>
            </a:extLst>
          </p:cNvPr>
          <p:cNvSpPr>
            <a:spLocks noGrp="1"/>
          </p:cNvSpPr>
          <p:nvPr>
            <p:ph type="sldNum" sz="quarter" idx="12"/>
          </p:nvPr>
        </p:nvSpPr>
        <p:spPr/>
        <p:txBody>
          <a:bodyPr/>
          <a:lstStyle/>
          <a:p>
            <a:fld id="{DA7EB9B1-2FCE-4A95-B964-E332DE271799}" type="slidenum">
              <a:rPr lang="en-US" smtClean="0"/>
              <a:t>‹#›</a:t>
            </a:fld>
            <a:endParaRPr lang="en-US"/>
          </a:p>
        </p:txBody>
      </p:sp>
    </p:spTree>
    <p:extLst>
      <p:ext uri="{BB962C8B-B14F-4D97-AF65-F5344CB8AC3E}">
        <p14:creationId xmlns:p14="http://schemas.microsoft.com/office/powerpoint/2010/main" val="3963598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06E2-760B-466A-A712-A920815B8F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4AF30-29CA-4915-A606-DF1CC3CF05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5B68BB-F7E2-4129-A1CE-6B58C1781D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9267AC-0EEE-4501-B7E7-6418852B19C8}"/>
              </a:ext>
            </a:extLst>
          </p:cNvPr>
          <p:cNvSpPr>
            <a:spLocks noGrp="1"/>
          </p:cNvSpPr>
          <p:nvPr>
            <p:ph type="dt" sz="half" idx="10"/>
          </p:nvPr>
        </p:nvSpPr>
        <p:spPr/>
        <p:txBody>
          <a:bodyPr/>
          <a:lstStyle/>
          <a:p>
            <a:fld id="{DEAB3975-8579-4863-9FC2-CDC407B61802}" type="datetimeFigureOut">
              <a:rPr lang="en-US" smtClean="0"/>
              <a:t>9/30/2020</a:t>
            </a:fld>
            <a:endParaRPr lang="en-US"/>
          </a:p>
        </p:txBody>
      </p:sp>
      <p:sp>
        <p:nvSpPr>
          <p:cNvPr id="6" name="Footer Placeholder 5">
            <a:extLst>
              <a:ext uri="{FF2B5EF4-FFF2-40B4-BE49-F238E27FC236}">
                <a16:creationId xmlns:a16="http://schemas.microsoft.com/office/drawing/2014/main" id="{49318CE9-E4E3-4F43-BFF6-30B686E15C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0E8A7F-FAB3-475C-8A00-8D321BC54FC2}"/>
              </a:ext>
            </a:extLst>
          </p:cNvPr>
          <p:cNvSpPr>
            <a:spLocks noGrp="1"/>
          </p:cNvSpPr>
          <p:nvPr>
            <p:ph type="sldNum" sz="quarter" idx="12"/>
          </p:nvPr>
        </p:nvSpPr>
        <p:spPr/>
        <p:txBody>
          <a:bodyPr/>
          <a:lstStyle/>
          <a:p>
            <a:fld id="{DA7EB9B1-2FCE-4A95-B964-E332DE271799}" type="slidenum">
              <a:rPr lang="en-US" smtClean="0"/>
              <a:t>‹#›</a:t>
            </a:fld>
            <a:endParaRPr lang="en-US"/>
          </a:p>
        </p:txBody>
      </p:sp>
    </p:spTree>
    <p:extLst>
      <p:ext uri="{BB962C8B-B14F-4D97-AF65-F5344CB8AC3E}">
        <p14:creationId xmlns:p14="http://schemas.microsoft.com/office/powerpoint/2010/main" val="1123734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AF18-D58A-407B-BA7A-0B1F496C83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FCB389-4687-42ED-9731-FF3AFA58C5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10E3B8-1389-47AF-9911-7BE6096AF0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DC5E11-1B0B-44B1-BF76-C2C793E1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5AE91F-B157-4D09-BAEA-C4A9B01A70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26BD4D-D5EF-4F73-9001-995F324C8337}"/>
              </a:ext>
            </a:extLst>
          </p:cNvPr>
          <p:cNvSpPr>
            <a:spLocks noGrp="1"/>
          </p:cNvSpPr>
          <p:nvPr>
            <p:ph type="dt" sz="half" idx="10"/>
          </p:nvPr>
        </p:nvSpPr>
        <p:spPr/>
        <p:txBody>
          <a:bodyPr/>
          <a:lstStyle/>
          <a:p>
            <a:fld id="{DEAB3975-8579-4863-9FC2-CDC407B61802}" type="datetimeFigureOut">
              <a:rPr lang="en-US" smtClean="0"/>
              <a:t>9/30/2020</a:t>
            </a:fld>
            <a:endParaRPr lang="en-US"/>
          </a:p>
        </p:txBody>
      </p:sp>
      <p:sp>
        <p:nvSpPr>
          <p:cNvPr id="8" name="Footer Placeholder 7">
            <a:extLst>
              <a:ext uri="{FF2B5EF4-FFF2-40B4-BE49-F238E27FC236}">
                <a16:creationId xmlns:a16="http://schemas.microsoft.com/office/drawing/2014/main" id="{A3F96449-CE32-4C1F-A3EA-9769BFDFD7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07AE7-4CFD-483B-83AC-E824E9D31A00}"/>
              </a:ext>
            </a:extLst>
          </p:cNvPr>
          <p:cNvSpPr>
            <a:spLocks noGrp="1"/>
          </p:cNvSpPr>
          <p:nvPr>
            <p:ph type="sldNum" sz="quarter" idx="12"/>
          </p:nvPr>
        </p:nvSpPr>
        <p:spPr/>
        <p:txBody>
          <a:bodyPr/>
          <a:lstStyle/>
          <a:p>
            <a:fld id="{DA7EB9B1-2FCE-4A95-B964-E332DE271799}" type="slidenum">
              <a:rPr lang="en-US" smtClean="0"/>
              <a:t>‹#›</a:t>
            </a:fld>
            <a:endParaRPr lang="en-US"/>
          </a:p>
        </p:txBody>
      </p:sp>
    </p:spTree>
    <p:extLst>
      <p:ext uri="{BB962C8B-B14F-4D97-AF65-F5344CB8AC3E}">
        <p14:creationId xmlns:p14="http://schemas.microsoft.com/office/powerpoint/2010/main" val="2853493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00513-6D94-4E55-A200-AF4A8D1A9C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9D28DF-1406-48EA-A757-967D0CF91E43}"/>
              </a:ext>
            </a:extLst>
          </p:cNvPr>
          <p:cNvSpPr>
            <a:spLocks noGrp="1"/>
          </p:cNvSpPr>
          <p:nvPr>
            <p:ph type="dt" sz="half" idx="10"/>
          </p:nvPr>
        </p:nvSpPr>
        <p:spPr/>
        <p:txBody>
          <a:bodyPr/>
          <a:lstStyle/>
          <a:p>
            <a:fld id="{DEAB3975-8579-4863-9FC2-CDC407B61802}" type="datetimeFigureOut">
              <a:rPr lang="en-US" smtClean="0"/>
              <a:t>9/30/2020</a:t>
            </a:fld>
            <a:endParaRPr lang="en-US"/>
          </a:p>
        </p:txBody>
      </p:sp>
      <p:sp>
        <p:nvSpPr>
          <p:cNvPr id="4" name="Footer Placeholder 3">
            <a:extLst>
              <a:ext uri="{FF2B5EF4-FFF2-40B4-BE49-F238E27FC236}">
                <a16:creationId xmlns:a16="http://schemas.microsoft.com/office/drawing/2014/main" id="{EF97E6C2-5051-4DA4-A31E-C32F9B5543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FCCEC0-4044-4D94-B1B6-B921A9701C38}"/>
              </a:ext>
            </a:extLst>
          </p:cNvPr>
          <p:cNvSpPr>
            <a:spLocks noGrp="1"/>
          </p:cNvSpPr>
          <p:nvPr>
            <p:ph type="sldNum" sz="quarter" idx="12"/>
          </p:nvPr>
        </p:nvSpPr>
        <p:spPr/>
        <p:txBody>
          <a:bodyPr/>
          <a:lstStyle/>
          <a:p>
            <a:fld id="{DA7EB9B1-2FCE-4A95-B964-E332DE271799}" type="slidenum">
              <a:rPr lang="en-US" smtClean="0"/>
              <a:t>‹#›</a:t>
            </a:fld>
            <a:endParaRPr lang="en-US"/>
          </a:p>
        </p:txBody>
      </p:sp>
    </p:spTree>
    <p:extLst>
      <p:ext uri="{BB962C8B-B14F-4D97-AF65-F5344CB8AC3E}">
        <p14:creationId xmlns:p14="http://schemas.microsoft.com/office/powerpoint/2010/main" val="4100591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AB4DE2-8CDB-475D-9C1F-46EFAD21A62A}"/>
              </a:ext>
            </a:extLst>
          </p:cNvPr>
          <p:cNvSpPr>
            <a:spLocks noGrp="1"/>
          </p:cNvSpPr>
          <p:nvPr>
            <p:ph type="dt" sz="half" idx="10"/>
          </p:nvPr>
        </p:nvSpPr>
        <p:spPr/>
        <p:txBody>
          <a:bodyPr/>
          <a:lstStyle/>
          <a:p>
            <a:fld id="{DEAB3975-8579-4863-9FC2-CDC407B61802}" type="datetimeFigureOut">
              <a:rPr lang="en-US" smtClean="0"/>
              <a:t>9/30/2020</a:t>
            </a:fld>
            <a:endParaRPr lang="en-US"/>
          </a:p>
        </p:txBody>
      </p:sp>
      <p:sp>
        <p:nvSpPr>
          <p:cNvPr id="3" name="Footer Placeholder 2">
            <a:extLst>
              <a:ext uri="{FF2B5EF4-FFF2-40B4-BE49-F238E27FC236}">
                <a16:creationId xmlns:a16="http://schemas.microsoft.com/office/drawing/2014/main" id="{CC1B10A4-8085-4398-AAAB-5742E22B35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09D233-69F0-4FE7-8960-3ABA3F1A6A4C}"/>
              </a:ext>
            </a:extLst>
          </p:cNvPr>
          <p:cNvSpPr>
            <a:spLocks noGrp="1"/>
          </p:cNvSpPr>
          <p:nvPr>
            <p:ph type="sldNum" sz="quarter" idx="12"/>
          </p:nvPr>
        </p:nvSpPr>
        <p:spPr/>
        <p:txBody>
          <a:bodyPr/>
          <a:lstStyle/>
          <a:p>
            <a:fld id="{DA7EB9B1-2FCE-4A95-B964-E332DE271799}" type="slidenum">
              <a:rPr lang="en-US" smtClean="0"/>
              <a:t>‹#›</a:t>
            </a:fld>
            <a:endParaRPr lang="en-US"/>
          </a:p>
        </p:txBody>
      </p:sp>
    </p:spTree>
    <p:extLst>
      <p:ext uri="{BB962C8B-B14F-4D97-AF65-F5344CB8AC3E}">
        <p14:creationId xmlns:p14="http://schemas.microsoft.com/office/powerpoint/2010/main" val="3049618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D4D1A-9A0B-4FFF-AEFD-3BE6264359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C0FFBD-049B-4D91-978A-B45C99F6C3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9CE78-B924-4651-9BD7-FE7D76D17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73BBA-1C4A-4E6D-BAA3-30030E5A4DAF}"/>
              </a:ext>
            </a:extLst>
          </p:cNvPr>
          <p:cNvSpPr>
            <a:spLocks noGrp="1"/>
          </p:cNvSpPr>
          <p:nvPr>
            <p:ph type="dt" sz="half" idx="10"/>
          </p:nvPr>
        </p:nvSpPr>
        <p:spPr/>
        <p:txBody>
          <a:bodyPr/>
          <a:lstStyle/>
          <a:p>
            <a:fld id="{DEAB3975-8579-4863-9FC2-CDC407B61802}" type="datetimeFigureOut">
              <a:rPr lang="en-US" smtClean="0"/>
              <a:t>9/30/2020</a:t>
            </a:fld>
            <a:endParaRPr lang="en-US"/>
          </a:p>
        </p:txBody>
      </p:sp>
      <p:sp>
        <p:nvSpPr>
          <p:cNvPr id="6" name="Footer Placeholder 5">
            <a:extLst>
              <a:ext uri="{FF2B5EF4-FFF2-40B4-BE49-F238E27FC236}">
                <a16:creationId xmlns:a16="http://schemas.microsoft.com/office/drawing/2014/main" id="{917BA753-26DC-48D9-883E-D369B0104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66A29-0969-44B3-9591-BCEFA1A09AC8}"/>
              </a:ext>
            </a:extLst>
          </p:cNvPr>
          <p:cNvSpPr>
            <a:spLocks noGrp="1"/>
          </p:cNvSpPr>
          <p:nvPr>
            <p:ph type="sldNum" sz="quarter" idx="12"/>
          </p:nvPr>
        </p:nvSpPr>
        <p:spPr/>
        <p:txBody>
          <a:bodyPr/>
          <a:lstStyle/>
          <a:p>
            <a:fld id="{DA7EB9B1-2FCE-4A95-B964-E332DE271799}" type="slidenum">
              <a:rPr lang="en-US" smtClean="0"/>
              <a:t>‹#›</a:t>
            </a:fld>
            <a:endParaRPr lang="en-US"/>
          </a:p>
        </p:txBody>
      </p:sp>
    </p:spTree>
    <p:extLst>
      <p:ext uri="{BB962C8B-B14F-4D97-AF65-F5344CB8AC3E}">
        <p14:creationId xmlns:p14="http://schemas.microsoft.com/office/powerpoint/2010/main" val="10813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3864-78BD-4011-B976-E851668181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841E4E-4A5B-4E03-9CE3-AFD83AB828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2CAE7D-6117-4609-8268-A394062989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391611-11CB-4875-8E32-DB7A568B2C55}"/>
              </a:ext>
            </a:extLst>
          </p:cNvPr>
          <p:cNvSpPr>
            <a:spLocks noGrp="1"/>
          </p:cNvSpPr>
          <p:nvPr>
            <p:ph type="dt" sz="half" idx="10"/>
          </p:nvPr>
        </p:nvSpPr>
        <p:spPr/>
        <p:txBody>
          <a:bodyPr/>
          <a:lstStyle/>
          <a:p>
            <a:fld id="{DEAB3975-8579-4863-9FC2-CDC407B61802}" type="datetimeFigureOut">
              <a:rPr lang="en-US" smtClean="0"/>
              <a:t>9/30/2020</a:t>
            </a:fld>
            <a:endParaRPr lang="en-US"/>
          </a:p>
        </p:txBody>
      </p:sp>
      <p:sp>
        <p:nvSpPr>
          <p:cNvPr id="6" name="Footer Placeholder 5">
            <a:extLst>
              <a:ext uri="{FF2B5EF4-FFF2-40B4-BE49-F238E27FC236}">
                <a16:creationId xmlns:a16="http://schemas.microsoft.com/office/drawing/2014/main" id="{3E7EE1A8-3C2A-488A-8C7D-91FFDC0A0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EFEF76-D2B4-4273-84E2-09BB017AD775}"/>
              </a:ext>
            </a:extLst>
          </p:cNvPr>
          <p:cNvSpPr>
            <a:spLocks noGrp="1"/>
          </p:cNvSpPr>
          <p:nvPr>
            <p:ph type="sldNum" sz="quarter" idx="12"/>
          </p:nvPr>
        </p:nvSpPr>
        <p:spPr/>
        <p:txBody>
          <a:bodyPr/>
          <a:lstStyle/>
          <a:p>
            <a:fld id="{DA7EB9B1-2FCE-4A95-B964-E332DE271799}" type="slidenum">
              <a:rPr lang="en-US" smtClean="0"/>
              <a:t>‹#›</a:t>
            </a:fld>
            <a:endParaRPr lang="en-US"/>
          </a:p>
        </p:txBody>
      </p:sp>
    </p:spTree>
    <p:extLst>
      <p:ext uri="{BB962C8B-B14F-4D97-AF65-F5344CB8AC3E}">
        <p14:creationId xmlns:p14="http://schemas.microsoft.com/office/powerpoint/2010/main" val="3939314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6BC92-58F4-4D6A-AF2D-436EC0BFF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CB3C0E-40DB-4466-8942-30C3792A63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7C0F2-F0BC-4B23-82E9-B3AFF989C4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B3975-8579-4863-9FC2-CDC407B61802}" type="datetimeFigureOut">
              <a:rPr lang="en-US" smtClean="0"/>
              <a:t>9/30/2020</a:t>
            </a:fld>
            <a:endParaRPr lang="en-US"/>
          </a:p>
        </p:txBody>
      </p:sp>
      <p:sp>
        <p:nvSpPr>
          <p:cNvPr id="5" name="Footer Placeholder 4">
            <a:extLst>
              <a:ext uri="{FF2B5EF4-FFF2-40B4-BE49-F238E27FC236}">
                <a16:creationId xmlns:a16="http://schemas.microsoft.com/office/drawing/2014/main" id="{E9483C26-F0A8-4A39-9449-BDBAC2A16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8F2BD8-1D45-4BED-B7C0-620B219B94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EB9B1-2FCE-4A95-B964-E332DE271799}" type="slidenum">
              <a:rPr lang="en-US" smtClean="0"/>
              <a:t>‹#›</a:t>
            </a:fld>
            <a:endParaRPr lang="en-US"/>
          </a:p>
        </p:txBody>
      </p:sp>
    </p:spTree>
    <p:extLst>
      <p:ext uri="{BB962C8B-B14F-4D97-AF65-F5344CB8AC3E}">
        <p14:creationId xmlns:p14="http://schemas.microsoft.com/office/powerpoint/2010/main" val="1964947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29.png"/><Relationship Id="rId4" Type="http://schemas.openxmlformats.org/officeDocument/2006/relationships/video" Target="../media/media2.mp4"/><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3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2.png"/><Relationship Id="rId5" Type="http://schemas.openxmlformats.org/officeDocument/2006/relationships/slideLayout" Target="../slideLayouts/slideLayout2.xml"/><Relationship Id="rId4" Type="http://schemas.openxmlformats.org/officeDocument/2006/relationships/video" Target="../media/media5.mp4"/></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0;&#10;Description automatically generated">
            <a:extLst>
              <a:ext uri="{FF2B5EF4-FFF2-40B4-BE49-F238E27FC236}">
                <a16:creationId xmlns:a16="http://schemas.microsoft.com/office/drawing/2014/main" id="{F25419E0-514B-40A5-A5C3-414724C9948B}"/>
              </a:ext>
            </a:extLst>
          </p:cNvPr>
          <p:cNvPicPr>
            <a:picLocks noChangeAspect="1"/>
          </p:cNvPicPr>
          <p:nvPr/>
        </p:nvPicPr>
        <p:blipFill rotWithShape="1">
          <a:blip r:embed="rId2"/>
          <a:srcRect l="15363" t="3202" r="15565" b="5785"/>
          <a:stretch/>
        </p:blipFill>
        <p:spPr>
          <a:xfrm>
            <a:off x="1143941" y="643467"/>
            <a:ext cx="9904118" cy="5571066"/>
          </a:xfrm>
          <a:prstGeom prst="rect">
            <a:avLst/>
          </a:prstGeom>
        </p:spPr>
      </p:pic>
      <p:sp>
        <p:nvSpPr>
          <p:cNvPr id="5" name="Rectangle 4">
            <a:extLst>
              <a:ext uri="{FF2B5EF4-FFF2-40B4-BE49-F238E27FC236}">
                <a16:creationId xmlns:a16="http://schemas.microsoft.com/office/drawing/2014/main" id="{90ED4EC6-AC4B-4A1C-8E51-30B69B5A4BFC}"/>
              </a:ext>
            </a:extLst>
          </p:cNvPr>
          <p:cNvSpPr/>
          <p:nvPr/>
        </p:nvSpPr>
        <p:spPr>
          <a:xfrm>
            <a:off x="1818707" y="2904704"/>
            <a:ext cx="8565370" cy="1754326"/>
          </a:xfrm>
          <a:prstGeom prst="rect">
            <a:avLst/>
          </a:prstGeom>
          <a:solidFill>
            <a:schemeClr val="accent3">
              <a:lumMod val="40000"/>
              <a:lumOff val="60000"/>
            </a:schemeClr>
          </a:solid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Virtual Experiment:</a:t>
            </a:r>
          </a:p>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Th</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e Millikan Oil Drop</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052912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C478ED-D1D6-4E83-AC2B-1D3999F87ED3}"/>
              </a:ext>
            </a:extLst>
          </p:cNvPr>
          <p:cNvPicPr>
            <a:picLocks noChangeAspect="1"/>
          </p:cNvPicPr>
          <p:nvPr/>
        </p:nvPicPr>
        <p:blipFill rotWithShape="1">
          <a:blip r:embed="rId3"/>
          <a:srcRect l="80410" t="27531" r="3484" b="18454"/>
          <a:stretch/>
        </p:blipFill>
        <p:spPr>
          <a:xfrm>
            <a:off x="8396372" y="359764"/>
            <a:ext cx="3370908" cy="6355829"/>
          </a:xfrm>
          <a:prstGeom prst="rect">
            <a:avLst/>
          </a:prstGeom>
        </p:spPr>
      </p:pic>
      <p:pic>
        <p:nvPicPr>
          <p:cNvPr id="7" name="Picture 6">
            <a:extLst>
              <a:ext uri="{FF2B5EF4-FFF2-40B4-BE49-F238E27FC236}">
                <a16:creationId xmlns:a16="http://schemas.microsoft.com/office/drawing/2014/main" id="{A2A5302A-80D8-4C4B-A194-CCCCD735DABC}"/>
              </a:ext>
            </a:extLst>
          </p:cNvPr>
          <p:cNvPicPr>
            <a:picLocks noChangeAspect="1"/>
          </p:cNvPicPr>
          <p:nvPr/>
        </p:nvPicPr>
        <p:blipFill>
          <a:blip r:embed="rId4"/>
          <a:stretch>
            <a:fillRect/>
          </a:stretch>
        </p:blipFill>
        <p:spPr>
          <a:xfrm>
            <a:off x="0" y="0"/>
            <a:ext cx="4503420" cy="6525491"/>
          </a:xfrm>
          <a:prstGeom prst="rect">
            <a:avLst/>
          </a:prstGeom>
        </p:spPr>
      </p:pic>
      <p:sp>
        <p:nvSpPr>
          <p:cNvPr id="13" name="Rectangle 12">
            <a:extLst>
              <a:ext uri="{FF2B5EF4-FFF2-40B4-BE49-F238E27FC236}">
                <a16:creationId xmlns:a16="http://schemas.microsoft.com/office/drawing/2014/main" id="{AD0BB513-03CA-4586-89BD-506DD7ED67FF}"/>
              </a:ext>
            </a:extLst>
          </p:cNvPr>
          <p:cNvSpPr/>
          <p:nvPr/>
        </p:nvSpPr>
        <p:spPr>
          <a:xfrm>
            <a:off x="3537980" y="2614348"/>
            <a:ext cx="4675512" cy="923330"/>
          </a:xfrm>
          <a:prstGeom prst="rect">
            <a:avLst/>
          </a:prstGeom>
          <a:noFill/>
        </p:spPr>
        <p:txBody>
          <a:bodyPr wrap="none" lIns="91440" tIns="45720" rIns="91440" bIns="45720">
            <a:spAutoFit/>
          </a:bodyPr>
          <a:lstStyle/>
          <a:p>
            <a:pPr algn="ctr"/>
            <a:r>
              <a:rPr lang="en-US" sz="5400" b="1" u="sng" dirty="0">
                <a:ln w="9525">
                  <a:solidFill>
                    <a:schemeClr val="bg1"/>
                  </a:solidFill>
                  <a:prstDash val="solid"/>
                </a:ln>
                <a:effectLst>
                  <a:outerShdw blurRad="12700" dist="38100" dir="2700000" algn="tl" rotWithShape="0">
                    <a:schemeClr val="bg1">
                      <a:lumMod val="50000"/>
                    </a:schemeClr>
                  </a:outerShdw>
                </a:effectLst>
              </a:rPr>
              <a:t>Measuring drag</a:t>
            </a:r>
            <a:endPar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ctangle 13">
            <a:extLst>
              <a:ext uri="{FF2B5EF4-FFF2-40B4-BE49-F238E27FC236}">
                <a16:creationId xmlns:a16="http://schemas.microsoft.com/office/drawing/2014/main" id="{76E4E5CA-1238-4975-BA3E-BE41E493522B}"/>
              </a:ext>
            </a:extLst>
          </p:cNvPr>
          <p:cNvSpPr/>
          <p:nvPr/>
        </p:nvSpPr>
        <p:spPr>
          <a:xfrm>
            <a:off x="2873829" y="1199657"/>
            <a:ext cx="5339663" cy="1077218"/>
          </a:xfrm>
          <a:prstGeom prst="rect">
            <a:avLst/>
          </a:prstGeom>
          <a:noFill/>
        </p:spPr>
        <p:txBody>
          <a:bodyPr wrap="squar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rPr>
              <a:t>This will be how we determine the size of the droplet.</a:t>
            </a:r>
          </a:p>
        </p:txBody>
      </p:sp>
      <p:sp>
        <p:nvSpPr>
          <p:cNvPr id="15" name="Oval 14">
            <a:extLst>
              <a:ext uri="{FF2B5EF4-FFF2-40B4-BE49-F238E27FC236}">
                <a16:creationId xmlns:a16="http://schemas.microsoft.com/office/drawing/2014/main" id="{83E8AA99-6A71-41AC-9890-C3A17D36E4F5}"/>
              </a:ext>
            </a:extLst>
          </p:cNvPr>
          <p:cNvSpPr/>
          <p:nvPr/>
        </p:nvSpPr>
        <p:spPr>
          <a:xfrm>
            <a:off x="2873829" y="332509"/>
            <a:ext cx="339634" cy="503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0270653B-D483-499B-9B9D-7A4189D3959C}"/>
              </a:ext>
            </a:extLst>
          </p:cNvPr>
          <p:cNvCxnSpPr>
            <a:stCxn id="15" idx="5"/>
          </p:cNvCxnSpPr>
          <p:nvPr/>
        </p:nvCxnSpPr>
        <p:spPr>
          <a:xfrm>
            <a:off x="3163725" y="762285"/>
            <a:ext cx="1522575" cy="6474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121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30608D-213B-4345-A650-7DDD9E0DD6A6}"/>
              </a:ext>
            </a:extLst>
          </p:cNvPr>
          <p:cNvPicPr>
            <a:picLocks noChangeAspect="1"/>
          </p:cNvPicPr>
          <p:nvPr/>
        </p:nvPicPr>
        <p:blipFill>
          <a:blip r:embed="rId3"/>
          <a:stretch>
            <a:fillRect/>
          </a:stretch>
        </p:blipFill>
        <p:spPr>
          <a:xfrm>
            <a:off x="0" y="96982"/>
            <a:ext cx="5145024" cy="6858000"/>
          </a:xfrm>
          <a:prstGeom prst="rect">
            <a:avLst/>
          </a:prstGeom>
        </p:spPr>
      </p:pic>
      <p:pic>
        <p:nvPicPr>
          <p:cNvPr id="5" name="Picture 4">
            <a:extLst>
              <a:ext uri="{FF2B5EF4-FFF2-40B4-BE49-F238E27FC236}">
                <a16:creationId xmlns:a16="http://schemas.microsoft.com/office/drawing/2014/main" id="{AC2A9D99-D99E-4D8E-8F33-A363EA016AFC}"/>
              </a:ext>
            </a:extLst>
          </p:cNvPr>
          <p:cNvPicPr>
            <a:picLocks noChangeAspect="1"/>
          </p:cNvPicPr>
          <p:nvPr/>
        </p:nvPicPr>
        <p:blipFill>
          <a:blip r:embed="rId4"/>
          <a:stretch>
            <a:fillRect/>
          </a:stretch>
        </p:blipFill>
        <p:spPr>
          <a:xfrm>
            <a:off x="5145024" y="267307"/>
            <a:ext cx="2383743" cy="3036071"/>
          </a:xfrm>
          <a:prstGeom prst="rect">
            <a:avLst/>
          </a:prstGeom>
        </p:spPr>
      </p:pic>
      <p:pic>
        <p:nvPicPr>
          <p:cNvPr id="6" name="Picture 5">
            <a:extLst>
              <a:ext uri="{FF2B5EF4-FFF2-40B4-BE49-F238E27FC236}">
                <a16:creationId xmlns:a16="http://schemas.microsoft.com/office/drawing/2014/main" id="{477D143E-B604-4D3E-89DA-099B824092DF}"/>
              </a:ext>
            </a:extLst>
          </p:cNvPr>
          <p:cNvPicPr>
            <a:picLocks noChangeAspect="1"/>
          </p:cNvPicPr>
          <p:nvPr/>
        </p:nvPicPr>
        <p:blipFill>
          <a:blip r:embed="rId5"/>
          <a:stretch>
            <a:fillRect/>
          </a:stretch>
        </p:blipFill>
        <p:spPr>
          <a:xfrm>
            <a:off x="5145024" y="3596824"/>
            <a:ext cx="2383743" cy="3146541"/>
          </a:xfrm>
          <a:prstGeom prst="rect">
            <a:avLst/>
          </a:prstGeom>
        </p:spPr>
      </p:pic>
      <p:sp>
        <p:nvSpPr>
          <p:cNvPr id="7" name="Rectangle 6">
            <a:extLst>
              <a:ext uri="{FF2B5EF4-FFF2-40B4-BE49-F238E27FC236}">
                <a16:creationId xmlns:a16="http://schemas.microsoft.com/office/drawing/2014/main" id="{D87D4760-D336-447B-AE21-018EC34C38C5}"/>
              </a:ext>
            </a:extLst>
          </p:cNvPr>
          <p:cNvSpPr/>
          <p:nvPr/>
        </p:nvSpPr>
        <p:spPr>
          <a:xfrm>
            <a:off x="7528767" y="4494979"/>
            <a:ext cx="4334091" cy="1754326"/>
          </a:xfrm>
          <a:prstGeom prst="rect">
            <a:avLst/>
          </a:prstGeom>
          <a:noFill/>
        </p:spPr>
        <p:txBody>
          <a:bodyPr wrap="square" lIns="91440" tIns="45720" rIns="91440" bIns="45720">
            <a:spAutoFit/>
          </a:bodyPr>
          <a:lstStyle/>
          <a:p>
            <a:r>
              <a:rPr lang="en-US" sz="5400" b="0" cap="none" spc="0" dirty="0">
                <a:ln w="0"/>
                <a:solidFill>
                  <a:schemeClr val="tx1"/>
                </a:solidFill>
                <a:effectLst>
                  <a:outerShdw blurRad="38100" dist="19050" dir="2700000" algn="tl" rotWithShape="0">
                    <a:schemeClr val="dk1">
                      <a:alpha val="40000"/>
                    </a:schemeClr>
                  </a:outerShdw>
                </a:effectLst>
              </a:rPr>
              <a:t>* What is the density of air?</a:t>
            </a:r>
          </a:p>
        </p:txBody>
      </p:sp>
      <p:sp>
        <p:nvSpPr>
          <p:cNvPr id="9" name="Rectangle 8">
            <a:extLst>
              <a:ext uri="{FF2B5EF4-FFF2-40B4-BE49-F238E27FC236}">
                <a16:creationId xmlns:a16="http://schemas.microsoft.com/office/drawing/2014/main" id="{1B9698DB-9CB7-4191-A574-6ACB3C6C2853}"/>
              </a:ext>
            </a:extLst>
          </p:cNvPr>
          <p:cNvSpPr/>
          <p:nvPr/>
        </p:nvSpPr>
        <p:spPr>
          <a:xfrm>
            <a:off x="0" y="4590395"/>
            <a:ext cx="4667608" cy="1754326"/>
          </a:xfrm>
          <a:prstGeom prst="rect">
            <a:avLst/>
          </a:prstGeom>
          <a:no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1 Gallon bag of air.</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0" name="Rectangle 9">
            <a:extLst>
              <a:ext uri="{FF2B5EF4-FFF2-40B4-BE49-F238E27FC236}">
                <a16:creationId xmlns:a16="http://schemas.microsoft.com/office/drawing/2014/main" id="{64426E63-FA93-4761-B1D3-DD196A582BAD}"/>
              </a:ext>
            </a:extLst>
          </p:cNvPr>
          <p:cNvSpPr/>
          <p:nvPr/>
        </p:nvSpPr>
        <p:spPr>
          <a:xfrm>
            <a:off x="7528767" y="176202"/>
            <a:ext cx="4640580" cy="1754326"/>
          </a:xfrm>
          <a:prstGeom prst="rect">
            <a:avLst/>
          </a:prstGeom>
          <a:noFill/>
        </p:spPr>
        <p:txBody>
          <a:bodyPr wrap="square" lIns="91440" tIns="45720" rIns="91440" bIns="45720">
            <a:spAutoFit/>
          </a:bodyPr>
          <a:lstStyle/>
          <a:p>
            <a:r>
              <a:rPr lang="en-US" sz="5400" b="0" cap="none" spc="0" dirty="0">
                <a:ln w="0"/>
                <a:solidFill>
                  <a:schemeClr val="tx1"/>
                </a:solidFill>
                <a:effectLst>
                  <a:outerShdw blurRad="38100" dist="19050" dir="2700000" algn="tl" rotWithShape="0">
                    <a:schemeClr val="dk1">
                      <a:alpha val="40000"/>
                    </a:schemeClr>
                  </a:outerShdw>
                </a:effectLst>
              </a:rPr>
              <a:t>*How many mL </a:t>
            </a:r>
            <a:r>
              <a:rPr lang="en-US" sz="5400" dirty="0">
                <a:ln w="0"/>
                <a:effectLst>
                  <a:outerShdw blurRad="38100" dist="19050" dir="2700000" algn="tl" rotWithShape="0">
                    <a:schemeClr val="dk1">
                      <a:alpha val="40000"/>
                    </a:schemeClr>
                  </a:outerShdw>
                </a:effectLst>
              </a:rPr>
              <a:t>are</a:t>
            </a:r>
            <a:r>
              <a:rPr lang="en-US" sz="5400" b="0" cap="none" spc="0" dirty="0">
                <a:ln w="0"/>
                <a:solidFill>
                  <a:schemeClr val="tx1"/>
                </a:solidFill>
                <a:effectLst>
                  <a:outerShdw blurRad="38100" dist="19050" dir="2700000" algn="tl" rotWithShape="0">
                    <a:schemeClr val="dk1">
                      <a:alpha val="40000"/>
                    </a:schemeClr>
                  </a:outerShdw>
                </a:effectLst>
              </a:rPr>
              <a:t> in 1 gallon?</a:t>
            </a:r>
          </a:p>
        </p:txBody>
      </p:sp>
      <p:sp>
        <p:nvSpPr>
          <p:cNvPr id="11" name="Rectangle 10">
            <a:extLst>
              <a:ext uri="{FF2B5EF4-FFF2-40B4-BE49-F238E27FC236}">
                <a16:creationId xmlns:a16="http://schemas.microsoft.com/office/drawing/2014/main" id="{7B85EA6C-A24C-41F8-95F3-D103060615CC}"/>
              </a:ext>
            </a:extLst>
          </p:cNvPr>
          <p:cNvSpPr/>
          <p:nvPr/>
        </p:nvSpPr>
        <p:spPr>
          <a:xfrm>
            <a:off x="5324983" y="275527"/>
            <a:ext cx="202382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Empty</a:t>
            </a:r>
          </a:p>
        </p:txBody>
      </p:sp>
      <p:sp>
        <p:nvSpPr>
          <p:cNvPr id="12" name="Rectangle 11">
            <a:extLst>
              <a:ext uri="{FF2B5EF4-FFF2-40B4-BE49-F238E27FC236}">
                <a16:creationId xmlns:a16="http://schemas.microsoft.com/office/drawing/2014/main" id="{FE77D49D-4200-4A1B-B408-0B1FBA96B876}"/>
              </a:ext>
            </a:extLst>
          </p:cNvPr>
          <p:cNvSpPr/>
          <p:nvPr/>
        </p:nvSpPr>
        <p:spPr>
          <a:xfrm>
            <a:off x="5729999" y="3758020"/>
            <a:ext cx="121379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Full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3" name="Rectangle 12">
            <a:extLst>
              <a:ext uri="{FF2B5EF4-FFF2-40B4-BE49-F238E27FC236}">
                <a16:creationId xmlns:a16="http://schemas.microsoft.com/office/drawing/2014/main" id="{1741EE44-19DE-4FFA-A380-11D24F4E3C65}"/>
              </a:ext>
            </a:extLst>
          </p:cNvPr>
          <p:cNvSpPr/>
          <p:nvPr/>
        </p:nvSpPr>
        <p:spPr>
          <a:xfrm>
            <a:off x="7528767" y="2246593"/>
            <a:ext cx="4640580" cy="1754326"/>
          </a:xfrm>
          <a:prstGeom prst="rect">
            <a:avLst/>
          </a:prstGeom>
          <a:noFill/>
        </p:spPr>
        <p:txBody>
          <a:bodyPr wrap="square" lIns="91440" tIns="45720" rIns="91440" bIns="45720">
            <a:spAutoFit/>
          </a:bodyPr>
          <a:lstStyle/>
          <a:p>
            <a:r>
              <a:rPr lang="en-US" sz="5400" b="0" cap="none" spc="0" dirty="0">
                <a:ln w="0"/>
                <a:solidFill>
                  <a:schemeClr val="tx1"/>
                </a:solidFill>
                <a:effectLst>
                  <a:outerShdw blurRad="38100" dist="19050" dir="2700000" algn="tl" rotWithShape="0">
                    <a:schemeClr val="dk1">
                      <a:alpha val="40000"/>
                    </a:schemeClr>
                  </a:outerShdw>
                </a:effectLst>
              </a:rPr>
              <a:t>*What is the mass of the air?</a:t>
            </a:r>
          </a:p>
        </p:txBody>
      </p:sp>
      <p:sp>
        <p:nvSpPr>
          <p:cNvPr id="14" name="Rectangle 13">
            <a:extLst>
              <a:ext uri="{FF2B5EF4-FFF2-40B4-BE49-F238E27FC236}">
                <a16:creationId xmlns:a16="http://schemas.microsoft.com/office/drawing/2014/main" id="{840ABE98-9209-4ABB-9B8C-EAB96ED22529}"/>
              </a:ext>
            </a:extLst>
          </p:cNvPr>
          <p:cNvSpPr/>
          <p:nvPr/>
        </p:nvSpPr>
        <p:spPr>
          <a:xfrm rot="21381101">
            <a:off x="262459" y="655569"/>
            <a:ext cx="3606189" cy="1323439"/>
          </a:xfrm>
          <a:prstGeom prst="rect">
            <a:avLst/>
          </a:prstGeom>
          <a:solidFill>
            <a:srgbClr val="E7E6E6">
              <a:alpha val="74902"/>
            </a:srgbClr>
          </a:solidFill>
          <a:ln>
            <a:solidFill>
              <a:schemeClr val="tx2">
                <a:lumMod val="50000"/>
              </a:schemeClr>
            </a:solidFill>
          </a:ln>
        </p:spPr>
        <p:txBody>
          <a:bodyPr wrap="squar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Calculating the density of air</a:t>
            </a:r>
          </a:p>
        </p:txBody>
      </p:sp>
    </p:spTree>
    <p:extLst>
      <p:ext uri="{BB962C8B-B14F-4D97-AF65-F5344CB8AC3E}">
        <p14:creationId xmlns:p14="http://schemas.microsoft.com/office/powerpoint/2010/main" val="2611763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8F267B-19C4-4D60-A292-E64D89B2DADA}"/>
              </a:ext>
            </a:extLst>
          </p:cNvPr>
          <p:cNvPicPr>
            <a:picLocks noChangeAspect="1"/>
          </p:cNvPicPr>
          <p:nvPr/>
        </p:nvPicPr>
        <p:blipFill>
          <a:blip r:embed="rId3"/>
          <a:stretch>
            <a:fillRect/>
          </a:stretch>
        </p:blipFill>
        <p:spPr>
          <a:xfrm>
            <a:off x="2960983" y="3146541"/>
            <a:ext cx="2571750" cy="3394710"/>
          </a:xfrm>
          <a:prstGeom prst="rect">
            <a:avLst/>
          </a:prstGeom>
        </p:spPr>
      </p:pic>
      <p:pic>
        <p:nvPicPr>
          <p:cNvPr id="4" name="Picture 3">
            <a:extLst>
              <a:ext uri="{FF2B5EF4-FFF2-40B4-BE49-F238E27FC236}">
                <a16:creationId xmlns:a16="http://schemas.microsoft.com/office/drawing/2014/main" id="{EA7EA0B7-F0AF-4506-8A00-3F101365F89A}"/>
              </a:ext>
            </a:extLst>
          </p:cNvPr>
          <p:cNvPicPr>
            <a:picLocks noChangeAspect="1"/>
          </p:cNvPicPr>
          <p:nvPr/>
        </p:nvPicPr>
        <p:blipFill>
          <a:blip r:embed="rId4"/>
          <a:stretch>
            <a:fillRect/>
          </a:stretch>
        </p:blipFill>
        <p:spPr>
          <a:xfrm>
            <a:off x="3067760" y="3184223"/>
            <a:ext cx="2331553" cy="1966986"/>
          </a:xfrm>
          <a:prstGeom prst="rect">
            <a:avLst/>
          </a:prstGeom>
        </p:spPr>
      </p:pic>
      <p:sp>
        <p:nvSpPr>
          <p:cNvPr id="5" name="Rectangle 4">
            <a:extLst>
              <a:ext uri="{FF2B5EF4-FFF2-40B4-BE49-F238E27FC236}">
                <a16:creationId xmlns:a16="http://schemas.microsoft.com/office/drawing/2014/main" id="{4ABE9D3E-45CF-4581-B432-32B355CB1701}"/>
              </a:ext>
            </a:extLst>
          </p:cNvPr>
          <p:cNvSpPr/>
          <p:nvPr/>
        </p:nvSpPr>
        <p:spPr>
          <a:xfrm rot="21381101">
            <a:off x="262459" y="655569"/>
            <a:ext cx="3606189" cy="1323439"/>
          </a:xfrm>
          <a:prstGeom prst="rect">
            <a:avLst/>
          </a:prstGeom>
          <a:solidFill>
            <a:srgbClr val="E7E6E6">
              <a:alpha val="74902"/>
            </a:srgbClr>
          </a:solidFill>
          <a:ln>
            <a:solidFill>
              <a:schemeClr val="tx2">
                <a:lumMod val="50000"/>
              </a:schemeClr>
            </a:solidFill>
          </a:ln>
        </p:spPr>
        <p:txBody>
          <a:bodyPr wrap="square" lIns="91440" tIns="45720" rIns="91440" bIns="45720">
            <a:spAutoFit/>
          </a:bodyPr>
          <a:lstStyle/>
          <a:p>
            <a:pPr algn="ctr"/>
            <a:r>
              <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Calculating the density of oil</a:t>
            </a:r>
          </a:p>
        </p:txBody>
      </p:sp>
      <p:sp>
        <p:nvSpPr>
          <p:cNvPr id="6" name="Rectangle 5">
            <a:extLst>
              <a:ext uri="{FF2B5EF4-FFF2-40B4-BE49-F238E27FC236}">
                <a16:creationId xmlns:a16="http://schemas.microsoft.com/office/drawing/2014/main" id="{813CEC0B-C489-4457-BCAD-1C79B42929BB}"/>
              </a:ext>
            </a:extLst>
          </p:cNvPr>
          <p:cNvSpPr/>
          <p:nvPr/>
        </p:nvSpPr>
        <p:spPr>
          <a:xfrm>
            <a:off x="3878843" y="3184223"/>
            <a:ext cx="1508746"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10.0 mL</a:t>
            </a:r>
          </a:p>
        </p:txBody>
      </p:sp>
      <p:pic>
        <p:nvPicPr>
          <p:cNvPr id="8" name="Picture 7">
            <a:extLst>
              <a:ext uri="{FF2B5EF4-FFF2-40B4-BE49-F238E27FC236}">
                <a16:creationId xmlns:a16="http://schemas.microsoft.com/office/drawing/2014/main" id="{6FC91754-6554-45B1-92DA-6B350A81BED6}"/>
              </a:ext>
            </a:extLst>
          </p:cNvPr>
          <p:cNvPicPr>
            <a:picLocks noChangeAspect="1"/>
          </p:cNvPicPr>
          <p:nvPr/>
        </p:nvPicPr>
        <p:blipFill>
          <a:blip r:embed="rId5"/>
          <a:stretch>
            <a:fillRect/>
          </a:stretch>
        </p:blipFill>
        <p:spPr>
          <a:xfrm>
            <a:off x="174170" y="3146541"/>
            <a:ext cx="2571750" cy="3429000"/>
          </a:xfrm>
          <a:prstGeom prst="rect">
            <a:avLst/>
          </a:prstGeom>
        </p:spPr>
      </p:pic>
      <p:sp>
        <p:nvSpPr>
          <p:cNvPr id="9" name="Rectangle: Rounded Corners 8">
            <a:extLst>
              <a:ext uri="{FF2B5EF4-FFF2-40B4-BE49-F238E27FC236}">
                <a16:creationId xmlns:a16="http://schemas.microsoft.com/office/drawing/2014/main" id="{E9CF25E5-E7CE-4E9F-9930-1D2066C93754}"/>
              </a:ext>
            </a:extLst>
          </p:cNvPr>
          <p:cNvSpPr/>
          <p:nvPr/>
        </p:nvSpPr>
        <p:spPr>
          <a:xfrm rot="21215881">
            <a:off x="3773714" y="5631543"/>
            <a:ext cx="943429" cy="333828"/>
          </a:xfrm>
          <a:prstGeom prst="roundRect">
            <a:avLst/>
          </a:prstGeom>
          <a:solidFill>
            <a:srgbClr val="05E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16.63</a:t>
            </a:r>
          </a:p>
        </p:txBody>
      </p:sp>
      <p:sp>
        <p:nvSpPr>
          <p:cNvPr id="11" name="Rectangle 10">
            <a:extLst>
              <a:ext uri="{FF2B5EF4-FFF2-40B4-BE49-F238E27FC236}">
                <a16:creationId xmlns:a16="http://schemas.microsoft.com/office/drawing/2014/main" id="{04EC05E1-7490-4DFA-8E8C-36BCFF3D3B10}"/>
              </a:ext>
            </a:extLst>
          </p:cNvPr>
          <p:cNvSpPr/>
          <p:nvPr/>
        </p:nvSpPr>
        <p:spPr>
          <a:xfrm>
            <a:off x="5269570" y="965344"/>
            <a:ext cx="6623031" cy="923330"/>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rPr>
              <a:t>* What is the mass of oil</a:t>
            </a: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14" name="Rectangle 13">
            <a:extLst>
              <a:ext uri="{FF2B5EF4-FFF2-40B4-BE49-F238E27FC236}">
                <a16:creationId xmlns:a16="http://schemas.microsoft.com/office/drawing/2014/main" id="{E9E21E73-0CB0-42AF-A125-246AA2F6231A}"/>
              </a:ext>
            </a:extLst>
          </p:cNvPr>
          <p:cNvSpPr/>
          <p:nvPr/>
        </p:nvSpPr>
        <p:spPr>
          <a:xfrm>
            <a:off x="5747796" y="3768998"/>
            <a:ext cx="6144805" cy="1661993"/>
          </a:xfrm>
          <a:prstGeom prst="rect">
            <a:avLst/>
          </a:prstGeom>
          <a:noFill/>
        </p:spPr>
        <p:txBody>
          <a:bodyPr wrap="squar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rPr>
              <a:t>* What is the density of oil</a:t>
            </a:r>
            <a:r>
              <a:rPr lang="en-US" sz="54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1148922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C0DD23-55C6-4AAB-BB5B-F59ADC1B05DF}"/>
              </a:ext>
            </a:extLst>
          </p:cNvPr>
          <p:cNvPicPr>
            <a:picLocks noChangeAspect="1"/>
          </p:cNvPicPr>
          <p:nvPr/>
        </p:nvPicPr>
        <p:blipFill>
          <a:blip r:embed="rId3"/>
          <a:stretch>
            <a:fillRect/>
          </a:stretch>
        </p:blipFill>
        <p:spPr>
          <a:xfrm>
            <a:off x="-1591056" y="1"/>
            <a:ext cx="13783056" cy="6852208"/>
          </a:xfrm>
          <a:prstGeom prst="rect">
            <a:avLst/>
          </a:prstGeom>
        </p:spPr>
      </p:pic>
      <p:graphicFrame>
        <p:nvGraphicFramePr>
          <p:cNvPr id="4" name="Table 4">
            <a:extLst>
              <a:ext uri="{FF2B5EF4-FFF2-40B4-BE49-F238E27FC236}">
                <a16:creationId xmlns:a16="http://schemas.microsoft.com/office/drawing/2014/main" id="{29F83A1A-53C4-497E-BE1A-9D08F56A5A43}"/>
              </a:ext>
            </a:extLst>
          </p:cNvPr>
          <p:cNvGraphicFramePr>
            <a:graphicFrameLocks noGrp="1"/>
          </p:cNvGraphicFramePr>
          <p:nvPr>
            <p:extLst>
              <p:ext uri="{D42A27DB-BD31-4B8C-83A1-F6EECF244321}">
                <p14:modId xmlns:p14="http://schemas.microsoft.com/office/powerpoint/2010/main" val="453364473"/>
              </p:ext>
            </p:extLst>
          </p:nvPr>
        </p:nvGraphicFramePr>
        <p:xfrm>
          <a:off x="500887" y="393071"/>
          <a:ext cx="9599169" cy="6156960"/>
        </p:xfrm>
        <a:graphic>
          <a:graphicData uri="http://schemas.openxmlformats.org/drawingml/2006/table">
            <a:tbl>
              <a:tblPr firstRow="1" bandRow="1">
                <a:tableStyleId>{5C22544A-7EE6-4342-B048-85BDC9FD1C3A}</a:tableStyleId>
              </a:tblPr>
              <a:tblGrid>
                <a:gridCol w="3199723">
                  <a:extLst>
                    <a:ext uri="{9D8B030D-6E8A-4147-A177-3AD203B41FA5}">
                      <a16:colId xmlns:a16="http://schemas.microsoft.com/office/drawing/2014/main" val="3011847886"/>
                    </a:ext>
                  </a:extLst>
                </a:gridCol>
                <a:gridCol w="3199723">
                  <a:extLst>
                    <a:ext uri="{9D8B030D-6E8A-4147-A177-3AD203B41FA5}">
                      <a16:colId xmlns:a16="http://schemas.microsoft.com/office/drawing/2014/main" val="3120660258"/>
                    </a:ext>
                  </a:extLst>
                </a:gridCol>
                <a:gridCol w="3199723">
                  <a:extLst>
                    <a:ext uri="{9D8B030D-6E8A-4147-A177-3AD203B41FA5}">
                      <a16:colId xmlns:a16="http://schemas.microsoft.com/office/drawing/2014/main" val="3035550665"/>
                    </a:ext>
                  </a:extLst>
                </a:gridCol>
              </a:tblGrid>
              <a:tr h="447080">
                <a:tc>
                  <a:txBody>
                    <a:bodyPr/>
                    <a:lstStyle/>
                    <a:p>
                      <a:pPr algn="ctr"/>
                      <a:r>
                        <a:rPr lang="en-US" sz="2800" u="sng" dirty="0"/>
                        <a:t>Name</a:t>
                      </a:r>
                    </a:p>
                  </a:txBody>
                  <a:tcPr>
                    <a:solidFill>
                      <a:schemeClr val="accent1">
                        <a:alpha val="74902"/>
                      </a:schemeClr>
                    </a:solidFill>
                  </a:tcPr>
                </a:tc>
                <a:tc>
                  <a:txBody>
                    <a:bodyPr/>
                    <a:lstStyle/>
                    <a:p>
                      <a:pPr algn="ctr"/>
                      <a:r>
                        <a:rPr lang="en-US" sz="2800" u="sng" dirty="0"/>
                        <a:t>Units</a:t>
                      </a:r>
                    </a:p>
                  </a:txBody>
                  <a:tcPr>
                    <a:solidFill>
                      <a:schemeClr val="accent1">
                        <a:alpha val="74902"/>
                      </a:schemeClr>
                    </a:solidFill>
                  </a:tcPr>
                </a:tc>
                <a:tc>
                  <a:txBody>
                    <a:bodyPr/>
                    <a:lstStyle/>
                    <a:p>
                      <a:pPr algn="ctr"/>
                      <a:r>
                        <a:rPr lang="en-US" sz="2800" u="sng" dirty="0"/>
                        <a:t>Description</a:t>
                      </a:r>
                    </a:p>
                  </a:txBody>
                  <a:tcPr>
                    <a:solidFill>
                      <a:schemeClr val="accent1">
                        <a:alpha val="74902"/>
                      </a:schemeClr>
                    </a:solidFill>
                  </a:tcPr>
                </a:tc>
                <a:extLst>
                  <a:ext uri="{0D108BD9-81ED-4DB2-BD59-A6C34878D82A}">
                    <a16:rowId xmlns:a16="http://schemas.microsoft.com/office/drawing/2014/main" val="3650522922"/>
                  </a:ext>
                </a:extLst>
              </a:tr>
              <a:tr h="1102390">
                <a:tc>
                  <a:txBody>
                    <a:bodyPr/>
                    <a:lstStyle/>
                    <a:p>
                      <a:r>
                        <a:rPr lang="en-US" sz="3200" b="1" dirty="0">
                          <a:effectLst>
                            <a:outerShdw blurRad="38100" dist="38100" dir="2700000" algn="tl">
                              <a:srgbClr val="000000">
                                <a:alpha val="43137"/>
                              </a:srgbClr>
                            </a:outerShdw>
                          </a:effectLst>
                        </a:rPr>
                        <a:t>Coulomb</a:t>
                      </a:r>
                    </a:p>
                  </a:txBody>
                  <a:tcPr>
                    <a:solidFill>
                      <a:schemeClr val="tx2">
                        <a:lumMod val="40000"/>
                        <a:lumOff val="60000"/>
                        <a:alpha val="74902"/>
                      </a:schemeClr>
                    </a:solidFill>
                  </a:tcPr>
                </a:tc>
                <a:tc>
                  <a:txBody>
                    <a:bodyPr/>
                    <a:lstStyle/>
                    <a:p>
                      <a:pPr algn="ctr"/>
                      <a:r>
                        <a:rPr lang="en-US" sz="3200" dirty="0">
                          <a:effectLst>
                            <a:outerShdw blurRad="38100" dist="38100" dir="2700000" algn="tl">
                              <a:srgbClr val="000000">
                                <a:alpha val="43137"/>
                              </a:srgbClr>
                            </a:outerShdw>
                          </a:effectLst>
                        </a:rPr>
                        <a:t>Coulomb (C, Q, or q) 1 C = 6.24x10</a:t>
                      </a:r>
                      <a:r>
                        <a:rPr lang="en-US" sz="3200" baseline="30000" dirty="0">
                          <a:effectLst>
                            <a:outerShdw blurRad="38100" dist="38100" dir="2700000" algn="tl">
                              <a:srgbClr val="000000">
                                <a:alpha val="43137"/>
                              </a:srgbClr>
                            </a:outerShdw>
                          </a:effectLst>
                        </a:rPr>
                        <a:t>18 </a:t>
                      </a:r>
                      <a:r>
                        <a:rPr lang="en-US" sz="3200" baseline="0" dirty="0">
                          <a:effectLst>
                            <a:outerShdw blurRad="38100" dist="38100" dir="2700000" algn="tl">
                              <a:srgbClr val="000000">
                                <a:alpha val="43137"/>
                              </a:srgbClr>
                            </a:outerShdw>
                          </a:effectLst>
                        </a:rPr>
                        <a:t>e</a:t>
                      </a:r>
                      <a:r>
                        <a:rPr lang="en-US" sz="3200" baseline="30000" dirty="0">
                          <a:effectLst>
                            <a:outerShdw blurRad="38100" dist="38100" dir="2700000" algn="tl">
                              <a:srgbClr val="000000">
                                <a:alpha val="43137"/>
                              </a:srgbClr>
                            </a:outerShdw>
                          </a:effectLst>
                        </a:rPr>
                        <a:t>-</a:t>
                      </a:r>
                      <a:endParaRPr lang="en-US" sz="3200" dirty="0">
                        <a:effectLst>
                          <a:outerShdw blurRad="38100" dist="38100" dir="2700000" algn="tl">
                            <a:srgbClr val="000000">
                              <a:alpha val="43137"/>
                            </a:srgbClr>
                          </a:outerShdw>
                        </a:effectLst>
                      </a:endParaRPr>
                    </a:p>
                  </a:txBody>
                  <a:tcPr>
                    <a:solidFill>
                      <a:schemeClr val="tx2">
                        <a:lumMod val="40000"/>
                        <a:lumOff val="60000"/>
                        <a:alpha val="74902"/>
                      </a:schemeClr>
                    </a:solidFill>
                  </a:tcPr>
                </a:tc>
                <a:tc>
                  <a:txBody>
                    <a:bodyPr/>
                    <a:lstStyle/>
                    <a:p>
                      <a:r>
                        <a:rPr lang="en-US" sz="3200" dirty="0">
                          <a:effectLst>
                            <a:outerShdw blurRad="38100" dist="38100" dir="2700000" algn="tl">
                              <a:srgbClr val="000000">
                                <a:alpha val="43137"/>
                              </a:srgbClr>
                            </a:outerShdw>
                          </a:effectLst>
                        </a:rPr>
                        <a:t>Coulombs measure the energy of electrical charge.</a:t>
                      </a:r>
                    </a:p>
                  </a:txBody>
                  <a:tcPr>
                    <a:solidFill>
                      <a:schemeClr val="tx2">
                        <a:lumMod val="40000"/>
                        <a:lumOff val="60000"/>
                        <a:alpha val="74902"/>
                      </a:schemeClr>
                    </a:solidFill>
                  </a:tcPr>
                </a:tc>
                <a:extLst>
                  <a:ext uri="{0D108BD9-81ED-4DB2-BD59-A6C34878D82A}">
                    <a16:rowId xmlns:a16="http://schemas.microsoft.com/office/drawing/2014/main" val="396944430"/>
                  </a:ext>
                </a:extLst>
              </a:tr>
              <a:tr h="1433107">
                <a:tc>
                  <a:txBody>
                    <a:bodyPr/>
                    <a:lstStyle/>
                    <a:p>
                      <a:r>
                        <a:rPr lang="en-US" sz="3200" b="1" dirty="0">
                          <a:effectLst>
                            <a:outerShdw blurRad="38100" dist="38100" dir="2700000" algn="tl">
                              <a:srgbClr val="000000">
                                <a:alpha val="43137"/>
                              </a:srgbClr>
                            </a:outerShdw>
                          </a:effectLst>
                        </a:rPr>
                        <a:t>Current</a:t>
                      </a:r>
                    </a:p>
                  </a:txBody>
                  <a:tcPr>
                    <a:solidFill>
                      <a:schemeClr val="tx2">
                        <a:lumMod val="40000"/>
                        <a:lumOff val="60000"/>
                        <a:alpha val="74902"/>
                      </a:schemeClr>
                    </a:solidFill>
                  </a:tcPr>
                </a:tc>
                <a:tc>
                  <a:txBody>
                    <a:bodyPr/>
                    <a:lstStyle/>
                    <a:p>
                      <a:pPr algn="ctr"/>
                      <a:r>
                        <a:rPr lang="en-US" sz="3200" dirty="0">
                          <a:effectLst>
                            <a:outerShdw blurRad="38100" dist="38100" dir="2700000" algn="tl">
                              <a:srgbClr val="000000">
                                <a:alpha val="43137"/>
                              </a:srgbClr>
                            </a:outerShdw>
                          </a:effectLst>
                        </a:rPr>
                        <a:t>Amperes or Amps (A)</a:t>
                      </a:r>
                    </a:p>
                    <a:p>
                      <a:pPr algn="ctr"/>
                      <a:endParaRPr lang="en-US" sz="3200" dirty="0">
                        <a:effectLst>
                          <a:outerShdw blurRad="38100" dist="38100" dir="2700000" algn="tl">
                            <a:srgbClr val="000000">
                              <a:alpha val="43137"/>
                            </a:srgbClr>
                          </a:outerShdw>
                        </a:effectLst>
                      </a:endParaRPr>
                    </a:p>
                  </a:txBody>
                  <a:tcPr>
                    <a:solidFill>
                      <a:schemeClr val="tx2">
                        <a:lumMod val="40000"/>
                        <a:lumOff val="60000"/>
                        <a:alpha val="74902"/>
                      </a:schemeClr>
                    </a:solidFill>
                  </a:tcPr>
                </a:tc>
                <a:tc>
                  <a:txBody>
                    <a:bodyPr/>
                    <a:lstStyle/>
                    <a:p>
                      <a:r>
                        <a:rPr lang="en-US" sz="3200" dirty="0">
                          <a:effectLst>
                            <a:outerShdw blurRad="38100" dist="38100" dir="2700000" algn="tl">
                              <a:srgbClr val="000000">
                                <a:alpha val="43137"/>
                              </a:srgbClr>
                            </a:outerShdw>
                          </a:effectLst>
                        </a:rPr>
                        <a:t>How many electrons are flowing past a point in a second.</a:t>
                      </a:r>
                    </a:p>
                  </a:txBody>
                  <a:tcPr>
                    <a:solidFill>
                      <a:schemeClr val="tx2">
                        <a:lumMod val="40000"/>
                        <a:lumOff val="60000"/>
                        <a:alpha val="74902"/>
                      </a:schemeClr>
                    </a:solidFill>
                  </a:tcPr>
                </a:tc>
                <a:extLst>
                  <a:ext uri="{0D108BD9-81ED-4DB2-BD59-A6C34878D82A}">
                    <a16:rowId xmlns:a16="http://schemas.microsoft.com/office/drawing/2014/main" val="396384673"/>
                  </a:ext>
                </a:extLst>
              </a:tr>
              <a:tr h="1102390">
                <a:tc>
                  <a:txBody>
                    <a:bodyPr/>
                    <a:lstStyle/>
                    <a:p>
                      <a:r>
                        <a:rPr lang="en-US" sz="3200" b="1" dirty="0">
                          <a:effectLst>
                            <a:outerShdw blurRad="38100" dist="38100" dir="2700000" algn="tl">
                              <a:srgbClr val="000000">
                                <a:alpha val="43137"/>
                              </a:srgbClr>
                            </a:outerShdw>
                          </a:effectLst>
                        </a:rPr>
                        <a:t>Voltage</a:t>
                      </a:r>
                    </a:p>
                  </a:txBody>
                  <a:tcPr>
                    <a:solidFill>
                      <a:schemeClr val="tx2">
                        <a:lumMod val="40000"/>
                        <a:lumOff val="60000"/>
                        <a:alpha val="74902"/>
                      </a:schemeClr>
                    </a:solidFill>
                  </a:tcPr>
                </a:tc>
                <a:tc>
                  <a:txBody>
                    <a:bodyPr/>
                    <a:lstStyle/>
                    <a:p>
                      <a:pPr algn="ctr"/>
                      <a:r>
                        <a:rPr lang="en-US" sz="3200" dirty="0">
                          <a:effectLst>
                            <a:outerShdw blurRad="38100" dist="38100" dir="2700000" algn="tl">
                              <a:srgbClr val="000000">
                                <a:alpha val="43137"/>
                              </a:srgbClr>
                            </a:outerShdw>
                          </a:effectLst>
                        </a:rPr>
                        <a:t>Volts (V)</a:t>
                      </a:r>
                    </a:p>
                  </a:txBody>
                  <a:tcPr>
                    <a:solidFill>
                      <a:schemeClr val="tx2">
                        <a:lumMod val="40000"/>
                        <a:lumOff val="60000"/>
                        <a:alpha val="74902"/>
                      </a:schemeClr>
                    </a:solidFill>
                  </a:tcPr>
                </a:tc>
                <a:tc>
                  <a:txBody>
                    <a:bodyPr/>
                    <a:lstStyle/>
                    <a:p>
                      <a:r>
                        <a:rPr lang="en-US" sz="3200" dirty="0">
                          <a:effectLst>
                            <a:outerShdw blurRad="38100" dist="38100" dir="2700000" algn="tl">
                              <a:srgbClr val="000000">
                                <a:alpha val="43137"/>
                              </a:srgbClr>
                            </a:outerShdw>
                          </a:effectLst>
                        </a:rPr>
                        <a:t>How strongly the electrons are pushed or pulled.</a:t>
                      </a:r>
                    </a:p>
                  </a:txBody>
                  <a:tcPr>
                    <a:solidFill>
                      <a:schemeClr val="tx2">
                        <a:lumMod val="40000"/>
                        <a:lumOff val="60000"/>
                        <a:alpha val="74902"/>
                      </a:schemeClr>
                    </a:solidFill>
                  </a:tcPr>
                </a:tc>
                <a:extLst>
                  <a:ext uri="{0D108BD9-81ED-4DB2-BD59-A6C34878D82A}">
                    <a16:rowId xmlns:a16="http://schemas.microsoft.com/office/drawing/2014/main" val="1486560331"/>
                  </a:ext>
                </a:extLst>
              </a:tr>
            </a:tbl>
          </a:graphicData>
        </a:graphic>
      </p:graphicFrame>
    </p:spTree>
    <p:extLst>
      <p:ext uri="{BB962C8B-B14F-4D97-AF65-F5344CB8AC3E}">
        <p14:creationId xmlns:p14="http://schemas.microsoft.com/office/powerpoint/2010/main" val="2288231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CE413-0E82-491C-89B6-76A52488DB51}"/>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EDC423B-450F-48D8-9D25-DF690935EEDA}"/>
              </a:ext>
            </a:extLst>
          </p:cNvPr>
          <p:cNvSpPr/>
          <p:nvPr/>
        </p:nvSpPr>
        <p:spPr>
          <a:xfrm>
            <a:off x="2492672" y="2392569"/>
            <a:ext cx="6266139"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All of physics</a:t>
            </a:r>
          </a:p>
        </p:txBody>
      </p:sp>
    </p:spTree>
    <p:extLst>
      <p:ext uri="{BB962C8B-B14F-4D97-AF65-F5344CB8AC3E}">
        <p14:creationId xmlns:p14="http://schemas.microsoft.com/office/powerpoint/2010/main" val="50303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 Physics Study Sheet">
            <a:extLst>
              <a:ext uri="{FF2B5EF4-FFF2-40B4-BE49-F238E27FC236}">
                <a16:creationId xmlns:a16="http://schemas.microsoft.com/office/drawing/2014/main" id="{037E5734-04CF-4ACC-88E8-031663626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735"/>
          <a:stretch/>
        </p:blipFill>
        <p:spPr bwMode="auto">
          <a:xfrm>
            <a:off x="1" y="50369"/>
            <a:ext cx="6095999" cy="65855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 Physics Study Sheet">
            <a:extLst>
              <a:ext uri="{FF2B5EF4-FFF2-40B4-BE49-F238E27FC236}">
                <a16:creationId xmlns:a16="http://schemas.microsoft.com/office/drawing/2014/main" id="{1984FEFD-18E2-4DD2-9724-FDA41B6387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068"/>
          <a:stretch/>
        </p:blipFill>
        <p:spPr bwMode="auto">
          <a:xfrm>
            <a:off x="5926193" y="588935"/>
            <a:ext cx="6265806" cy="604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867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me Alone' reboot? Macaulay Culkin and the rest of Twitter react">
            <a:extLst>
              <a:ext uri="{FF2B5EF4-FFF2-40B4-BE49-F238E27FC236}">
                <a16:creationId xmlns:a16="http://schemas.microsoft.com/office/drawing/2014/main" id="{845C2D15-E0EF-4C3D-8A71-D8FB7D1983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7596" y="645583"/>
            <a:ext cx="3757612" cy="5566833"/>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004C5A84-33FA-476E-926A-C099ACC9DDD0}"/>
              </a:ext>
            </a:extLst>
          </p:cNvPr>
          <p:cNvSpPr/>
          <p:nvPr/>
        </p:nvSpPr>
        <p:spPr>
          <a:xfrm>
            <a:off x="3291840" y="72611"/>
            <a:ext cx="5512526" cy="2984098"/>
          </a:xfrm>
          <a:prstGeom prst="wedgeEllipseCallout">
            <a:avLst>
              <a:gd name="adj1" fmla="val -52720"/>
              <a:gd name="adj2" fmla="val 800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AAAAAAAAAAH!!!!</a:t>
            </a:r>
          </a:p>
        </p:txBody>
      </p:sp>
      <p:sp>
        <p:nvSpPr>
          <p:cNvPr id="5" name="Rectangle 4">
            <a:extLst>
              <a:ext uri="{FF2B5EF4-FFF2-40B4-BE49-F238E27FC236}">
                <a16:creationId xmlns:a16="http://schemas.microsoft.com/office/drawing/2014/main" id="{998BB0C1-A40B-4344-B07B-A6A4A8100925}"/>
              </a:ext>
            </a:extLst>
          </p:cNvPr>
          <p:cNvSpPr/>
          <p:nvPr/>
        </p:nvSpPr>
        <p:spPr>
          <a:xfrm>
            <a:off x="4148523" y="3843820"/>
            <a:ext cx="7555797" cy="1938992"/>
          </a:xfrm>
          <a:prstGeom prst="rect">
            <a:avLst/>
          </a:prstGeom>
          <a:noFill/>
        </p:spPr>
        <p:txBody>
          <a:bodyPr wrap="square" lIns="91440" tIns="45720" rIns="91440" bIns="45720">
            <a:spAutoFit/>
          </a:bodyPr>
          <a:lstStyle/>
          <a:p>
            <a:pPr algn="ctr"/>
            <a:r>
              <a:rPr lang="en-US" sz="6000" b="1" cap="none" spc="0" dirty="0">
                <a:ln w="6600">
                  <a:solidFill>
                    <a:schemeClr val="accent2"/>
                  </a:solidFill>
                  <a:prstDash val="solid"/>
                </a:ln>
                <a:solidFill>
                  <a:srgbClr val="FFFFFF"/>
                </a:solidFill>
                <a:effectLst>
                  <a:outerShdw dist="38100" dir="2700000" algn="tl" rotWithShape="0">
                    <a:schemeClr val="accent2"/>
                  </a:outerShdw>
                </a:effectLst>
              </a:rPr>
              <a:t>* Don’t worry. </a:t>
            </a:r>
            <a:r>
              <a:rPr lang="en-US" sz="6000" b="1" dirty="0">
                <a:ln w="6600">
                  <a:solidFill>
                    <a:schemeClr val="accent2"/>
                  </a:solidFill>
                  <a:prstDash val="solid"/>
                </a:ln>
                <a:solidFill>
                  <a:srgbClr val="FFFFFF"/>
                </a:solidFill>
                <a:effectLst>
                  <a:outerShdw dist="38100" dir="2700000" algn="tl" rotWithShape="0">
                    <a:schemeClr val="accent2"/>
                  </a:outerShdw>
                </a:effectLst>
              </a:rPr>
              <a:t>That</a:t>
            </a:r>
            <a:r>
              <a:rPr lang="en-US" sz="6000" b="1" cap="none" spc="0" dirty="0">
                <a:ln w="6600">
                  <a:solidFill>
                    <a:schemeClr val="accent2"/>
                  </a:solidFill>
                  <a:prstDash val="solid"/>
                </a:ln>
                <a:solidFill>
                  <a:srgbClr val="FFFFFF"/>
                </a:solidFill>
                <a:effectLst>
                  <a:outerShdw dist="38100" dir="2700000" algn="tl" rotWithShape="0">
                    <a:schemeClr val="accent2"/>
                  </a:outerShdw>
                </a:effectLst>
              </a:rPr>
              <a:t> won’t be on the test.</a:t>
            </a:r>
          </a:p>
        </p:txBody>
      </p:sp>
    </p:spTree>
    <p:extLst>
      <p:ext uri="{BB962C8B-B14F-4D97-AF65-F5344CB8AC3E}">
        <p14:creationId xmlns:p14="http://schemas.microsoft.com/office/powerpoint/2010/main" val="2227034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C4D3FD-5CDC-48AD-B526-BFE48B8965A9}"/>
              </a:ext>
            </a:extLst>
          </p:cNvPr>
          <p:cNvSpPr/>
          <p:nvPr/>
        </p:nvSpPr>
        <p:spPr>
          <a:xfrm>
            <a:off x="2289060" y="1912258"/>
            <a:ext cx="7613880"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Part II-</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Understanding the Device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1356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0A76EC-669C-4366-8B1D-508E54A71DF4}"/>
              </a:ext>
            </a:extLst>
          </p:cNvPr>
          <p:cNvPicPr>
            <a:picLocks noChangeAspect="1"/>
          </p:cNvPicPr>
          <p:nvPr/>
        </p:nvPicPr>
        <p:blipFill rotWithShape="1">
          <a:blip r:embed="rId3"/>
          <a:srcRect l="21154" t="11263" r="20961" b="10067"/>
          <a:stretch/>
        </p:blipFill>
        <p:spPr>
          <a:xfrm>
            <a:off x="0" y="0"/>
            <a:ext cx="7990254" cy="6858000"/>
          </a:xfrm>
          <a:prstGeom prst="rect">
            <a:avLst/>
          </a:prstGeom>
          <a:ln>
            <a:solidFill>
              <a:srgbClr val="00B0F0"/>
            </a:solidFill>
          </a:ln>
        </p:spPr>
      </p:pic>
      <p:pic>
        <p:nvPicPr>
          <p:cNvPr id="5" name="Picture 4">
            <a:extLst>
              <a:ext uri="{FF2B5EF4-FFF2-40B4-BE49-F238E27FC236}">
                <a16:creationId xmlns:a16="http://schemas.microsoft.com/office/drawing/2014/main" id="{960C84A7-D71F-48A8-BBA9-D452C66C71DD}"/>
              </a:ext>
            </a:extLst>
          </p:cNvPr>
          <p:cNvPicPr>
            <a:picLocks noChangeAspect="1"/>
          </p:cNvPicPr>
          <p:nvPr/>
        </p:nvPicPr>
        <p:blipFill>
          <a:blip r:embed="rId4"/>
          <a:stretch>
            <a:fillRect/>
          </a:stretch>
        </p:blipFill>
        <p:spPr>
          <a:xfrm>
            <a:off x="7990254" y="2636117"/>
            <a:ext cx="4201746" cy="3883489"/>
          </a:xfrm>
          <a:prstGeom prst="rect">
            <a:avLst/>
          </a:prstGeom>
          <a:ln>
            <a:solidFill>
              <a:srgbClr val="FFC000"/>
            </a:solidFill>
          </a:ln>
        </p:spPr>
      </p:pic>
      <p:sp>
        <p:nvSpPr>
          <p:cNvPr id="6" name="Rectangle 5">
            <a:extLst>
              <a:ext uri="{FF2B5EF4-FFF2-40B4-BE49-F238E27FC236}">
                <a16:creationId xmlns:a16="http://schemas.microsoft.com/office/drawing/2014/main" id="{B8DDBF06-9499-4185-9F69-0D531C395DAC}"/>
              </a:ext>
            </a:extLst>
          </p:cNvPr>
          <p:cNvSpPr/>
          <p:nvPr/>
        </p:nvSpPr>
        <p:spPr>
          <a:xfrm>
            <a:off x="8095761" y="440896"/>
            <a:ext cx="3990731" cy="1754326"/>
          </a:xfrm>
          <a:prstGeom prst="rect">
            <a:avLst/>
          </a:prstGeom>
          <a:noFill/>
        </p:spPr>
        <p:txBody>
          <a:bodyPr wrap="square" lIns="91440" tIns="45720" rIns="91440" bIns="45720">
            <a:spAutoFit/>
          </a:bodyPr>
          <a:lstStyle/>
          <a:p>
            <a:pPr algn="ctr"/>
            <a:r>
              <a:rPr lang="en-US" sz="5400" b="1" u="sng"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Experimental Setup</a:t>
            </a:r>
          </a:p>
        </p:txBody>
      </p:sp>
      <p:sp>
        <p:nvSpPr>
          <p:cNvPr id="7" name="Rectangle 6">
            <a:extLst>
              <a:ext uri="{FF2B5EF4-FFF2-40B4-BE49-F238E27FC236}">
                <a16:creationId xmlns:a16="http://schemas.microsoft.com/office/drawing/2014/main" id="{273BB0D0-C929-43B3-AD69-6EDFF6A3E286}"/>
              </a:ext>
            </a:extLst>
          </p:cNvPr>
          <p:cNvSpPr/>
          <p:nvPr/>
        </p:nvSpPr>
        <p:spPr>
          <a:xfrm>
            <a:off x="206522" y="2533776"/>
            <a:ext cx="1957202" cy="769441"/>
          </a:xfrm>
          <a:prstGeom prst="rect">
            <a:avLst/>
          </a:prstGeom>
          <a:noFill/>
        </p:spPr>
        <p:txBody>
          <a:bodyPr wrap="none" lIns="91440" tIns="45720" rIns="91440" bIns="45720">
            <a:spAutoFit/>
          </a:bodyPr>
          <a:lstStyle/>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Current</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Rectangle 7">
            <a:extLst>
              <a:ext uri="{FF2B5EF4-FFF2-40B4-BE49-F238E27FC236}">
                <a16:creationId xmlns:a16="http://schemas.microsoft.com/office/drawing/2014/main" id="{1C2531E5-72CB-4DA0-87C8-D9D20F27AB91}"/>
              </a:ext>
            </a:extLst>
          </p:cNvPr>
          <p:cNvSpPr/>
          <p:nvPr/>
        </p:nvSpPr>
        <p:spPr>
          <a:xfrm>
            <a:off x="647363" y="5113719"/>
            <a:ext cx="2148664" cy="1446550"/>
          </a:xfrm>
          <a:prstGeom prst="rect">
            <a:avLst/>
          </a:prstGeom>
          <a:noFill/>
        </p:spPr>
        <p:txBody>
          <a:bodyPr wrap="squar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Particle Energy</a:t>
            </a:r>
          </a:p>
        </p:txBody>
      </p:sp>
      <p:sp>
        <p:nvSpPr>
          <p:cNvPr id="9" name="Rectangle 8">
            <a:extLst>
              <a:ext uri="{FF2B5EF4-FFF2-40B4-BE49-F238E27FC236}">
                <a16:creationId xmlns:a16="http://schemas.microsoft.com/office/drawing/2014/main" id="{691107FA-7DFB-4B14-A6ED-3FD779E1CEF8}"/>
              </a:ext>
            </a:extLst>
          </p:cNvPr>
          <p:cNvSpPr/>
          <p:nvPr/>
        </p:nvSpPr>
        <p:spPr>
          <a:xfrm>
            <a:off x="1947298" y="1982450"/>
            <a:ext cx="2381677" cy="1446550"/>
          </a:xfrm>
          <a:prstGeom prst="rect">
            <a:avLst/>
          </a:prstGeom>
          <a:noFill/>
        </p:spPr>
        <p:txBody>
          <a:bodyPr wrap="squar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Electrical Field</a:t>
            </a:r>
          </a:p>
        </p:txBody>
      </p:sp>
      <p:sp>
        <p:nvSpPr>
          <p:cNvPr id="10" name="Rectangle 9">
            <a:extLst>
              <a:ext uri="{FF2B5EF4-FFF2-40B4-BE49-F238E27FC236}">
                <a16:creationId xmlns:a16="http://schemas.microsoft.com/office/drawing/2014/main" id="{F715BC95-874B-4043-BFF8-A02136B4E79E}"/>
              </a:ext>
            </a:extLst>
          </p:cNvPr>
          <p:cNvSpPr/>
          <p:nvPr/>
        </p:nvSpPr>
        <p:spPr>
          <a:xfrm>
            <a:off x="5232020" y="4322865"/>
            <a:ext cx="2450572" cy="1446550"/>
          </a:xfrm>
          <a:prstGeom prst="rect">
            <a:avLst/>
          </a:prstGeom>
          <a:noFill/>
        </p:spPr>
        <p:txBody>
          <a:bodyPr wrap="square" lIns="91440" tIns="45720" rIns="91440" bIns="45720">
            <a:spAutoFit/>
          </a:bodyPr>
          <a:lstStyle/>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Video Camera</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Arrow: Down 10">
            <a:extLst>
              <a:ext uri="{FF2B5EF4-FFF2-40B4-BE49-F238E27FC236}">
                <a16:creationId xmlns:a16="http://schemas.microsoft.com/office/drawing/2014/main" id="{415781F3-1E67-4770-A769-01AD3796EF8A}"/>
              </a:ext>
            </a:extLst>
          </p:cNvPr>
          <p:cNvSpPr/>
          <p:nvPr/>
        </p:nvSpPr>
        <p:spPr>
          <a:xfrm>
            <a:off x="647363" y="3303217"/>
            <a:ext cx="304800" cy="5419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AA3281E2-2295-476E-9F21-0606A4A12E4B}"/>
              </a:ext>
            </a:extLst>
          </p:cNvPr>
          <p:cNvSpPr/>
          <p:nvPr/>
        </p:nvSpPr>
        <p:spPr>
          <a:xfrm>
            <a:off x="1761429" y="4775164"/>
            <a:ext cx="304800" cy="54195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E55102A5-095D-4EF3-ADA1-D3E351C29BC5}"/>
              </a:ext>
            </a:extLst>
          </p:cNvPr>
          <p:cNvSpPr/>
          <p:nvPr/>
        </p:nvSpPr>
        <p:spPr>
          <a:xfrm>
            <a:off x="2900988" y="3344861"/>
            <a:ext cx="304800" cy="5419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EA29F52B-E0ED-4A56-BBD8-E7A2670654B3}"/>
              </a:ext>
            </a:extLst>
          </p:cNvPr>
          <p:cNvSpPr/>
          <p:nvPr/>
        </p:nvSpPr>
        <p:spPr>
          <a:xfrm rot="5400000">
            <a:off x="6304905" y="3899489"/>
            <a:ext cx="304800" cy="54195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339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4CD15DF7-74FB-4215-8A5E-FD1D86FE6B63}"/>
              </a:ext>
            </a:extLst>
          </p:cNvPr>
          <p:cNvGraphicFramePr>
            <a:graphicFrameLocks noGrp="1"/>
          </p:cNvGraphicFramePr>
          <p:nvPr>
            <p:extLst>
              <p:ext uri="{D42A27DB-BD31-4B8C-83A1-F6EECF244321}">
                <p14:modId xmlns:p14="http://schemas.microsoft.com/office/powerpoint/2010/main" val="1565288892"/>
              </p:ext>
            </p:extLst>
          </p:nvPr>
        </p:nvGraphicFramePr>
        <p:xfrm>
          <a:off x="562707" y="1383323"/>
          <a:ext cx="11113478" cy="5216770"/>
        </p:xfrm>
        <a:graphic>
          <a:graphicData uri="http://schemas.openxmlformats.org/drawingml/2006/table">
            <a:tbl>
              <a:tblPr firstRow="1" bandRow="1">
                <a:tableStyleId>{5C22544A-7EE6-4342-B048-85BDC9FD1C3A}</a:tableStyleId>
              </a:tblPr>
              <a:tblGrid>
                <a:gridCol w="5556739">
                  <a:extLst>
                    <a:ext uri="{9D8B030D-6E8A-4147-A177-3AD203B41FA5}">
                      <a16:colId xmlns:a16="http://schemas.microsoft.com/office/drawing/2014/main" val="3431189876"/>
                    </a:ext>
                  </a:extLst>
                </a:gridCol>
                <a:gridCol w="5556739">
                  <a:extLst>
                    <a:ext uri="{9D8B030D-6E8A-4147-A177-3AD203B41FA5}">
                      <a16:colId xmlns:a16="http://schemas.microsoft.com/office/drawing/2014/main" val="978918849"/>
                    </a:ext>
                  </a:extLst>
                </a:gridCol>
              </a:tblGrid>
              <a:tr h="2696308">
                <a:tc>
                  <a:txBody>
                    <a:bodyPr/>
                    <a:lstStyle/>
                    <a:p>
                      <a:pPr algn="ctr"/>
                      <a:endParaRPr lang="en-US" sz="6000" dirty="0">
                        <a:solidFill>
                          <a:schemeClr val="tx1"/>
                        </a:solidFill>
                      </a:endParaRPr>
                    </a:p>
                    <a:p>
                      <a:pPr algn="ctr"/>
                      <a:r>
                        <a:rPr lang="en-US" sz="6000" dirty="0">
                          <a:solidFill>
                            <a:schemeClr val="tx1"/>
                          </a:solidFill>
                        </a:rPr>
                        <a:t>Low Current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0992736"/>
                  </a:ext>
                </a:extLst>
              </a:tr>
              <a:tr h="25204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rPr>
                        <a:t>High Current</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5024915"/>
                  </a:ext>
                </a:extLst>
              </a:tr>
            </a:tbl>
          </a:graphicData>
        </a:graphic>
      </p:graphicFrame>
      <p:sp>
        <p:nvSpPr>
          <p:cNvPr id="8" name="Rectangle 7">
            <a:extLst>
              <a:ext uri="{FF2B5EF4-FFF2-40B4-BE49-F238E27FC236}">
                <a16:creationId xmlns:a16="http://schemas.microsoft.com/office/drawing/2014/main" id="{2CD4B1DA-C241-4554-B1E6-35D027B12035}"/>
              </a:ext>
            </a:extLst>
          </p:cNvPr>
          <p:cNvSpPr/>
          <p:nvPr/>
        </p:nvSpPr>
        <p:spPr>
          <a:xfrm>
            <a:off x="3292266" y="163986"/>
            <a:ext cx="5441426"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Increasing Current</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34" name="Picture 33">
            <a:extLst>
              <a:ext uri="{FF2B5EF4-FFF2-40B4-BE49-F238E27FC236}">
                <a16:creationId xmlns:a16="http://schemas.microsoft.com/office/drawing/2014/main" id="{42371308-5691-457F-8DDF-76C7D0832397}"/>
              </a:ext>
            </a:extLst>
          </p:cNvPr>
          <p:cNvPicPr>
            <a:picLocks noChangeAspect="1"/>
          </p:cNvPicPr>
          <p:nvPr/>
        </p:nvPicPr>
        <p:blipFill rotWithShape="1">
          <a:blip r:embed="rId2"/>
          <a:srcRect l="41241" t="20679" r="22763"/>
          <a:stretch/>
        </p:blipFill>
        <p:spPr>
          <a:xfrm rot="5400000">
            <a:off x="8011583" y="2525186"/>
            <a:ext cx="1572614" cy="4912523"/>
          </a:xfrm>
          <a:prstGeom prst="rect">
            <a:avLst/>
          </a:prstGeom>
        </p:spPr>
      </p:pic>
      <p:pic>
        <p:nvPicPr>
          <p:cNvPr id="35" name="Picture 34">
            <a:extLst>
              <a:ext uri="{FF2B5EF4-FFF2-40B4-BE49-F238E27FC236}">
                <a16:creationId xmlns:a16="http://schemas.microsoft.com/office/drawing/2014/main" id="{078C656E-C27D-42AB-B250-133F43BFA27D}"/>
              </a:ext>
            </a:extLst>
          </p:cNvPr>
          <p:cNvPicPr>
            <a:picLocks noChangeAspect="1"/>
          </p:cNvPicPr>
          <p:nvPr/>
        </p:nvPicPr>
        <p:blipFill rotWithShape="1">
          <a:blip r:embed="rId2"/>
          <a:srcRect t="19276" r="65302"/>
          <a:stretch/>
        </p:blipFill>
        <p:spPr>
          <a:xfrm rot="5400000">
            <a:off x="7999806" y="-12913"/>
            <a:ext cx="1783741" cy="5100090"/>
          </a:xfrm>
          <a:prstGeom prst="rect">
            <a:avLst/>
          </a:prstGeom>
        </p:spPr>
      </p:pic>
      <p:sp>
        <p:nvSpPr>
          <p:cNvPr id="36" name="Rectangle 35">
            <a:extLst>
              <a:ext uri="{FF2B5EF4-FFF2-40B4-BE49-F238E27FC236}">
                <a16:creationId xmlns:a16="http://schemas.microsoft.com/office/drawing/2014/main" id="{DFE77CAF-D59A-4573-94F2-F3673D13D69A}"/>
              </a:ext>
            </a:extLst>
          </p:cNvPr>
          <p:cNvSpPr/>
          <p:nvPr/>
        </p:nvSpPr>
        <p:spPr>
          <a:xfrm>
            <a:off x="6341629" y="3237739"/>
            <a:ext cx="525393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Few electrons/sec</a:t>
            </a:r>
          </a:p>
        </p:txBody>
      </p:sp>
      <p:sp>
        <p:nvSpPr>
          <p:cNvPr id="37" name="Rectangle 36">
            <a:extLst>
              <a:ext uri="{FF2B5EF4-FFF2-40B4-BE49-F238E27FC236}">
                <a16:creationId xmlns:a16="http://schemas.microsoft.com/office/drawing/2014/main" id="{47360AA8-4B48-444F-9F42-BD5D62946E8B}"/>
              </a:ext>
            </a:extLst>
          </p:cNvPr>
          <p:cNvSpPr/>
          <p:nvPr/>
        </p:nvSpPr>
        <p:spPr>
          <a:xfrm>
            <a:off x="6427389" y="5693799"/>
            <a:ext cx="5082417"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Many</a:t>
            </a:r>
            <a:r>
              <a:rPr lang="en-US" sz="4800" b="0" cap="none" spc="0" dirty="0">
                <a:ln w="0"/>
                <a:solidFill>
                  <a:schemeClr val="tx1"/>
                </a:solidFill>
                <a:effectLst>
                  <a:outerShdw blurRad="38100" dist="19050" dir="2700000" algn="tl" rotWithShape="0">
                    <a:schemeClr val="dk1">
                      <a:alpha val="40000"/>
                    </a:schemeClr>
                  </a:outerShdw>
                </a:effectLst>
              </a:rPr>
              <a:t> electrons/sec</a:t>
            </a:r>
          </a:p>
        </p:txBody>
      </p:sp>
    </p:spTree>
    <p:extLst>
      <p:ext uri="{BB962C8B-B14F-4D97-AF65-F5344CB8AC3E}">
        <p14:creationId xmlns:p14="http://schemas.microsoft.com/office/powerpoint/2010/main" val="1753197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C4D3FD-5CDC-48AD-B526-BFE48B8965A9}"/>
              </a:ext>
            </a:extLst>
          </p:cNvPr>
          <p:cNvSpPr/>
          <p:nvPr/>
        </p:nvSpPr>
        <p:spPr>
          <a:xfrm>
            <a:off x="2506010" y="1912258"/>
            <a:ext cx="7179979"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Part I-</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Background Information</a:t>
            </a:r>
          </a:p>
        </p:txBody>
      </p:sp>
    </p:spTree>
    <p:extLst>
      <p:ext uri="{BB962C8B-B14F-4D97-AF65-F5344CB8AC3E}">
        <p14:creationId xmlns:p14="http://schemas.microsoft.com/office/powerpoint/2010/main" val="96766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AD73F60-AF43-4057-A374-B52D4789380A}"/>
              </a:ext>
            </a:extLst>
          </p:cNvPr>
          <p:cNvPicPr>
            <a:picLocks noChangeAspect="1"/>
          </p:cNvPicPr>
          <p:nvPr/>
        </p:nvPicPr>
        <p:blipFill>
          <a:blip r:embed="rId2"/>
          <a:stretch>
            <a:fillRect/>
          </a:stretch>
        </p:blipFill>
        <p:spPr>
          <a:xfrm>
            <a:off x="2823566" y="3772793"/>
            <a:ext cx="9047867" cy="1373084"/>
          </a:xfrm>
          <a:prstGeom prst="rect">
            <a:avLst/>
          </a:prstGeom>
        </p:spPr>
      </p:pic>
      <p:pic>
        <p:nvPicPr>
          <p:cNvPr id="25" name="Picture 24">
            <a:extLst>
              <a:ext uri="{FF2B5EF4-FFF2-40B4-BE49-F238E27FC236}">
                <a16:creationId xmlns:a16="http://schemas.microsoft.com/office/drawing/2014/main" id="{ADC06323-2FC1-4829-9CAA-24875D399304}"/>
              </a:ext>
            </a:extLst>
          </p:cNvPr>
          <p:cNvPicPr>
            <a:picLocks noChangeAspect="1"/>
          </p:cNvPicPr>
          <p:nvPr/>
        </p:nvPicPr>
        <p:blipFill>
          <a:blip r:embed="rId2"/>
          <a:stretch>
            <a:fillRect/>
          </a:stretch>
        </p:blipFill>
        <p:spPr>
          <a:xfrm>
            <a:off x="2823566" y="2402504"/>
            <a:ext cx="8905978" cy="1264198"/>
          </a:xfrm>
          <a:prstGeom prst="rect">
            <a:avLst/>
          </a:prstGeom>
        </p:spPr>
      </p:pic>
      <p:pic>
        <p:nvPicPr>
          <p:cNvPr id="23" name="Picture 22">
            <a:extLst>
              <a:ext uri="{FF2B5EF4-FFF2-40B4-BE49-F238E27FC236}">
                <a16:creationId xmlns:a16="http://schemas.microsoft.com/office/drawing/2014/main" id="{E5DCFA7C-DFEF-460B-B4FF-C2F58999BB42}"/>
              </a:ext>
            </a:extLst>
          </p:cNvPr>
          <p:cNvPicPr>
            <a:picLocks noChangeAspect="1"/>
          </p:cNvPicPr>
          <p:nvPr/>
        </p:nvPicPr>
        <p:blipFill>
          <a:blip r:embed="rId2"/>
          <a:stretch>
            <a:fillRect/>
          </a:stretch>
        </p:blipFill>
        <p:spPr>
          <a:xfrm>
            <a:off x="2914185" y="932828"/>
            <a:ext cx="8815359" cy="1381307"/>
          </a:xfrm>
          <a:prstGeom prst="rect">
            <a:avLst/>
          </a:prstGeom>
        </p:spPr>
      </p:pic>
      <p:sp>
        <p:nvSpPr>
          <p:cNvPr id="4" name="Rectangle 3">
            <a:extLst>
              <a:ext uri="{FF2B5EF4-FFF2-40B4-BE49-F238E27FC236}">
                <a16:creationId xmlns:a16="http://schemas.microsoft.com/office/drawing/2014/main" id="{749AB329-13FB-43E3-A0E2-085DE4353ED0}"/>
              </a:ext>
            </a:extLst>
          </p:cNvPr>
          <p:cNvSpPr/>
          <p:nvPr/>
        </p:nvSpPr>
        <p:spPr>
          <a:xfrm>
            <a:off x="4922345" y="0"/>
            <a:ext cx="2347309" cy="923330"/>
          </a:xfrm>
          <a:prstGeom prst="rect">
            <a:avLst/>
          </a:prstGeom>
          <a:noFill/>
        </p:spPr>
        <p:txBody>
          <a:bodyPr wrap="none" lIns="91440" tIns="45720" rIns="91440" bIns="45720">
            <a:spAutoFit/>
          </a:bodyPr>
          <a:lstStyle/>
          <a:p>
            <a:pPr algn="ctr"/>
            <a:r>
              <a:rPr lang="en-US" sz="54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Voltage</a:t>
            </a:r>
          </a:p>
        </p:txBody>
      </p:sp>
      <p:graphicFrame>
        <p:nvGraphicFramePr>
          <p:cNvPr id="5" name="Table 5">
            <a:extLst>
              <a:ext uri="{FF2B5EF4-FFF2-40B4-BE49-F238E27FC236}">
                <a16:creationId xmlns:a16="http://schemas.microsoft.com/office/drawing/2014/main" id="{6A622082-96C8-46B0-991D-B658ED1BFB59}"/>
              </a:ext>
            </a:extLst>
          </p:cNvPr>
          <p:cNvGraphicFramePr>
            <a:graphicFrameLocks noGrp="1"/>
          </p:cNvGraphicFramePr>
          <p:nvPr/>
        </p:nvGraphicFramePr>
        <p:xfrm>
          <a:off x="91896" y="923330"/>
          <a:ext cx="11779537" cy="4189599"/>
        </p:xfrm>
        <a:graphic>
          <a:graphicData uri="http://schemas.openxmlformats.org/drawingml/2006/table">
            <a:tbl>
              <a:tblPr firstRow="1" bandRow="1">
                <a:tableStyleId>{5C22544A-7EE6-4342-B048-85BDC9FD1C3A}</a:tableStyleId>
              </a:tblPr>
              <a:tblGrid>
                <a:gridCol w="2714366">
                  <a:extLst>
                    <a:ext uri="{9D8B030D-6E8A-4147-A177-3AD203B41FA5}">
                      <a16:colId xmlns:a16="http://schemas.microsoft.com/office/drawing/2014/main" val="59877928"/>
                    </a:ext>
                  </a:extLst>
                </a:gridCol>
                <a:gridCol w="9065171">
                  <a:extLst>
                    <a:ext uri="{9D8B030D-6E8A-4147-A177-3AD203B41FA5}">
                      <a16:colId xmlns:a16="http://schemas.microsoft.com/office/drawing/2014/main" val="1534363504"/>
                    </a:ext>
                  </a:extLst>
                </a:gridCol>
              </a:tblGrid>
              <a:tr h="139653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chemeClr val="tx1"/>
                          </a:solidFill>
                          <a:effectLst/>
                        </a:rPr>
                        <a:t>Low</a:t>
                      </a:r>
                    </a:p>
                    <a:p>
                      <a:endParaRPr lang="en-US" b="1" dirty="0">
                        <a:solidFill>
                          <a:schemeClr val="tx1"/>
                        </a:solidFill>
                        <a:effectLst/>
                      </a:endParaRPr>
                    </a:p>
                    <a:p>
                      <a:endParaRPr lang="en-US" b="1" dirty="0">
                        <a:solidFill>
                          <a:schemeClr val="tx1"/>
                        </a:solidFill>
                        <a:effectLst/>
                      </a:endParaRPr>
                    </a:p>
                    <a:p>
                      <a:endParaRPr lang="en-US" b="1" dirty="0">
                        <a:solidFill>
                          <a:schemeClr val="tx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840305"/>
                  </a:ext>
                </a:extLst>
              </a:tr>
              <a:tr h="139653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effectLst/>
                        </a:rPr>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4322674"/>
                  </a:ext>
                </a:extLst>
              </a:tr>
              <a:tr h="139653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effectLst/>
                        </a:rPr>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0772471"/>
                  </a:ext>
                </a:extLst>
              </a:tr>
            </a:tbl>
          </a:graphicData>
        </a:graphic>
      </p:graphicFrame>
      <p:sp>
        <p:nvSpPr>
          <p:cNvPr id="20" name="Rectangle 19">
            <a:extLst>
              <a:ext uri="{FF2B5EF4-FFF2-40B4-BE49-F238E27FC236}">
                <a16:creationId xmlns:a16="http://schemas.microsoft.com/office/drawing/2014/main" id="{A880A9AF-B226-4A41-8175-390314984086}"/>
              </a:ext>
            </a:extLst>
          </p:cNvPr>
          <p:cNvSpPr/>
          <p:nvPr/>
        </p:nvSpPr>
        <p:spPr>
          <a:xfrm>
            <a:off x="2383257" y="5057507"/>
            <a:ext cx="6261502"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What is the effect of increasing voltage?</a:t>
            </a:r>
          </a:p>
        </p:txBody>
      </p:sp>
      <p:pic>
        <p:nvPicPr>
          <p:cNvPr id="6" name="Picture 5">
            <a:extLst>
              <a:ext uri="{FF2B5EF4-FFF2-40B4-BE49-F238E27FC236}">
                <a16:creationId xmlns:a16="http://schemas.microsoft.com/office/drawing/2014/main" id="{DD59AEEA-6D76-487E-A8FB-88404A82651D}"/>
              </a:ext>
            </a:extLst>
          </p:cNvPr>
          <p:cNvPicPr>
            <a:picLocks noChangeAspect="1"/>
          </p:cNvPicPr>
          <p:nvPr/>
        </p:nvPicPr>
        <p:blipFill rotWithShape="1">
          <a:blip r:embed="rId3"/>
          <a:srcRect l="23770" t="54567" r="62615" b="33530"/>
          <a:stretch/>
        </p:blipFill>
        <p:spPr>
          <a:xfrm>
            <a:off x="91897" y="3742006"/>
            <a:ext cx="2580965" cy="1268610"/>
          </a:xfrm>
          <a:prstGeom prst="rect">
            <a:avLst/>
          </a:prstGeom>
        </p:spPr>
      </p:pic>
      <p:pic>
        <p:nvPicPr>
          <p:cNvPr id="8" name="Picture 7">
            <a:extLst>
              <a:ext uri="{FF2B5EF4-FFF2-40B4-BE49-F238E27FC236}">
                <a16:creationId xmlns:a16="http://schemas.microsoft.com/office/drawing/2014/main" id="{D95FB8D7-0566-4851-AEC4-A5C9785C2B39}"/>
              </a:ext>
            </a:extLst>
          </p:cNvPr>
          <p:cNvPicPr>
            <a:picLocks noChangeAspect="1"/>
          </p:cNvPicPr>
          <p:nvPr/>
        </p:nvPicPr>
        <p:blipFill rotWithShape="1">
          <a:blip r:embed="rId4"/>
          <a:srcRect l="23719" t="54567" r="62962" b="33735"/>
          <a:stretch/>
        </p:blipFill>
        <p:spPr>
          <a:xfrm>
            <a:off x="91896" y="2314135"/>
            <a:ext cx="2580965" cy="1274482"/>
          </a:xfrm>
          <a:prstGeom prst="rect">
            <a:avLst/>
          </a:prstGeom>
        </p:spPr>
      </p:pic>
      <p:pic>
        <p:nvPicPr>
          <p:cNvPr id="9" name="Picture 8">
            <a:extLst>
              <a:ext uri="{FF2B5EF4-FFF2-40B4-BE49-F238E27FC236}">
                <a16:creationId xmlns:a16="http://schemas.microsoft.com/office/drawing/2014/main" id="{F8C5645C-281B-43B5-8532-36CA8B0DACD7}"/>
              </a:ext>
            </a:extLst>
          </p:cNvPr>
          <p:cNvPicPr>
            <a:picLocks noChangeAspect="1"/>
          </p:cNvPicPr>
          <p:nvPr/>
        </p:nvPicPr>
        <p:blipFill rotWithShape="1">
          <a:blip r:embed="rId5"/>
          <a:srcRect l="23719" t="54567" r="63077" b="33735"/>
          <a:stretch/>
        </p:blipFill>
        <p:spPr>
          <a:xfrm>
            <a:off x="92444" y="923330"/>
            <a:ext cx="2580417" cy="1285346"/>
          </a:xfrm>
          <a:prstGeom prst="rect">
            <a:avLst/>
          </a:prstGeom>
        </p:spPr>
      </p:pic>
      <p:sp>
        <p:nvSpPr>
          <p:cNvPr id="11" name="Oval 10">
            <a:extLst>
              <a:ext uri="{FF2B5EF4-FFF2-40B4-BE49-F238E27FC236}">
                <a16:creationId xmlns:a16="http://schemas.microsoft.com/office/drawing/2014/main" id="{0ED6D696-A75A-4597-BE1A-E2423117ECAF}"/>
              </a:ext>
            </a:extLst>
          </p:cNvPr>
          <p:cNvSpPr/>
          <p:nvPr/>
        </p:nvSpPr>
        <p:spPr>
          <a:xfrm>
            <a:off x="5637462" y="1523274"/>
            <a:ext cx="34420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417B9ED-E829-4B23-BE5A-5A20CA83F671}"/>
              </a:ext>
            </a:extLst>
          </p:cNvPr>
          <p:cNvSpPr/>
          <p:nvPr/>
        </p:nvSpPr>
        <p:spPr>
          <a:xfrm>
            <a:off x="5514008" y="2945368"/>
            <a:ext cx="34420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0BDF3C-030F-4485-AAA4-7B69D695993B}"/>
              </a:ext>
            </a:extLst>
          </p:cNvPr>
          <p:cNvSpPr/>
          <p:nvPr/>
        </p:nvSpPr>
        <p:spPr>
          <a:xfrm>
            <a:off x="5465361" y="4401097"/>
            <a:ext cx="34420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4728E4F-91F5-40C6-893B-3C1E3F29A664}"/>
              </a:ext>
            </a:extLst>
          </p:cNvPr>
          <p:cNvGrpSpPr/>
          <p:nvPr/>
        </p:nvGrpSpPr>
        <p:grpSpPr>
          <a:xfrm>
            <a:off x="9808743" y="5376427"/>
            <a:ext cx="2062690" cy="1373084"/>
            <a:chOff x="9808743" y="5376427"/>
            <a:chExt cx="2062690" cy="1373084"/>
          </a:xfrm>
        </p:grpSpPr>
        <p:sp>
          <p:nvSpPr>
            <p:cNvPr id="28" name="Rectangle 27">
              <a:extLst>
                <a:ext uri="{FF2B5EF4-FFF2-40B4-BE49-F238E27FC236}">
                  <a16:creationId xmlns:a16="http://schemas.microsoft.com/office/drawing/2014/main" id="{C0C6FC7A-885D-4D2E-B5B6-C703BEFF7A6C}"/>
                </a:ext>
              </a:extLst>
            </p:cNvPr>
            <p:cNvSpPr/>
            <p:nvPr/>
          </p:nvSpPr>
          <p:spPr>
            <a:xfrm>
              <a:off x="9808743" y="5376427"/>
              <a:ext cx="2062690" cy="13730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84A559A4-40FA-4E04-8BB1-F65AC32E1932}"/>
                </a:ext>
              </a:extLst>
            </p:cNvPr>
            <p:cNvSpPr/>
            <p:nvPr/>
          </p:nvSpPr>
          <p:spPr>
            <a:xfrm rot="5563285">
              <a:off x="10341199" y="5769016"/>
              <a:ext cx="1045443" cy="6961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7AC910D-1E5E-472A-8E73-6B5C4B551417}"/>
                </a:ext>
              </a:extLst>
            </p:cNvPr>
            <p:cNvSpPr/>
            <p:nvPr/>
          </p:nvSpPr>
          <p:spPr>
            <a:xfrm>
              <a:off x="10072506" y="5376427"/>
              <a:ext cx="140647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P</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lay</a:t>
              </a:r>
            </a:p>
          </p:txBody>
        </p:sp>
      </p:grpSp>
    </p:spTree>
    <p:extLst>
      <p:ext uri="{BB962C8B-B14F-4D97-AF65-F5344CB8AC3E}">
        <p14:creationId xmlns:p14="http://schemas.microsoft.com/office/powerpoint/2010/main" val="3947273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2.59259E-6 L 0.43373 0.00347 " pathEditMode="relative" rAng="0" ptsTypes="AA">
                                      <p:cBhvr>
                                        <p:cTn id="6" dur="3000" fill="hold"/>
                                        <p:tgtEl>
                                          <p:spTgt spid="11"/>
                                        </p:tgtEl>
                                        <p:attrNameLst>
                                          <p:attrName>ppt_x</p:attrName>
                                          <p:attrName>ppt_y</p:attrName>
                                        </p:attrNameLst>
                                      </p:cBhvr>
                                      <p:rCtr x="21680" y="162"/>
                                    </p:animMotion>
                                  </p:childTnLst>
                                </p:cTn>
                              </p:par>
                              <p:par>
                                <p:cTn id="7" presetID="42" presetClass="path" presetSubtype="0" accel="50000" decel="50000" fill="hold" grpId="0" nodeType="withEffect">
                                  <p:stCondLst>
                                    <p:cond delay="0"/>
                                  </p:stCondLst>
                                  <p:childTnLst>
                                    <p:animMotion origin="layout" path="M 2.08333E-7 -1.48148E-6 L 0.43945 0.01597 " pathEditMode="relative" rAng="0" ptsTypes="AA">
                                      <p:cBhvr>
                                        <p:cTn id="8" dur="1000" fill="hold"/>
                                        <p:tgtEl>
                                          <p:spTgt spid="21"/>
                                        </p:tgtEl>
                                        <p:attrNameLst>
                                          <p:attrName>ppt_x</p:attrName>
                                          <p:attrName>ppt_y</p:attrName>
                                        </p:attrNameLst>
                                      </p:cBhvr>
                                      <p:rCtr x="22161" y="463"/>
                                    </p:animMotion>
                                  </p:childTnLst>
                                </p:cTn>
                              </p:par>
                              <p:par>
                                <p:cTn id="9" presetID="42" presetClass="path" presetSubtype="0" accel="50000" decel="50000" fill="hold" grpId="0" nodeType="withEffect">
                                  <p:stCondLst>
                                    <p:cond delay="0"/>
                                  </p:stCondLst>
                                  <p:childTnLst>
                                    <p:animMotion origin="layout" path="M 2.08333E-7 2.96296E-6 L 0.44336 0.00092 " pathEditMode="relative" rAng="0" ptsTypes="AA">
                                      <p:cBhvr>
                                        <p:cTn id="10" dur="500" fill="hold"/>
                                        <p:tgtEl>
                                          <p:spTgt spid="22"/>
                                        </p:tgtEl>
                                        <p:attrNameLst>
                                          <p:attrName>ppt_x</p:attrName>
                                          <p:attrName>ppt_y</p:attrName>
                                        </p:attrNameLst>
                                      </p:cBhvr>
                                      <p:rCtr x="22161" y="46"/>
                                    </p:animMotion>
                                  </p:childTnLst>
                                </p:cTn>
                              </p:par>
                            </p:childTnLst>
                          </p:cTn>
                        </p:par>
                      </p:childTnLst>
                    </p:cTn>
                  </p:par>
                </p:childTnLst>
              </p:cTn>
              <p:nextCondLst>
                <p:cond evt="onClick" delay="0">
                  <p:tgtEl>
                    <p:spTgt spid="31"/>
                  </p:tgtEl>
                </p:cond>
              </p:nextCondLst>
            </p:seq>
          </p:childTnLst>
        </p:cTn>
      </p:par>
    </p:tnLst>
    <p:bldLst>
      <p:bldP spid="11"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A6164CF-B965-43AD-9AED-D5FF3B42C5A5}"/>
              </a:ext>
            </a:extLst>
          </p:cNvPr>
          <p:cNvGraphicFramePr>
            <a:graphicFrameLocks noGrp="1"/>
          </p:cNvGraphicFramePr>
          <p:nvPr>
            <p:extLst>
              <p:ext uri="{D42A27DB-BD31-4B8C-83A1-F6EECF244321}">
                <p14:modId xmlns:p14="http://schemas.microsoft.com/office/powerpoint/2010/main" val="2823108617"/>
              </p:ext>
            </p:extLst>
          </p:nvPr>
        </p:nvGraphicFramePr>
        <p:xfrm>
          <a:off x="359507" y="265493"/>
          <a:ext cx="11472986" cy="4308793"/>
        </p:xfrm>
        <a:graphic>
          <a:graphicData uri="http://schemas.openxmlformats.org/drawingml/2006/table">
            <a:tbl>
              <a:tblPr firstRow="1" bandRow="1">
                <a:tableStyleId>{5C22544A-7EE6-4342-B048-85BDC9FD1C3A}</a:tableStyleId>
              </a:tblPr>
              <a:tblGrid>
                <a:gridCol w="5736493">
                  <a:extLst>
                    <a:ext uri="{9D8B030D-6E8A-4147-A177-3AD203B41FA5}">
                      <a16:colId xmlns:a16="http://schemas.microsoft.com/office/drawing/2014/main" val="1036167503"/>
                    </a:ext>
                  </a:extLst>
                </a:gridCol>
                <a:gridCol w="5736493">
                  <a:extLst>
                    <a:ext uri="{9D8B030D-6E8A-4147-A177-3AD203B41FA5}">
                      <a16:colId xmlns:a16="http://schemas.microsoft.com/office/drawing/2014/main" val="2069426859"/>
                    </a:ext>
                  </a:extLst>
                </a:gridCol>
              </a:tblGrid>
              <a:tr h="2022793">
                <a:tc>
                  <a:txBody>
                    <a:bodyPr/>
                    <a:lstStyle/>
                    <a:p>
                      <a:pPr algn="ctr"/>
                      <a:r>
                        <a:rPr lang="en-US" sz="4800" b="0" dirty="0">
                          <a:solidFill>
                            <a:schemeClr val="tx1"/>
                          </a:solidFill>
                          <a:effectLst>
                            <a:outerShdw blurRad="38100" dist="38100" dir="2700000" algn="tl">
                              <a:srgbClr val="000000">
                                <a:alpha val="43137"/>
                              </a:srgbClr>
                            </a:outerShdw>
                          </a:effectLst>
                        </a:rPr>
                        <a:t>High current &amp; Low voltage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0" dirty="0">
                          <a:solidFill>
                            <a:schemeClr val="tx1"/>
                          </a:solidFill>
                          <a:effectLst>
                            <a:outerShdw blurRad="38100" dist="38100" dir="2700000" algn="tl">
                              <a:srgbClr val="000000">
                                <a:alpha val="43137"/>
                              </a:srgbClr>
                            </a:outerShdw>
                          </a:effectLst>
                        </a:rPr>
                        <a:t>High current &amp; High voltage</a:t>
                      </a:r>
                    </a:p>
                    <a:p>
                      <a:pPr algn="ctr"/>
                      <a:endParaRPr lang="en-US" sz="4800" b="0"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174944"/>
                  </a:ext>
                </a:extLst>
              </a:tr>
              <a:tr h="20227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0" dirty="0">
                          <a:solidFill>
                            <a:schemeClr val="tx1"/>
                          </a:solidFill>
                          <a:effectLst>
                            <a:outerShdw blurRad="38100" dist="38100" dir="2700000" algn="tl">
                              <a:srgbClr val="000000">
                                <a:alpha val="43137"/>
                              </a:srgbClr>
                            </a:outerShdw>
                          </a:effectLst>
                        </a:rPr>
                        <a:t>Low current &amp; Low voltage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0" dirty="0">
                          <a:solidFill>
                            <a:schemeClr val="tx1"/>
                          </a:solidFill>
                          <a:effectLst>
                            <a:outerShdw blurRad="38100" dist="38100" dir="2700000" algn="tl">
                              <a:srgbClr val="000000">
                                <a:alpha val="43137"/>
                              </a:srgbClr>
                            </a:outerShdw>
                          </a:effectLst>
                        </a:rPr>
                        <a:t>Low current &amp; High voltage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7460189"/>
                  </a:ext>
                </a:extLst>
              </a:tr>
            </a:tbl>
          </a:graphicData>
        </a:graphic>
      </p:graphicFrame>
      <p:sp>
        <p:nvSpPr>
          <p:cNvPr id="6" name="Rectangle 5">
            <a:extLst>
              <a:ext uri="{FF2B5EF4-FFF2-40B4-BE49-F238E27FC236}">
                <a16:creationId xmlns:a16="http://schemas.microsoft.com/office/drawing/2014/main" id="{B43E9727-9DF1-4C60-9257-6844693587B9}"/>
              </a:ext>
            </a:extLst>
          </p:cNvPr>
          <p:cNvSpPr/>
          <p:nvPr/>
        </p:nvSpPr>
        <p:spPr>
          <a:xfrm>
            <a:off x="148476" y="5849961"/>
            <a:ext cx="12043524" cy="769441"/>
          </a:xfrm>
          <a:prstGeom prst="rect">
            <a:avLst/>
          </a:prstGeom>
          <a:noFill/>
        </p:spPr>
        <p:txBody>
          <a:bodyPr wrap="square" lIns="91440" tIns="45720" rIns="91440" bIns="45720">
            <a:spAutoFit/>
          </a:bodyPr>
          <a:lstStyle/>
          <a:p>
            <a:pPr algn="ctr"/>
            <a:r>
              <a:rPr lang="en-US" sz="4400" dirty="0">
                <a:ln w="0"/>
              </a:rPr>
              <a:t>*Which scenario will produce the least electrons?</a:t>
            </a:r>
          </a:p>
        </p:txBody>
      </p:sp>
      <p:sp>
        <p:nvSpPr>
          <p:cNvPr id="7" name="Rectangle 6">
            <a:extLst>
              <a:ext uri="{FF2B5EF4-FFF2-40B4-BE49-F238E27FC236}">
                <a16:creationId xmlns:a16="http://schemas.microsoft.com/office/drawing/2014/main" id="{A24E22E4-3F05-4CEF-805C-18D1A8B2A3B2}"/>
              </a:ext>
            </a:extLst>
          </p:cNvPr>
          <p:cNvSpPr/>
          <p:nvPr/>
        </p:nvSpPr>
        <p:spPr>
          <a:xfrm>
            <a:off x="148476" y="5080520"/>
            <a:ext cx="12043524" cy="769441"/>
          </a:xfrm>
          <a:prstGeom prst="rect">
            <a:avLst/>
          </a:prstGeom>
          <a:noFill/>
        </p:spPr>
        <p:txBody>
          <a:bodyPr wrap="square" lIns="91440" tIns="45720" rIns="91440" bIns="45720">
            <a:spAutoFit/>
          </a:bodyPr>
          <a:lstStyle/>
          <a:p>
            <a:pPr algn="ctr"/>
            <a:r>
              <a:rPr lang="en-US" sz="4400" dirty="0">
                <a:ln w="0"/>
              </a:rPr>
              <a:t>*Which scenario will produce the most electrons?</a:t>
            </a:r>
          </a:p>
        </p:txBody>
      </p:sp>
      <p:sp>
        <p:nvSpPr>
          <p:cNvPr id="8" name="Rectangle 7">
            <a:extLst>
              <a:ext uri="{FF2B5EF4-FFF2-40B4-BE49-F238E27FC236}">
                <a16:creationId xmlns:a16="http://schemas.microsoft.com/office/drawing/2014/main" id="{7B9851AC-ED78-4FA1-992C-CEC65E9FB861}"/>
              </a:ext>
            </a:extLst>
          </p:cNvPr>
          <p:cNvSpPr/>
          <p:nvPr/>
        </p:nvSpPr>
        <p:spPr>
          <a:xfrm>
            <a:off x="4557629" y="4365738"/>
            <a:ext cx="3076741"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Questions</a:t>
            </a:r>
          </a:p>
        </p:txBody>
      </p:sp>
    </p:spTree>
    <p:extLst>
      <p:ext uri="{BB962C8B-B14F-4D97-AF65-F5344CB8AC3E}">
        <p14:creationId xmlns:p14="http://schemas.microsoft.com/office/powerpoint/2010/main" val="2143758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Screen Recording 9">
            <a:hlinkClick r:id="" action="ppaction://media"/>
            <a:extLst>
              <a:ext uri="{FF2B5EF4-FFF2-40B4-BE49-F238E27FC236}">
                <a16:creationId xmlns:a16="http://schemas.microsoft.com/office/drawing/2014/main" id="{6CD32812-238F-41A8-8C25-852B89C616E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337440" y="1882792"/>
            <a:ext cx="3517119" cy="3103857"/>
          </a:xfrm>
          <a:prstGeom prst="rect">
            <a:avLst/>
          </a:prstGeom>
          <a:ln w="57150">
            <a:solidFill>
              <a:srgbClr val="00B0F0"/>
            </a:solidFill>
          </a:ln>
        </p:spPr>
      </p:pic>
      <p:cxnSp>
        <p:nvCxnSpPr>
          <p:cNvPr id="17" name="Straight Connector 16">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2" name="Screen Recording 11">
            <a:hlinkClick r:id="" action="ppaction://media"/>
            <a:extLst>
              <a:ext uri="{FF2B5EF4-FFF2-40B4-BE49-F238E27FC236}">
                <a16:creationId xmlns:a16="http://schemas.microsoft.com/office/drawing/2014/main" id="{E2F6D5F5-7C23-4C53-91EF-D4A3837AA241}"/>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288895" y="1891605"/>
            <a:ext cx="3537345" cy="3068646"/>
          </a:xfrm>
          <a:prstGeom prst="rect">
            <a:avLst/>
          </a:prstGeom>
          <a:ln w="57150">
            <a:solidFill>
              <a:srgbClr val="00B0F0"/>
            </a:solidFill>
          </a:ln>
        </p:spPr>
      </p:pic>
      <p:cxnSp>
        <p:nvCxnSpPr>
          <p:cNvPr id="19" name="Straight Connector 18">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Screen Recording 7">
            <a:hlinkClick r:id="" action="ppaction://media"/>
            <a:extLst>
              <a:ext uri="{FF2B5EF4-FFF2-40B4-BE49-F238E27FC236}">
                <a16:creationId xmlns:a16="http://schemas.microsoft.com/office/drawing/2014/main" id="{69A900C3-6ECA-4923-8090-4025DE232C66}"/>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07119" y="1882792"/>
            <a:ext cx="3517120" cy="3086272"/>
          </a:xfrm>
          <a:prstGeom prst="rect">
            <a:avLst/>
          </a:prstGeom>
          <a:ln w="57150">
            <a:solidFill>
              <a:srgbClr val="00B0F0"/>
            </a:solidFill>
          </a:ln>
        </p:spPr>
      </p:pic>
      <p:sp>
        <p:nvSpPr>
          <p:cNvPr id="9" name="Rectangle 8">
            <a:extLst>
              <a:ext uri="{FF2B5EF4-FFF2-40B4-BE49-F238E27FC236}">
                <a16:creationId xmlns:a16="http://schemas.microsoft.com/office/drawing/2014/main" id="{8EB66D0F-E539-44B4-9A3C-2422215A1D75}"/>
              </a:ext>
            </a:extLst>
          </p:cNvPr>
          <p:cNvSpPr/>
          <p:nvPr/>
        </p:nvSpPr>
        <p:spPr>
          <a:xfrm>
            <a:off x="648480" y="4660437"/>
            <a:ext cx="3517120" cy="308627"/>
          </a:xfrm>
          <a:prstGeom prst="rect">
            <a:avLst/>
          </a:prstGeom>
          <a:solidFill>
            <a:srgbClr val="000000">
              <a:alpha val="50000"/>
            </a:srgbClr>
          </a:solidFill>
          <a:ln>
            <a:noFill/>
          </a:ln>
        </p:spPr>
        <p:txBody>
          <a:bodyPr wrap="square" lIns="91440" tIns="45720" rIns="91440" bIns="45720">
            <a:noAutofit/>
          </a:bodyPr>
          <a:lstStyle/>
          <a:p>
            <a:pPr algn="ctr">
              <a:spcAft>
                <a:spcPts val="600"/>
              </a:spcAft>
            </a:pPr>
            <a:r>
              <a:rPr lang="en-US" sz="13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No Electrical Field</a:t>
            </a:r>
          </a:p>
        </p:txBody>
      </p:sp>
      <p:sp>
        <p:nvSpPr>
          <p:cNvPr id="11" name="Rectangle 10">
            <a:extLst>
              <a:ext uri="{FF2B5EF4-FFF2-40B4-BE49-F238E27FC236}">
                <a16:creationId xmlns:a16="http://schemas.microsoft.com/office/drawing/2014/main" id="{26A690EB-2812-4D4C-83DE-D349EE64B4B5}"/>
              </a:ext>
            </a:extLst>
          </p:cNvPr>
          <p:cNvSpPr/>
          <p:nvPr/>
        </p:nvSpPr>
        <p:spPr>
          <a:xfrm>
            <a:off x="4408120" y="4676264"/>
            <a:ext cx="3517119" cy="310385"/>
          </a:xfrm>
          <a:prstGeom prst="rect">
            <a:avLst/>
          </a:prstGeom>
          <a:solidFill>
            <a:srgbClr val="000000">
              <a:alpha val="50000"/>
            </a:srgbClr>
          </a:solidFill>
          <a:ln>
            <a:noFill/>
          </a:ln>
        </p:spPr>
        <p:txBody>
          <a:bodyPr wrap="square" lIns="91440" tIns="45720" rIns="91440" bIns="45720">
            <a:noAutofit/>
          </a:bodyPr>
          <a:lstStyle/>
          <a:p>
            <a:pPr algn="ctr">
              <a:spcAft>
                <a:spcPts val="600"/>
              </a:spcAft>
            </a:pPr>
            <a:r>
              <a:rPr lang="en-US" sz="13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Low</a:t>
            </a:r>
            <a:r>
              <a:rPr lang="en-US" sz="13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Electrical Field</a:t>
            </a:r>
          </a:p>
        </p:txBody>
      </p:sp>
      <p:sp>
        <p:nvSpPr>
          <p:cNvPr id="15" name="Rectangle 14">
            <a:extLst>
              <a:ext uri="{FF2B5EF4-FFF2-40B4-BE49-F238E27FC236}">
                <a16:creationId xmlns:a16="http://schemas.microsoft.com/office/drawing/2014/main" id="{8A3501F4-DDFC-4BDC-A997-046E48F842E4}"/>
              </a:ext>
            </a:extLst>
          </p:cNvPr>
          <p:cNvSpPr/>
          <p:nvPr/>
        </p:nvSpPr>
        <p:spPr>
          <a:xfrm>
            <a:off x="8288895" y="4648345"/>
            <a:ext cx="3517119" cy="310385"/>
          </a:xfrm>
          <a:prstGeom prst="rect">
            <a:avLst/>
          </a:prstGeom>
          <a:solidFill>
            <a:srgbClr val="000000">
              <a:alpha val="50000"/>
            </a:srgbClr>
          </a:solidFill>
          <a:ln>
            <a:noFill/>
          </a:ln>
        </p:spPr>
        <p:txBody>
          <a:bodyPr wrap="square" lIns="91440" tIns="45720" rIns="91440" bIns="45720">
            <a:noAutofit/>
          </a:bodyPr>
          <a:lstStyle/>
          <a:p>
            <a:pPr algn="ctr">
              <a:spcAft>
                <a:spcPts val="600"/>
              </a:spcAft>
            </a:pPr>
            <a:r>
              <a:rPr lang="en-US" sz="13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High Electrical Field</a:t>
            </a:r>
          </a:p>
        </p:txBody>
      </p:sp>
      <p:sp>
        <p:nvSpPr>
          <p:cNvPr id="13" name="Rectangle 12">
            <a:extLst>
              <a:ext uri="{FF2B5EF4-FFF2-40B4-BE49-F238E27FC236}">
                <a16:creationId xmlns:a16="http://schemas.microsoft.com/office/drawing/2014/main" id="{CD6FC0DB-4472-4C14-9BA7-46B32BF63203}"/>
              </a:ext>
            </a:extLst>
          </p:cNvPr>
          <p:cNvSpPr/>
          <p:nvPr/>
        </p:nvSpPr>
        <p:spPr>
          <a:xfrm>
            <a:off x="2467877" y="83325"/>
            <a:ext cx="7397603"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Increasing Electrical Field</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4" name="Rectangle 13">
            <a:extLst>
              <a:ext uri="{FF2B5EF4-FFF2-40B4-BE49-F238E27FC236}">
                <a16:creationId xmlns:a16="http://schemas.microsoft.com/office/drawing/2014/main" id="{4A721129-8130-4F58-A69A-67BE9F3ACE39}"/>
              </a:ext>
            </a:extLst>
          </p:cNvPr>
          <p:cNvSpPr/>
          <p:nvPr/>
        </p:nvSpPr>
        <p:spPr>
          <a:xfrm>
            <a:off x="1681293" y="5103674"/>
            <a:ext cx="9901103"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*What is the effect of increasing electrical field?</a:t>
            </a:r>
          </a:p>
        </p:txBody>
      </p:sp>
      <p:sp>
        <p:nvSpPr>
          <p:cNvPr id="16" name="Rectangle 15">
            <a:extLst>
              <a:ext uri="{FF2B5EF4-FFF2-40B4-BE49-F238E27FC236}">
                <a16:creationId xmlns:a16="http://schemas.microsoft.com/office/drawing/2014/main" id="{0854FA77-7B55-4D6A-9472-FD08CE239FA8}"/>
              </a:ext>
            </a:extLst>
          </p:cNvPr>
          <p:cNvSpPr/>
          <p:nvPr/>
        </p:nvSpPr>
        <p:spPr>
          <a:xfrm>
            <a:off x="4131122" y="968275"/>
            <a:ext cx="4071114" cy="769441"/>
          </a:xfrm>
          <a:prstGeom prst="rect">
            <a:avLst/>
          </a:prstGeom>
          <a:noFill/>
        </p:spPr>
        <p:txBody>
          <a:bodyPr wrap="non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rPr>
              <a:t>-Play each video-</a:t>
            </a:r>
          </a:p>
        </p:txBody>
      </p:sp>
    </p:spTree>
    <p:extLst>
      <p:ext uri="{BB962C8B-B14F-4D97-AF65-F5344CB8AC3E}">
        <p14:creationId xmlns:p14="http://schemas.microsoft.com/office/powerpoint/2010/main" val="41298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79"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29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video>
              <p:cMediaNode vol="80000">
                <p:cTn id="21" fill="hold" display="0">
                  <p:stCondLst>
                    <p:cond delay="indefinite"/>
                  </p:stCondLst>
                </p:cTn>
                <p:tgtEl>
                  <p:spTgt spid="10"/>
                </p:tgtEl>
              </p:cMediaNode>
            </p:video>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0"/>
                                        </p:tgtEl>
                                      </p:cBhvr>
                                    </p:cmd>
                                  </p:childTnLst>
                                </p:cTn>
                              </p:par>
                            </p:childTnLst>
                          </p:cTn>
                        </p:par>
                      </p:childTnLst>
                    </p:cTn>
                  </p:par>
                </p:childTnLst>
              </p:cTn>
              <p:nextCondLst>
                <p:cond evt="onClick" delay="0">
                  <p:tgtEl>
                    <p:spTgt spid="10"/>
                  </p:tgtEl>
                </p:cond>
              </p:nextCondLst>
            </p:seq>
            <p:video>
              <p:cMediaNode vol="80000">
                <p:cTn id="27" fill="hold" display="0">
                  <p:stCondLst>
                    <p:cond delay="indefinite"/>
                  </p:stCondLst>
                </p:cTn>
                <p:tgtEl>
                  <p:spTgt spid="12"/>
                </p:tgtEl>
              </p:cMediaNode>
            </p:vide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BE8BDE-6452-4FEA-8305-C828F045B044}"/>
              </a:ext>
            </a:extLst>
          </p:cNvPr>
          <p:cNvPicPr>
            <a:picLocks noChangeAspect="1"/>
          </p:cNvPicPr>
          <p:nvPr/>
        </p:nvPicPr>
        <p:blipFill>
          <a:blip r:embed="rId3"/>
          <a:stretch>
            <a:fillRect/>
          </a:stretch>
        </p:blipFill>
        <p:spPr>
          <a:xfrm>
            <a:off x="8095343" y="215154"/>
            <a:ext cx="3810000" cy="2914650"/>
          </a:xfrm>
          <a:prstGeom prst="rect">
            <a:avLst/>
          </a:prstGeom>
        </p:spPr>
      </p:pic>
      <p:pic>
        <p:nvPicPr>
          <p:cNvPr id="6" name="Picture 5">
            <a:extLst>
              <a:ext uri="{FF2B5EF4-FFF2-40B4-BE49-F238E27FC236}">
                <a16:creationId xmlns:a16="http://schemas.microsoft.com/office/drawing/2014/main" id="{94D06F9A-7326-4F67-9BF6-6970A140709A}"/>
              </a:ext>
            </a:extLst>
          </p:cNvPr>
          <p:cNvPicPr>
            <a:picLocks noChangeAspect="1"/>
          </p:cNvPicPr>
          <p:nvPr/>
        </p:nvPicPr>
        <p:blipFill>
          <a:blip r:embed="rId4"/>
          <a:stretch>
            <a:fillRect/>
          </a:stretch>
        </p:blipFill>
        <p:spPr>
          <a:xfrm>
            <a:off x="8095343" y="3505199"/>
            <a:ext cx="3810000" cy="3137647"/>
          </a:xfrm>
          <a:prstGeom prst="rect">
            <a:avLst/>
          </a:prstGeom>
        </p:spPr>
      </p:pic>
      <p:sp>
        <p:nvSpPr>
          <p:cNvPr id="10" name="TextBox 9">
            <a:extLst>
              <a:ext uri="{FF2B5EF4-FFF2-40B4-BE49-F238E27FC236}">
                <a16:creationId xmlns:a16="http://schemas.microsoft.com/office/drawing/2014/main" id="{BD6C874D-AB7D-43DA-9056-D406FE0501EC}"/>
              </a:ext>
            </a:extLst>
          </p:cNvPr>
          <p:cNvSpPr txBox="1"/>
          <p:nvPr/>
        </p:nvSpPr>
        <p:spPr>
          <a:xfrm>
            <a:off x="342901" y="2093134"/>
            <a:ext cx="7507514" cy="4154984"/>
          </a:xfrm>
          <a:prstGeom prst="rect">
            <a:avLst/>
          </a:prstGeom>
          <a:noFill/>
          <a:ln>
            <a:solidFill>
              <a:schemeClr val="bg1"/>
            </a:solidFill>
          </a:ln>
        </p:spPr>
        <p:txBody>
          <a:bodyPr wrap="square" rtlCol="0">
            <a:spAutoFit/>
          </a:bodyPr>
          <a:lstStyle/>
          <a:p>
            <a:r>
              <a:rPr lang="en-US" sz="2400" dirty="0"/>
              <a:t>     Millikan used his wife’s perfume spray bottle to make a fine mist of oil droplets.  He used high energy x-rays to charge the oil particles.  A positively charged plate with a small hole in it allowed only a few droplets to fall at a time.  Gravity pulls the droplets to the bottom of the device.  Air resistance caused the droplets to quickly reach terminal velocity.  An adjustable electrical field on the negative plate opposes the fall of the droplets.  By using the equations for resistance of a spherical droplet falling through air balanced against the equations for the electrical force.</a:t>
            </a:r>
          </a:p>
        </p:txBody>
      </p:sp>
      <p:sp>
        <p:nvSpPr>
          <p:cNvPr id="11" name="Rectangle 10">
            <a:extLst>
              <a:ext uri="{FF2B5EF4-FFF2-40B4-BE49-F238E27FC236}">
                <a16:creationId xmlns:a16="http://schemas.microsoft.com/office/drawing/2014/main" id="{2AE790CA-0E73-4CB5-9B5C-D5BE716AF3F8}"/>
              </a:ext>
            </a:extLst>
          </p:cNvPr>
          <p:cNvSpPr/>
          <p:nvPr/>
        </p:nvSpPr>
        <p:spPr>
          <a:xfrm>
            <a:off x="2301584" y="435429"/>
            <a:ext cx="3350662"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Set-Up</a:t>
            </a:r>
          </a:p>
        </p:txBody>
      </p:sp>
    </p:spTree>
    <p:extLst>
      <p:ext uri="{BB962C8B-B14F-4D97-AF65-F5344CB8AC3E}">
        <p14:creationId xmlns:p14="http://schemas.microsoft.com/office/powerpoint/2010/main" val="2173819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C4D3FD-5CDC-48AD-B526-BFE48B8965A9}"/>
              </a:ext>
            </a:extLst>
          </p:cNvPr>
          <p:cNvSpPr/>
          <p:nvPr/>
        </p:nvSpPr>
        <p:spPr>
          <a:xfrm>
            <a:off x="3739424" y="1912258"/>
            <a:ext cx="4713150"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Part III-</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The Experiment</a:t>
            </a:r>
          </a:p>
        </p:txBody>
      </p:sp>
    </p:spTree>
    <p:extLst>
      <p:ext uri="{BB962C8B-B14F-4D97-AF65-F5344CB8AC3E}">
        <p14:creationId xmlns:p14="http://schemas.microsoft.com/office/powerpoint/2010/main" val="3665342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Screen Recording 3">
            <a:hlinkClick r:id="" action="ppaction://media"/>
            <a:extLst>
              <a:ext uri="{FF2B5EF4-FFF2-40B4-BE49-F238E27FC236}">
                <a16:creationId xmlns:a16="http://schemas.microsoft.com/office/drawing/2014/main" id="{1DA2BAE9-8B20-44F5-BE4A-39B2ED6BF2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72846" y="32657"/>
            <a:ext cx="4119153" cy="3280944"/>
          </a:xfrm>
          <a:prstGeom prst="rect">
            <a:avLst/>
          </a:prstGeom>
        </p:spPr>
      </p:pic>
      <p:pic>
        <p:nvPicPr>
          <p:cNvPr id="6" name="Screen Recording 5">
            <a:hlinkClick r:id="" action="ppaction://media"/>
            <a:extLst>
              <a:ext uri="{FF2B5EF4-FFF2-40B4-BE49-F238E27FC236}">
                <a16:creationId xmlns:a16="http://schemas.microsoft.com/office/drawing/2014/main" id="{A8F2D085-D44E-4309-8847-D94F55B6E019}"/>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072846" y="3249567"/>
            <a:ext cx="4119154" cy="3575776"/>
          </a:xfrm>
          <a:prstGeom prst="rect">
            <a:avLst/>
          </a:prstGeom>
        </p:spPr>
      </p:pic>
      <p:cxnSp>
        <p:nvCxnSpPr>
          <p:cNvPr id="8" name="Straight Connector 7">
            <a:extLst>
              <a:ext uri="{FF2B5EF4-FFF2-40B4-BE49-F238E27FC236}">
                <a16:creationId xmlns:a16="http://schemas.microsoft.com/office/drawing/2014/main" id="{96E7904A-147A-4D86-BFD0-573DBE7FA771}"/>
              </a:ext>
            </a:extLst>
          </p:cNvPr>
          <p:cNvCxnSpPr/>
          <p:nvPr/>
        </p:nvCxnSpPr>
        <p:spPr>
          <a:xfrm>
            <a:off x="3683726" y="0"/>
            <a:ext cx="0" cy="6825343"/>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B264639-ABE6-4938-A5BF-0ECB5F3D1C90}"/>
              </a:ext>
            </a:extLst>
          </p:cNvPr>
          <p:cNvSpPr/>
          <p:nvPr/>
        </p:nvSpPr>
        <p:spPr>
          <a:xfrm>
            <a:off x="8508275" y="4201886"/>
            <a:ext cx="352688" cy="2830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706975-B4ED-44B2-B357-F1EE0CF8D16D}"/>
              </a:ext>
            </a:extLst>
          </p:cNvPr>
          <p:cNvSpPr/>
          <p:nvPr/>
        </p:nvSpPr>
        <p:spPr>
          <a:xfrm>
            <a:off x="3977646" y="3760182"/>
            <a:ext cx="3801276" cy="2554545"/>
          </a:xfrm>
          <a:prstGeom prst="rect">
            <a:avLst/>
          </a:prstGeom>
          <a:solidFill>
            <a:schemeClr val="bg1"/>
          </a:solidFill>
        </p:spPr>
        <p:txBody>
          <a:bodyPr wrap="squar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How much voltage must be applied for a droplet to float?</a:t>
            </a:r>
          </a:p>
        </p:txBody>
      </p:sp>
      <p:cxnSp>
        <p:nvCxnSpPr>
          <p:cNvPr id="18" name="Straight Connector 17">
            <a:extLst>
              <a:ext uri="{FF2B5EF4-FFF2-40B4-BE49-F238E27FC236}">
                <a16:creationId xmlns:a16="http://schemas.microsoft.com/office/drawing/2014/main" id="{01D8E7FE-797E-448D-9DEC-D0EF7EBE41E0}"/>
              </a:ext>
            </a:extLst>
          </p:cNvPr>
          <p:cNvCxnSpPr>
            <a:cxnSpLocks/>
            <a:stCxn id="13" idx="3"/>
          </p:cNvCxnSpPr>
          <p:nvPr/>
        </p:nvCxnSpPr>
        <p:spPr>
          <a:xfrm flipH="1">
            <a:off x="7445829" y="4443466"/>
            <a:ext cx="1114096" cy="7816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63AE56B-56A5-4A73-B8CE-7F98F912A994}"/>
              </a:ext>
            </a:extLst>
          </p:cNvPr>
          <p:cNvSpPr/>
          <p:nvPr/>
        </p:nvSpPr>
        <p:spPr>
          <a:xfrm>
            <a:off x="9895930" y="633601"/>
            <a:ext cx="620683" cy="584775"/>
          </a:xfrm>
          <a:prstGeom prst="rect">
            <a:avLst/>
          </a:prstGeom>
          <a:noFill/>
        </p:spPr>
        <p:txBody>
          <a:bodyPr wrap="none" lIns="91440" tIns="45720" rIns="91440" bIns="45720">
            <a:spAutoFit/>
          </a:bodyPr>
          <a:lstStyle/>
          <a:p>
            <a:pPr algn="ct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-a.</a:t>
            </a:r>
          </a:p>
        </p:txBody>
      </p:sp>
      <p:sp>
        <p:nvSpPr>
          <p:cNvPr id="21" name="Rectangle 20">
            <a:extLst>
              <a:ext uri="{FF2B5EF4-FFF2-40B4-BE49-F238E27FC236}">
                <a16:creationId xmlns:a16="http://schemas.microsoft.com/office/drawing/2014/main" id="{DB2E6854-37FA-4A6D-94A3-9AEE68AFB845}"/>
              </a:ext>
            </a:extLst>
          </p:cNvPr>
          <p:cNvSpPr/>
          <p:nvPr/>
        </p:nvSpPr>
        <p:spPr>
          <a:xfrm>
            <a:off x="9887113" y="1332434"/>
            <a:ext cx="638316" cy="584775"/>
          </a:xfrm>
          <a:prstGeom prst="rect">
            <a:avLst/>
          </a:prstGeom>
          <a:noFill/>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-b</a:t>
            </a: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sp>
        <p:nvSpPr>
          <p:cNvPr id="22" name="Rectangle 21">
            <a:extLst>
              <a:ext uri="{FF2B5EF4-FFF2-40B4-BE49-F238E27FC236}">
                <a16:creationId xmlns:a16="http://schemas.microsoft.com/office/drawing/2014/main" id="{4D3A0E61-B619-449B-A3FC-DCAEEDFEB0B8}"/>
              </a:ext>
            </a:extLst>
          </p:cNvPr>
          <p:cNvSpPr/>
          <p:nvPr/>
        </p:nvSpPr>
        <p:spPr>
          <a:xfrm>
            <a:off x="4100259" y="205003"/>
            <a:ext cx="3801276" cy="2554545"/>
          </a:xfrm>
          <a:prstGeom prst="rect">
            <a:avLst/>
          </a:prstGeom>
          <a:solidFill>
            <a:schemeClr val="bg1"/>
          </a:solidFill>
        </p:spPr>
        <p:txBody>
          <a:bodyPr wrap="squar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How much time is required for a drop to travel from a. to b.?</a:t>
            </a:r>
          </a:p>
        </p:txBody>
      </p:sp>
      <p:sp>
        <p:nvSpPr>
          <p:cNvPr id="23" name="Rectangle 22">
            <a:extLst>
              <a:ext uri="{FF2B5EF4-FFF2-40B4-BE49-F238E27FC236}">
                <a16:creationId xmlns:a16="http://schemas.microsoft.com/office/drawing/2014/main" id="{EA5794FE-325D-4F3D-B10D-24C763D5C4BD}"/>
              </a:ext>
            </a:extLst>
          </p:cNvPr>
          <p:cNvSpPr/>
          <p:nvPr/>
        </p:nvSpPr>
        <p:spPr>
          <a:xfrm>
            <a:off x="3674583" y="-39690"/>
            <a:ext cx="649537"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rPr>
              <a:t>1.)</a:t>
            </a:r>
          </a:p>
        </p:txBody>
      </p:sp>
      <p:sp>
        <p:nvSpPr>
          <p:cNvPr id="24" name="Rectangle 23">
            <a:extLst>
              <a:ext uri="{FF2B5EF4-FFF2-40B4-BE49-F238E27FC236}">
                <a16:creationId xmlns:a16="http://schemas.microsoft.com/office/drawing/2014/main" id="{0414E015-49BB-4878-A90F-425E88A3CD38}"/>
              </a:ext>
            </a:extLst>
          </p:cNvPr>
          <p:cNvSpPr/>
          <p:nvPr/>
        </p:nvSpPr>
        <p:spPr>
          <a:xfrm>
            <a:off x="3692868" y="3412671"/>
            <a:ext cx="649537" cy="584775"/>
          </a:xfrm>
          <a:prstGeom prst="rect">
            <a:avLst/>
          </a:prstGeom>
          <a:noFill/>
        </p:spPr>
        <p:txBody>
          <a:bodyPr wrap="none" lIns="91440" tIns="45720" rIns="91440" bIns="45720">
            <a:spAutoFit/>
          </a:bodyPr>
          <a:lstStyle/>
          <a:p>
            <a:pPr algn="ct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rPr>
              <a:t>2</a:t>
            </a:r>
            <a:r>
              <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rPr>
              <a:t>.)</a:t>
            </a:r>
          </a:p>
        </p:txBody>
      </p:sp>
      <p:cxnSp>
        <p:nvCxnSpPr>
          <p:cNvPr id="28" name="Straight Connector 27">
            <a:extLst>
              <a:ext uri="{FF2B5EF4-FFF2-40B4-BE49-F238E27FC236}">
                <a16:creationId xmlns:a16="http://schemas.microsoft.com/office/drawing/2014/main" id="{DA772025-DF32-4E0B-81B5-06271C76E580}"/>
              </a:ext>
            </a:extLst>
          </p:cNvPr>
          <p:cNvCxnSpPr/>
          <p:nvPr/>
        </p:nvCxnSpPr>
        <p:spPr>
          <a:xfrm flipH="1">
            <a:off x="3674583" y="3249567"/>
            <a:ext cx="8517417"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A25116C-97D7-4615-B8E3-728EAD4A2097}"/>
              </a:ext>
            </a:extLst>
          </p:cNvPr>
          <p:cNvSpPr/>
          <p:nvPr/>
        </p:nvSpPr>
        <p:spPr>
          <a:xfrm>
            <a:off x="20755" y="48825"/>
            <a:ext cx="3689128" cy="1446550"/>
          </a:xfrm>
          <a:prstGeom prst="rect">
            <a:avLst/>
          </a:prstGeom>
          <a:noFill/>
        </p:spPr>
        <p:txBody>
          <a:bodyPr wrap="square" lIns="91440" tIns="45720" rIns="91440" bIns="45720">
            <a:spAutoFit/>
          </a:bodyPr>
          <a:lstStyle/>
          <a:p>
            <a:pPr algn="ctr"/>
            <a:r>
              <a:rPr lang="en-US" sz="4400" b="1" u="sng"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Explanation</a:t>
            </a:r>
          </a:p>
        </p:txBody>
      </p:sp>
      <p:cxnSp>
        <p:nvCxnSpPr>
          <p:cNvPr id="31" name="Straight Connector 30">
            <a:extLst>
              <a:ext uri="{FF2B5EF4-FFF2-40B4-BE49-F238E27FC236}">
                <a16:creationId xmlns:a16="http://schemas.microsoft.com/office/drawing/2014/main" id="{91244256-D967-4324-8593-F90386964DF0}"/>
              </a:ext>
            </a:extLst>
          </p:cNvPr>
          <p:cNvCxnSpPr>
            <a:stCxn id="22" idx="1"/>
          </p:cNvCxnSpPr>
          <p:nvPr/>
        </p:nvCxnSpPr>
        <p:spPr>
          <a:xfrm flipH="1">
            <a:off x="3359589" y="1482276"/>
            <a:ext cx="740670" cy="27679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1B7972-18BB-4706-A211-F195B73D3526}"/>
              </a:ext>
            </a:extLst>
          </p:cNvPr>
          <p:cNvCxnSpPr>
            <a:cxnSpLocks/>
          </p:cNvCxnSpPr>
          <p:nvPr/>
        </p:nvCxnSpPr>
        <p:spPr>
          <a:xfrm flipH="1" flipV="1">
            <a:off x="3236976" y="4443466"/>
            <a:ext cx="935858" cy="7816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42C457C-A0B3-4CBA-93F4-950571518329}"/>
              </a:ext>
            </a:extLst>
          </p:cNvPr>
          <p:cNvSpPr/>
          <p:nvPr/>
        </p:nvSpPr>
        <p:spPr>
          <a:xfrm>
            <a:off x="-48584" y="1893562"/>
            <a:ext cx="3741451" cy="4616648"/>
          </a:xfrm>
          <a:prstGeom prst="rect">
            <a:avLst/>
          </a:prstGeom>
          <a:solidFill>
            <a:srgbClr val="E7E6E6"/>
          </a:solidFill>
          <a:ln w="38100">
            <a:solidFill>
              <a:srgbClr val="05E0B5"/>
            </a:solidFill>
          </a:ln>
        </p:spPr>
        <p:txBody>
          <a:bodyPr wrap="square" lIns="91440" tIns="45720" rIns="91440" bIns="45720">
            <a:spAutoFit/>
          </a:bodyPr>
          <a:lstStyle/>
          <a:p>
            <a:pPr algn="ctr"/>
            <a:r>
              <a:rPr lang="en-US" sz="4200" b="1" dirty="0">
                <a:ln w="9525">
                  <a:solidFill>
                    <a:schemeClr val="bg1"/>
                  </a:solidFill>
                  <a:prstDash val="solid"/>
                </a:ln>
                <a:effectLst>
                  <a:outerShdw blurRad="12700" dist="38100" dir="2700000" algn="tl" rotWithShape="0">
                    <a:schemeClr val="bg1">
                      <a:lumMod val="50000"/>
                    </a:schemeClr>
                  </a:outerShdw>
                </a:effectLst>
              </a:rPr>
              <a:t>This experiment is a little tricky as two things must be measured simultaneously.</a:t>
            </a:r>
          </a:p>
        </p:txBody>
      </p:sp>
      <p:cxnSp>
        <p:nvCxnSpPr>
          <p:cNvPr id="36" name="Straight Connector 35">
            <a:extLst>
              <a:ext uri="{FF2B5EF4-FFF2-40B4-BE49-F238E27FC236}">
                <a16:creationId xmlns:a16="http://schemas.microsoft.com/office/drawing/2014/main" id="{AF0EF233-04B5-4218-BB19-81D1482505D1}"/>
              </a:ext>
            </a:extLst>
          </p:cNvPr>
          <p:cNvCxnSpPr>
            <a:stCxn id="20" idx="1"/>
          </p:cNvCxnSpPr>
          <p:nvPr/>
        </p:nvCxnSpPr>
        <p:spPr>
          <a:xfrm flipH="1" flipV="1">
            <a:off x="8655756" y="925988"/>
            <a:ext cx="1240174"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071F459-06BD-46A5-8637-831A5AB9666E}"/>
              </a:ext>
            </a:extLst>
          </p:cNvPr>
          <p:cNvCxnSpPr/>
          <p:nvPr/>
        </p:nvCxnSpPr>
        <p:spPr>
          <a:xfrm flipH="1" flipV="1">
            <a:off x="8545657" y="1666318"/>
            <a:ext cx="1240174"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1815A917-03E2-477E-BD62-EAF8E736BC2B}"/>
              </a:ext>
            </a:extLst>
          </p:cNvPr>
          <p:cNvSpPr/>
          <p:nvPr/>
        </p:nvSpPr>
        <p:spPr>
          <a:xfrm>
            <a:off x="6083396" y="2741008"/>
            <a:ext cx="1896609" cy="523220"/>
          </a:xfrm>
          <a:prstGeom prst="rect">
            <a:avLst/>
          </a:prstGeom>
          <a:noFill/>
        </p:spPr>
        <p:txBody>
          <a:bodyPr wrap="non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Push play-&gt;</a:t>
            </a:r>
          </a:p>
        </p:txBody>
      </p:sp>
      <p:sp>
        <p:nvSpPr>
          <p:cNvPr id="39" name="Rectangle 38">
            <a:extLst>
              <a:ext uri="{FF2B5EF4-FFF2-40B4-BE49-F238E27FC236}">
                <a16:creationId xmlns:a16="http://schemas.microsoft.com/office/drawing/2014/main" id="{77A19BA7-3716-410E-9F54-B6CE5366AAD1}"/>
              </a:ext>
            </a:extLst>
          </p:cNvPr>
          <p:cNvSpPr/>
          <p:nvPr/>
        </p:nvSpPr>
        <p:spPr>
          <a:xfrm>
            <a:off x="6136458" y="6336299"/>
            <a:ext cx="1896609" cy="523220"/>
          </a:xfrm>
          <a:prstGeom prst="rect">
            <a:avLst/>
          </a:prstGeom>
          <a:noFill/>
        </p:spPr>
        <p:txBody>
          <a:bodyPr wrap="none" lIns="91440" tIns="45720" rIns="91440" bIns="45720">
            <a:spAutoFit/>
          </a:bodyPr>
          <a:lstStyle/>
          <a:p>
            <a:pPr algn="ct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Push play-&gt;</a:t>
            </a:r>
          </a:p>
        </p:txBody>
      </p:sp>
    </p:spTree>
    <p:extLst>
      <p:ext uri="{BB962C8B-B14F-4D97-AF65-F5344CB8AC3E}">
        <p14:creationId xmlns:p14="http://schemas.microsoft.com/office/powerpoint/2010/main" val="21536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98A349B9-E6F2-48D5-BEC9-9B725B3D7811}"/>
              </a:ext>
            </a:extLst>
          </p:cNvPr>
          <p:cNvGraphicFramePr>
            <a:graphicFrameLocks noGrp="1"/>
          </p:cNvGraphicFramePr>
          <p:nvPr>
            <p:extLst>
              <p:ext uri="{D42A27DB-BD31-4B8C-83A1-F6EECF244321}">
                <p14:modId xmlns:p14="http://schemas.microsoft.com/office/powerpoint/2010/main" val="2145631581"/>
              </p:ext>
            </p:extLst>
          </p:nvPr>
        </p:nvGraphicFramePr>
        <p:xfrm>
          <a:off x="101600" y="139094"/>
          <a:ext cx="11756571" cy="6551991"/>
        </p:xfrm>
        <a:graphic>
          <a:graphicData uri="http://schemas.openxmlformats.org/drawingml/2006/table">
            <a:tbl>
              <a:tblPr firstRow="1" bandRow="1">
                <a:tableStyleId>{5C22544A-7EE6-4342-B048-85BDC9FD1C3A}</a:tableStyleId>
              </a:tblPr>
              <a:tblGrid>
                <a:gridCol w="1123696">
                  <a:extLst>
                    <a:ext uri="{9D8B030D-6E8A-4147-A177-3AD203B41FA5}">
                      <a16:colId xmlns:a16="http://schemas.microsoft.com/office/drawing/2014/main" val="1038718727"/>
                    </a:ext>
                  </a:extLst>
                </a:gridCol>
                <a:gridCol w="7642933">
                  <a:extLst>
                    <a:ext uri="{9D8B030D-6E8A-4147-A177-3AD203B41FA5}">
                      <a16:colId xmlns:a16="http://schemas.microsoft.com/office/drawing/2014/main" val="220242232"/>
                    </a:ext>
                  </a:extLst>
                </a:gridCol>
                <a:gridCol w="2989942">
                  <a:extLst>
                    <a:ext uri="{9D8B030D-6E8A-4147-A177-3AD203B41FA5}">
                      <a16:colId xmlns:a16="http://schemas.microsoft.com/office/drawing/2014/main" val="2312771834"/>
                    </a:ext>
                  </a:extLst>
                </a:gridCol>
              </a:tblGrid>
              <a:tr h="427620">
                <a:tc>
                  <a:txBody>
                    <a:bodyPr/>
                    <a:lstStyle/>
                    <a:p>
                      <a:r>
                        <a:rPr lang="en-US" dirty="0"/>
                        <a:t>Trial #</a:t>
                      </a:r>
                    </a:p>
                  </a:txBody>
                  <a:tcPr/>
                </a:tc>
                <a:tc>
                  <a:txBody>
                    <a:bodyPr/>
                    <a:lstStyle/>
                    <a:p>
                      <a:r>
                        <a:rPr lang="en-US" dirty="0"/>
                        <a:t>Configuration</a:t>
                      </a:r>
                    </a:p>
                  </a:txBody>
                  <a:tcPr/>
                </a:tc>
                <a:tc>
                  <a:txBody>
                    <a:bodyPr/>
                    <a:lstStyle/>
                    <a:p>
                      <a:r>
                        <a:rPr lang="en-US" dirty="0"/>
                        <a:t>Time to travel 2 mm (s)</a:t>
                      </a:r>
                    </a:p>
                  </a:txBody>
                  <a:tcPr/>
                </a:tc>
                <a:extLst>
                  <a:ext uri="{0D108BD9-81ED-4DB2-BD59-A6C34878D82A}">
                    <a16:rowId xmlns:a16="http://schemas.microsoft.com/office/drawing/2014/main" val="1292411157"/>
                  </a:ext>
                </a:extLst>
              </a:tr>
              <a:tr h="2041457">
                <a:tc>
                  <a:txBody>
                    <a:bodyPr/>
                    <a:lstStyle/>
                    <a:p>
                      <a:pPr algn="r"/>
                      <a:r>
                        <a:rPr lang="en-US" dirty="0"/>
                        <a:t>7</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0193541"/>
                  </a:ext>
                </a:extLst>
              </a:tr>
              <a:tr h="2041457">
                <a:tc>
                  <a:txBody>
                    <a:bodyPr/>
                    <a:lstStyle/>
                    <a:p>
                      <a:pPr algn="r"/>
                      <a:r>
                        <a:rPr lang="en-US" dirty="0"/>
                        <a:t>8</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11220183"/>
                  </a:ext>
                </a:extLst>
              </a:tr>
              <a:tr h="2041457">
                <a:tc>
                  <a:txBody>
                    <a:bodyPr/>
                    <a:lstStyle/>
                    <a:p>
                      <a:pPr algn="r"/>
                      <a:r>
                        <a:rPr lang="en-US" dirty="0"/>
                        <a:t>9</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842930944"/>
                  </a:ext>
                </a:extLst>
              </a:tr>
            </a:tbl>
          </a:graphicData>
        </a:graphic>
      </p:graphicFrame>
      <p:sp>
        <p:nvSpPr>
          <p:cNvPr id="16" name="Rectangle 15">
            <a:extLst>
              <a:ext uri="{FF2B5EF4-FFF2-40B4-BE49-F238E27FC236}">
                <a16:creationId xmlns:a16="http://schemas.microsoft.com/office/drawing/2014/main" id="{3E282964-A54F-4DCB-8B84-52D4AF2AF42A}"/>
              </a:ext>
            </a:extLst>
          </p:cNvPr>
          <p:cNvSpPr/>
          <p:nvPr/>
        </p:nvSpPr>
        <p:spPr>
          <a:xfrm>
            <a:off x="4499618" y="28801"/>
            <a:ext cx="1897507" cy="646331"/>
          </a:xfrm>
          <a:prstGeom prst="rect">
            <a:avLst/>
          </a:prstGeom>
          <a:noFill/>
        </p:spPr>
        <p:txBody>
          <a:bodyPr wrap="none" lIns="91440" tIns="45720" rIns="91440" bIns="45720">
            <a:spAutoFit/>
          </a:bodyPr>
          <a:lstStyle/>
          <a:p>
            <a:pPr algn="ctr"/>
            <a:r>
              <a:rPr lang="en-US" sz="3600" b="1" u="sng"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Data</a:t>
            </a:r>
          </a:p>
        </p:txBody>
      </p:sp>
      <p:pic>
        <p:nvPicPr>
          <p:cNvPr id="4" name="Picture 3">
            <a:extLst>
              <a:ext uri="{FF2B5EF4-FFF2-40B4-BE49-F238E27FC236}">
                <a16:creationId xmlns:a16="http://schemas.microsoft.com/office/drawing/2014/main" id="{7EBC1EAB-C60C-4012-B43F-7D7914759951}"/>
              </a:ext>
            </a:extLst>
          </p:cNvPr>
          <p:cNvPicPr>
            <a:picLocks noChangeAspect="1"/>
          </p:cNvPicPr>
          <p:nvPr/>
        </p:nvPicPr>
        <p:blipFill rotWithShape="1">
          <a:blip r:embed="rId2"/>
          <a:srcRect l="2738" t="57871" r="68650" b="26388"/>
          <a:stretch/>
        </p:blipFill>
        <p:spPr>
          <a:xfrm>
            <a:off x="1339667" y="675131"/>
            <a:ext cx="6778433" cy="1977731"/>
          </a:xfrm>
          <a:prstGeom prst="rect">
            <a:avLst/>
          </a:prstGeom>
        </p:spPr>
      </p:pic>
      <p:pic>
        <p:nvPicPr>
          <p:cNvPr id="5" name="Picture 4">
            <a:extLst>
              <a:ext uri="{FF2B5EF4-FFF2-40B4-BE49-F238E27FC236}">
                <a16:creationId xmlns:a16="http://schemas.microsoft.com/office/drawing/2014/main" id="{19B5E9C5-F59D-4ED9-BB30-BB648461A613}"/>
              </a:ext>
            </a:extLst>
          </p:cNvPr>
          <p:cNvPicPr>
            <a:picLocks noChangeAspect="1"/>
          </p:cNvPicPr>
          <p:nvPr/>
        </p:nvPicPr>
        <p:blipFill rotWithShape="1">
          <a:blip r:embed="rId3"/>
          <a:srcRect l="94050" t="50000" r="834" b="41596"/>
          <a:stretch/>
        </p:blipFill>
        <p:spPr>
          <a:xfrm>
            <a:off x="9028086" y="675131"/>
            <a:ext cx="2040978" cy="1884747"/>
          </a:xfrm>
          <a:prstGeom prst="rect">
            <a:avLst/>
          </a:prstGeom>
        </p:spPr>
      </p:pic>
      <p:pic>
        <p:nvPicPr>
          <p:cNvPr id="6" name="Picture 5">
            <a:extLst>
              <a:ext uri="{FF2B5EF4-FFF2-40B4-BE49-F238E27FC236}">
                <a16:creationId xmlns:a16="http://schemas.microsoft.com/office/drawing/2014/main" id="{EFBDB7A2-9960-4C4D-B350-B51E552E1DD2}"/>
              </a:ext>
            </a:extLst>
          </p:cNvPr>
          <p:cNvPicPr>
            <a:picLocks noChangeAspect="1"/>
          </p:cNvPicPr>
          <p:nvPr/>
        </p:nvPicPr>
        <p:blipFill rotWithShape="1">
          <a:blip r:embed="rId4"/>
          <a:srcRect l="2738" t="58938" r="69250" b="27189"/>
          <a:stretch/>
        </p:blipFill>
        <p:spPr>
          <a:xfrm>
            <a:off x="1339667" y="2724911"/>
            <a:ext cx="6778434" cy="1780422"/>
          </a:xfrm>
          <a:prstGeom prst="rect">
            <a:avLst/>
          </a:prstGeom>
        </p:spPr>
      </p:pic>
      <p:pic>
        <p:nvPicPr>
          <p:cNvPr id="8" name="Picture 7">
            <a:extLst>
              <a:ext uri="{FF2B5EF4-FFF2-40B4-BE49-F238E27FC236}">
                <a16:creationId xmlns:a16="http://schemas.microsoft.com/office/drawing/2014/main" id="{B98906AD-80CB-4E96-BE00-28B804DF9DC4}"/>
              </a:ext>
            </a:extLst>
          </p:cNvPr>
          <p:cNvPicPr>
            <a:picLocks noChangeAspect="1"/>
          </p:cNvPicPr>
          <p:nvPr/>
        </p:nvPicPr>
        <p:blipFill rotWithShape="1">
          <a:blip r:embed="rId5"/>
          <a:srcRect l="94350" t="50000" r="833" b="42059"/>
          <a:stretch/>
        </p:blipFill>
        <p:spPr>
          <a:xfrm>
            <a:off x="9035632" y="2724911"/>
            <a:ext cx="2033431" cy="1884747"/>
          </a:xfrm>
          <a:prstGeom prst="rect">
            <a:avLst/>
          </a:prstGeom>
        </p:spPr>
      </p:pic>
      <p:pic>
        <p:nvPicPr>
          <p:cNvPr id="9" name="Picture 8">
            <a:extLst>
              <a:ext uri="{FF2B5EF4-FFF2-40B4-BE49-F238E27FC236}">
                <a16:creationId xmlns:a16="http://schemas.microsoft.com/office/drawing/2014/main" id="{401D7C4D-11A9-46A2-9334-50CA347FCD97}"/>
              </a:ext>
            </a:extLst>
          </p:cNvPr>
          <p:cNvPicPr>
            <a:picLocks noChangeAspect="1"/>
          </p:cNvPicPr>
          <p:nvPr/>
        </p:nvPicPr>
        <p:blipFill rotWithShape="1">
          <a:blip r:embed="rId6"/>
          <a:srcRect l="2738" t="58938" r="69850" b="28256"/>
          <a:stretch/>
        </p:blipFill>
        <p:spPr>
          <a:xfrm>
            <a:off x="1339667" y="4799766"/>
            <a:ext cx="6778434" cy="1780421"/>
          </a:xfrm>
          <a:prstGeom prst="rect">
            <a:avLst/>
          </a:prstGeom>
        </p:spPr>
      </p:pic>
      <p:pic>
        <p:nvPicPr>
          <p:cNvPr id="17" name="Picture 16">
            <a:extLst>
              <a:ext uri="{FF2B5EF4-FFF2-40B4-BE49-F238E27FC236}">
                <a16:creationId xmlns:a16="http://schemas.microsoft.com/office/drawing/2014/main" id="{B107FD50-2656-457D-85DB-EF3578C6503D}"/>
              </a:ext>
            </a:extLst>
          </p:cNvPr>
          <p:cNvPicPr>
            <a:picLocks noChangeAspect="1"/>
          </p:cNvPicPr>
          <p:nvPr/>
        </p:nvPicPr>
        <p:blipFill rotWithShape="1">
          <a:blip r:embed="rId7"/>
          <a:srcRect l="94350" t="50000" r="1684" b="41329"/>
          <a:stretch/>
        </p:blipFill>
        <p:spPr>
          <a:xfrm>
            <a:off x="9035631" y="4719951"/>
            <a:ext cx="2033431" cy="1909458"/>
          </a:xfrm>
          <a:prstGeom prst="rect">
            <a:avLst/>
          </a:prstGeom>
        </p:spPr>
      </p:pic>
    </p:spTree>
    <p:extLst>
      <p:ext uri="{BB962C8B-B14F-4D97-AF65-F5344CB8AC3E}">
        <p14:creationId xmlns:p14="http://schemas.microsoft.com/office/powerpoint/2010/main" val="2868080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5CE4AD5-8CDF-4C43-ADC4-98B68289AB9A}"/>
                  </a:ext>
                </a:extLst>
              </p:cNvPr>
              <p:cNvSpPr/>
              <p:nvPr/>
            </p:nvSpPr>
            <p:spPr>
              <a:xfrm>
                <a:off x="286657" y="968271"/>
                <a:ext cx="11673114" cy="1080873"/>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r>
                        <a:rPr lang="en-US" sz="20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𝑟</m:t>
                      </m:r>
                      <m:r>
                        <a:rPr lang="en-US" sz="20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=9.0407 </m:t>
                      </m:r>
                      <m:r>
                        <a:rPr lang="en-US" sz="20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𝑥</m:t>
                      </m:r>
                      <m:r>
                        <a:rPr lang="en-US" sz="20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 1</m:t>
                      </m:r>
                      <m:sSup>
                        <m:sSupPr>
                          <m:ctrlPr>
                            <a:rPr lang="en-US" sz="20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pPr>
                        <m:e>
                          <m:r>
                            <a:rPr lang="en-US" sz="20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0</m:t>
                          </m:r>
                        </m:e>
                        <m:sup>
                          <m:r>
                            <a:rPr lang="en-US" sz="20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−5</m:t>
                          </m:r>
                        </m:sup>
                      </m:sSup>
                      <m:rad>
                        <m:radPr>
                          <m:degHide m:val="on"/>
                          <m:ctrlPr>
                            <a:rPr lang="en-US" sz="20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radPr>
                        <m:deg/>
                        <m:e>
                          <m:r>
                            <a:rPr lang="en-US" sz="20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𝑣</m:t>
                          </m:r>
                        </m:e>
                      </m:rad>
                    </m:oMath>
                  </m:oMathPara>
                </a14:m>
                <a:endParaRPr lang="en-US" sz="2000" b="0" cap="none" spc="0" dirty="0">
                  <a:ln w="0"/>
                  <a:solidFill>
                    <a:schemeClr val="tx1"/>
                  </a:solidFill>
                  <a:effectLst>
                    <a:outerShdw blurRad="38100" dist="19050" dir="2700000" algn="tl" rotWithShape="0">
                      <a:schemeClr val="dk1">
                        <a:alpha val="40000"/>
                      </a:schemeClr>
                    </a:outerShdw>
                  </a:effectLst>
                  <a:ea typeface="Cambria Math" panose="02040503050406030204" pitchFamily="18" charset="0"/>
                </a:endParaRPr>
              </a:p>
              <a:p>
                <a:pPr algn="ctr"/>
                <a:r>
                  <a:rPr lang="en-US" sz="2000" b="0" cap="none" spc="0" dirty="0">
                    <a:ln w="0"/>
                    <a:solidFill>
                      <a:schemeClr val="tx1"/>
                    </a:solidFill>
                    <a:effectLst>
                      <a:outerShdw blurRad="38100" dist="19050" dir="2700000" algn="tl" rotWithShape="0">
                        <a:schemeClr val="dk1">
                          <a:alpha val="40000"/>
                        </a:schemeClr>
                      </a:outerShdw>
                    </a:effectLst>
                  </a:rPr>
                  <a:t>Where r is the radius of the droplet, and v is the terminal velocity of the drop.  Units must be in meters and seconds</a:t>
                </a:r>
                <a:r>
                  <a:rPr lang="en-US" sz="2400" b="0" cap="none" spc="0" dirty="0">
                    <a:ln w="0"/>
                    <a:solidFill>
                      <a:schemeClr val="tx1"/>
                    </a:solidFill>
                    <a:effectLst>
                      <a:outerShdw blurRad="38100" dist="19050" dir="2700000" algn="tl" rotWithShape="0">
                        <a:schemeClr val="dk1">
                          <a:alpha val="40000"/>
                        </a:schemeClr>
                      </a:outerShdw>
                    </a:effectLst>
                  </a:rPr>
                  <a:t>. </a:t>
                </a:r>
              </a:p>
            </p:txBody>
          </p:sp>
        </mc:Choice>
        <mc:Fallback xmlns="">
          <p:sp>
            <p:nvSpPr>
              <p:cNvPr id="4" name="Rectangle 3">
                <a:extLst>
                  <a:ext uri="{FF2B5EF4-FFF2-40B4-BE49-F238E27FC236}">
                    <a16:creationId xmlns:a16="http://schemas.microsoft.com/office/drawing/2014/main" id="{A5CE4AD5-8CDF-4C43-ADC4-98B68289AB9A}"/>
                  </a:ext>
                </a:extLst>
              </p:cNvPr>
              <p:cNvSpPr>
                <a:spLocks noRot="1" noChangeAspect="1" noMove="1" noResize="1" noEditPoints="1" noAdjustHandles="1" noChangeArrowheads="1" noChangeShapeType="1" noTextEdit="1"/>
              </p:cNvSpPr>
              <p:nvPr/>
            </p:nvSpPr>
            <p:spPr>
              <a:xfrm>
                <a:off x="286657" y="968271"/>
                <a:ext cx="11673114" cy="1080873"/>
              </a:xfrm>
              <a:prstGeom prst="rect">
                <a:avLst/>
              </a:prstGeom>
              <a:blipFill>
                <a:blip r:embed="rId3"/>
                <a:stretch>
                  <a:fillRect b="-141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CE6840B2-7582-4C42-A8C3-143A44DC75D1}"/>
                  </a:ext>
                </a:extLst>
              </p:cNvPr>
              <p:cNvSpPr/>
              <p:nvPr/>
            </p:nvSpPr>
            <p:spPr>
              <a:xfrm>
                <a:off x="286657" y="2094329"/>
                <a:ext cx="11847285" cy="860748"/>
              </a:xfrm>
              <a:prstGeom prst="rect">
                <a:avLst/>
              </a:prstGeom>
              <a:noFill/>
            </p:spPr>
            <p:txBody>
              <a:bodyPr wrap="square" lIns="91440" tIns="45720" rIns="91440" bIns="45720">
                <a:spAutoFit/>
              </a:bodyPr>
              <a:lstStyle/>
              <a:p>
                <a:pPr algn="ctr"/>
                <a14:m>
                  <m:oMath xmlns:m="http://schemas.openxmlformats.org/officeDocument/2006/math">
                    <m:sSub>
                      <m:sSub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bPr>
                      <m:e>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𝑚</m:t>
                        </m:r>
                      </m:e>
                      <m:sub>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𝑜𝑖𝑙</m:t>
                        </m:r>
                      </m:sub>
                    </m:sSub>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oMath>
                </a14:m>
                <a:r>
                  <a:rPr lang="en-US" sz="2000" b="0" cap="none" spc="0" dirty="0">
                    <a:ln w="0"/>
                    <a:solidFill>
                      <a:schemeClr val="tx1"/>
                    </a:solidFill>
                    <a:effectLst>
                      <a:outerShdw blurRad="38100" dist="19050" dir="2700000" algn="tl" rotWithShape="0">
                        <a:schemeClr val="dk1">
                          <a:alpha val="40000"/>
                        </a:schemeClr>
                      </a:outerShdw>
                    </a:effectLst>
                  </a:rPr>
                  <a:t>= </a:t>
                </a:r>
                <a14:m>
                  <m:oMath xmlns:m="http://schemas.openxmlformats.org/officeDocument/2006/math">
                    <m:sSub>
                      <m:sSub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bPr>
                      <m:e>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𝑉</m:t>
                        </m:r>
                      </m:e>
                      <m:sub>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𝑜𝑖𝑙</m:t>
                        </m:r>
                      </m:sub>
                    </m:sSub>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sSub>
                      <m:sSub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bPr>
                      <m:e>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𝜌</m:t>
                        </m:r>
                      </m:e>
                      <m:sub>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𝑜𝑖𝑙</m:t>
                        </m:r>
                      </m:sub>
                    </m:sSub>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=821</m:t>
                    </m:r>
                    <m:d>
                      <m:d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dPr>
                      <m:e>
                        <m:f>
                          <m:f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4</m:t>
                            </m:r>
                          </m:num>
                          <m:den>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3</m:t>
                            </m:r>
                          </m:den>
                        </m:f>
                      </m:e>
                    </m:d>
                    <m:sSup>
                      <m:sSup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pPr>
                      <m:e>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𝑟</m:t>
                        </m:r>
                      </m:e>
                      <m:sup>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3</m:t>
                        </m:r>
                      </m:sup>
                    </m:sSup>
                  </m:oMath>
                </a14:m>
                <a:endParaRPr lang="en-US" sz="2000" b="0" cap="none" spc="0" dirty="0">
                  <a:ln w="0"/>
                  <a:solidFill>
                    <a:schemeClr val="tx1"/>
                  </a:solidFill>
                  <a:effectLst>
                    <a:outerShdw blurRad="38100" dist="19050" dir="2700000" algn="tl" rotWithShape="0">
                      <a:schemeClr val="dk1">
                        <a:alpha val="40000"/>
                      </a:schemeClr>
                    </a:outerShdw>
                  </a:effectLst>
                </a:endParaRPr>
              </a:p>
              <a:p>
                <a:pPr algn="ctr"/>
                <a:r>
                  <a:rPr lang="en-US" sz="2000" b="0" cap="none" spc="0" dirty="0">
                    <a:ln w="0"/>
                    <a:solidFill>
                      <a:schemeClr val="tx1"/>
                    </a:solidFill>
                    <a:effectLst>
                      <a:outerShdw blurRad="38100" dist="19050" dir="2700000" algn="tl" rotWithShape="0">
                        <a:schemeClr val="dk1">
                          <a:alpha val="40000"/>
                        </a:schemeClr>
                      </a:outerShdw>
                    </a:effectLst>
                  </a:rPr>
                  <a:t>Where m is the mass of the oil, V is volume of the oil, </a:t>
                </a:r>
                <a:r>
                  <a:rPr lang="el-GR" sz="2000" b="0" cap="none" spc="0" dirty="0">
                    <a:ln w="0"/>
                    <a:solidFill>
                      <a:schemeClr val="tx1"/>
                    </a:solidFill>
                    <a:effectLst>
                      <a:outerShdw blurRad="38100" dist="19050" dir="2700000" algn="tl" rotWithShape="0">
                        <a:schemeClr val="dk1">
                          <a:alpha val="40000"/>
                        </a:schemeClr>
                      </a:outerShdw>
                    </a:effectLst>
                  </a:rPr>
                  <a:t>ρ</a:t>
                </a:r>
                <a:r>
                  <a:rPr lang="en-US" sz="2000" b="0" cap="none" spc="0" dirty="0">
                    <a:ln w="0"/>
                    <a:solidFill>
                      <a:schemeClr val="tx1"/>
                    </a:solidFill>
                    <a:effectLst>
                      <a:outerShdw blurRad="38100" dist="19050" dir="2700000" algn="tl" rotWithShape="0">
                        <a:schemeClr val="dk1">
                          <a:alpha val="40000"/>
                        </a:schemeClr>
                      </a:outerShdw>
                    </a:effectLst>
                  </a:rPr>
                  <a:t> is the density of the oil that we determined earlier.</a:t>
                </a:r>
              </a:p>
            </p:txBody>
          </p:sp>
        </mc:Choice>
        <mc:Fallback xmlns="">
          <p:sp>
            <p:nvSpPr>
              <p:cNvPr id="5" name="Rectangle 4">
                <a:extLst>
                  <a:ext uri="{FF2B5EF4-FFF2-40B4-BE49-F238E27FC236}">
                    <a16:creationId xmlns:a16="http://schemas.microsoft.com/office/drawing/2014/main" id="{CE6840B2-7582-4C42-A8C3-143A44DC75D1}"/>
                  </a:ext>
                </a:extLst>
              </p:cNvPr>
              <p:cNvSpPr>
                <a:spLocks noRot="1" noChangeAspect="1" noMove="1" noResize="1" noEditPoints="1" noAdjustHandles="1" noChangeArrowheads="1" noChangeShapeType="1" noTextEdit="1"/>
              </p:cNvSpPr>
              <p:nvPr/>
            </p:nvSpPr>
            <p:spPr>
              <a:xfrm>
                <a:off x="286657" y="2094329"/>
                <a:ext cx="11847285" cy="860748"/>
              </a:xfrm>
              <a:prstGeom prst="rect">
                <a:avLst/>
              </a:prstGeom>
              <a:blipFill>
                <a:blip r:embed="rId4"/>
                <a:stretch>
                  <a:fillRect b="-141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1C385C12-DCCE-4CC0-980D-E2FB54720D29}"/>
                  </a:ext>
                </a:extLst>
              </p:cNvPr>
              <p:cNvSpPr/>
              <p:nvPr/>
            </p:nvSpPr>
            <p:spPr>
              <a:xfrm>
                <a:off x="344715" y="5573201"/>
                <a:ext cx="11847285" cy="1015663"/>
              </a:xfrm>
              <a:prstGeom prst="rect">
                <a:avLst/>
              </a:prstGeom>
              <a:noFill/>
            </p:spPr>
            <p:txBody>
              <a:bodyPr wrap="square" lIns="91440" tIns="45720" rIns="91440" bIns="45720">
                <a:spAutoFit/>
              </a:bodyPr>
              <a:lstStyle/>
              <a:p>
                <a:pPr algn="ctr"/>
                <a14:m>
                  <m:oMath xmlns:m="http://schemas.openxmlformats.org/officeDocument/2006/math">
                    <m:sSub>
                      <m:sSub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bPr>
                      <m:e>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𝑄</m:t>
                        </m:r>
                      </m:e>
                      <m:sub>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𝑇𝑜𝑡𝑎𝑙</m:t>
                        </m:r>
                      </m:sub>
                    </m:sSub>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sSub>
                      <m:sSub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bPr>
                      <m:e>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𝑄</m:t>
                        </m:r>
                      </m:e>
                      <m:sub>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𝐸𝑙𝑒𝑐𝑡𝑟𝑜𝑛</m:t>
                        </m:r>
                      </m:sub>
                    </m:sSub>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𝑛</m:t>
                    </m:r>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=9.81 </m:t>
                    </m:r>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𝑥</m:t>
                    </m:r>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 1</m:t>
                    </m:r>
                    <m:sSup>
                      <m:sSup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pPr>
                      <m:e>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0</m:t>
                        </m:r>
                      </m:e>
                      <m:sup>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−2</m:t>
                        </m:r>
                      </m:sup>
                    </m:sSup>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 </m:t>
                    </m:r>
                  </m:oMath>
                </a14:m>
                <a:r>
                  <a:rPr lang="en-US" sz="2000" b="0" cap="none" spc="0" dirty="0">
                    <a:ln w="0"/>
                    <a:solidFill>
                      <a:schemeClr val="tx1"/>
                    </a:solidFill>
                    <a:effectLst>
                      <a:outerShdw blurRad="38100" dist="19050" dir="2700000" algn="tl" rotWithShape="0">
                        <a:schemeClr val="dk1">
                          <a:alpha val="40000"/>
                        </a:schemeClr>
                      </a:outerShdw>
                    </a:effectLst>
                  </a:rPr>
                  <a:t>m/V</a:t>
                </a:r>
              </a:p>
              <a:p>
                <a:pPr algn="ctr">
                  <a:tabLst>
                    <a:tab pos="9609138" algn="l"/>
                  </a:tabLst>
                </a:pPr>
                <a:r>
                  <a:rPr lang="en-US" sz="2000" b="0" cap="none" spc="0" dirty="0">
                    <a:ln w="0"/>
                    <a:solidFill>
                      <a:schemeClr val="tx1"/>
                    </a:solidFill>
                    <a:effectLst>
                      <a:outerShdw blurRad="38100" dist="19050" dir="2700000" algn="tl" rotWithShape="0">
                        <a:schemeClr val="dk1">
                          <a:alpha val="40000"/>
                        </a:schemeClr>
                      </a:outerShdw>
                    </a:effectLst>
                  </a:rPr>
                  <a:t>Where </a:t>
                </a:r>
                <a:r>
                  <a:rPr lang="en-US" sz="2000" b="0" cap="none" spc="0" dirty="0" err="1">
                    <a:ln w="0"/>
                    <a:solidFill>
                      <a:schemeClr val="tx1"/>
                    </a:solidFill>
                    <a:effectLst>
                      <a:outerShdw blurRad="38100" dist="19050" dir="2700000" algn="tl" rotWithShape="0">
                        <a:schemeClr val="dk1">
                          <a:alpha val="40000"/>
                        </a:schemeClr>
                      </a:outerShdw>
                    </a:effectLst>
                  </a:rPr>
                  <a:t>Qtotal</a:t>
                </a:r>
                <a:r>
                  <a:rPr lang="en-US" sz="2000" b="0" cap="none" spc="0" dirty="0">
                    <a:ln w="0"/>
                    <a:solidFill>
                      <a:schemeClr val="tx1"/>
                    </a:solidFill>
                    <a:effectLst>
                      <a:outerShdw blurRad="38100" dist="19050" dir="2700000" algn="tl" rotWithShape="0">
                        <a:schemeClr val="dk1">
                          <a:alpha val="40000"/>
                        </a:schemeClr>
                      </a:outerShdw>
                    </a:effectLst>
                  </a:rPr>
                  <a:t> is the total charge on a droplet.  </a:t>
                </a:r>
                <a:r>
                  <a:rPr lang="en-US" sz="2000" b="0" cap="none" spc="0" dirty="0" err="1">
                    <a:ln w="0"/>
                    <a:solidFill>
                      <a:schemeClr val="tx1"/>
                    </a:solidFill>
                    <a:effectLst>
                      <a:outerShdw blurRad="38100" dist="19050" dir="2700000" algn="tl" rotWithShape="0">
                        <a:schemeClr val="dk1">
                          <a:alpha val="40000"/>
                        </a:schemeClr>
                      </a:outerShdw>
                    </a:effectLst>
                  </a:rPr>
                  <a:t>Qelectron</a:t>
                </a:r>
                <a:r>
                  <a:rPr lang="en-US" sz="2000" b="0" cap="none" spc="0" dirty="0">
                    <a:ln w="0"/>
                    <a:solidFill>
                      <a:schemeClr val="tx1"/>
                    </a:solidFill>
                    <a:effectLst>
                      <a:outerShdw blurRad="38100" dist="19050" dir="2700000" algn="tl" rotWithShape="0">
                        <a:schemeClr val="dk1">
                          <a:alpha val="40000"/>
                        </a:schemeClr>
                      </a:outerShdw>
                    </a:effectLst>
                  </a:rPr>
                  <a:t> is the charge of a single electron.  </a:t>
                </a:r>
                <a:r>
                  <a:rPr lang="en-US" sz="2000" dirty="0">
                    <a:ln w="0"/>
                    <a:effectLst>
                      <a:outerShdw blurRad="38100" dist="19050" dir="2700000" algn="tl" rotWithShape="0">
                        <a:schemeClr val="dk1">
                          <a:alpha val="40000"/>
                        </a:schemeClr>
                      </a:outerShdw>
                    </a:effectLst>
                  </a:rPr>
                  <a:t>The symbol n is the number of electrons V is the voltage of the electrical field, and m is the mass of the droplet.  </a:t>
                </a:r>
                <a:endParaRPr lang="en-US" sz="2000" b="0" cap="none" spc="0" dirty="0">
                  <a:ln w="0"/>
                  <a:solidFill>
                    <a:schemeClr val="tx1"/>
                  </a:solidFill>
                  <a:effectLst>
                    <a:outerShdw blurRad="38100" dist="19050" dir="2700000" algn="tl" rotWithShape="0">
                      <a:schemeClr val="dk1">
                        <a:alpha val="40000"/>
                      </a:schemeClr>
                    </a:outerShdw>
                  </a:effectLst>
                </a:endParaRPr>
              </a:p>
            </p:txBody>
          </p:sp>
        </mc:Choice>
        <mc:Fallback xmlns="">
          <p:sp>
            <p:nvSpPr>
              <p:cNvPr id="7" name="Rectangle 6">
                <a:extLst>
                  <a:ext uri="{FF2B5EF4-FFF2-40B4-BE49-F238E27FC236}">
                    <a16:creationId xmlns:a16="http://schemas.microsoft.com/office/drawing/2014/main" id="{1C385C12-DCCE-4CC0-980D-E2FB54720D29}"/>
                  </a:ext>
                </a:extLst>
              </p:cNvPr>
              <p:cNvSpPr>
                <a:spLocks noRot="1" noChangeAspect="1" noMove="1" noResize="1" noEditPoints="1" noAdjustHandles="1" noChangeArrowheads="1" noChangeShapeType="1" noTextEdit="1"/>
              </p:cNvSpPr>
              <p:nvPr/>
            </p:nvSpPr>
            <p:spPr>
              <a:xfrm>
                <a:off x="344715" y="5573201"/>
                <a:ext cx="11847285" cy="1015663"/>
              </a:xfrm>
              <a:prstGeom prst="rect">
                <a:avLst/>
              </a:prstGeom>
              <a:blipFill>
                <a:blip r:embed="rId5"/>
                <a:stretch>
                  <a:fillRect t="-4192" b="-11976"/>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38249B60-5460-457C-A2AA-0DAC0A024505}"/>
              </a:ext>
            </a:extLst>
          </p:cNvPr>
          <p:cNvSpPr/>
          <p:nvPr/>
        </p:nvSpPr>
        <p:spPr>
          <a:xfrm>
            <a:off x="544550" y="642202"/>
            <a:ext cx="646331"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[1]</a:t>
            </a:r>
          </a:p>
        </p:txBody>
      </p:sp>
      <p:sp>
        <p:nvSpPr>
          <p:cNvPr id="9" name="Rectangle 8">
            <a:extLst>
              <a:ext uri="{FF2B5EF4-FFF2-40B4-BE49-F238E27FC236}">
                <a16:creationId xmlns:a16="http://schemas.microsoft.com/office/drawing/2014/main" id="{99ABBA00-8A0E-486B-B2E5-CE6EDA0ABEB4}"/>
              </a:ext>
            </a:extLst>
          </p:cNvPr>
          <p:cNvSpPr/>
          <p:nvPr/>
        </p:nvSpPr>
        <p:spPr>
          <a:xfrm>
            <a:off x="544548" y="2019806"/>
            <a:ext cx="646331"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[2]</a:t>
            </a:r>
          </a:p>
        </p:txBody>
      </p:sp>
      <p:sp>
        <p:nvSpPr>
          <p:cNvPr id="11" name="Rectangle 10">
            <a:extLst>
              <a:ext uri="{FF2B5EF4-FFF2-40B4-BE49-F238E27FC236}">
                <a16:creationId xmlns:a16="http://schemas.microsoft.com/office/drawing/2014/main" id="{BD754ABF-5627-418F-83CB-01E765472BDA}"/>
              </a:ext>
            </a:extLst>
          </p:cNvPr>
          <p:cNvSpPr/>
          <p:nvPr/>
        </p:nvSpPr>
        <p:spPr>
          <a:xfrm>
            <a:off x="2198517" y="-7732"/>
            <a:ext cx="7849393"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Some Important Equations</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F6ADFF52-53C7-4B4B-99FA-61EA27F9FF0C}"/>
                  </a:ext>
                </a:extLst>
              </p:cNvPr>
              <p:cNvSpPr/>
              <p:nvPr/>
            </p:nvSpPr>
            <p:spPr>
              <a:xfrm>
                <a:off x="344714" y="3266904"/>
                <a:ext cx="11847285" cy="2039661"/>
              </a:xfrm>
              <a:prstGeom prst="rect">
                <a:avLst/>
              </a:prstGeom>
              <a:noFill/>
            </p:spPr>
            <p:txBody>
              <a:bodyPr wrap="square" lIns="91440" tIns="45720" rIns="91440" bIns="45720">
                <a:spAutoFit/>
              </a:bodyPr>
              <a:lstStyle/>
              <a:p>
                <a:pPr algn="ctr"/>
                <a14:m>
                  <m:oMathPara xmlns:m="http://schemas.openxmlformats.org/officeDocument/2006/math">
                    <m:oMathParaPr>
                      <m:jc m:val="centerGroup"/>
                    </m:oMathParaPr>
                    <m:oMath xmlns:m="http://schemas.openxmlformats.org/officeDocument/2006/math">
                      <m:sSub>
                        <m:sSub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bPr>
                        <m:e>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𝑛</m:t>
                          </m:r>
                        </m:e>
                        <m:sub>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𝑑𝑟𝑜𝑝</m:t>
                          </m:r>
                        </m:sub>
                      </m:sSub>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m:t>
                      </m:r>
                      <m:f>
                        <m:f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6.17</m:t>
                          </m:r>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𝑥</m:t>
                          </m:r>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1</m:t>
                          </m:r>
                          <m:sSup>
                            <m:sSup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pPr>
                            <m:e>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0</m:t>
                              </m:r>
                            </m:e>
                            <m:sup>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24</m:t>
                              </m:r>
                            </m:sup>
                          </m:sSup>
                          <m:sSup>
                            <m:sSup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pPr>
                            <m:e>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𝑟</m:t>
                              </m:r>
                            </m:e>
                            <m:sup>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2</m:t>
                              </m:r>
                            </m:sup>
                          </m:sSup>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𝐼</m:t>
                          </m:r>
                        </m:num>
                        <m:den>
                          <m:rad>
                            <m:radPr>
                              <m:degHide m:val="on"/>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radPr>
                            <m:deg/>
                            <m:e>
                              <m:f>
                                <m:fPr>
                                  <m:ctrlP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𝑉</m:t>
                                  </m:r>
                                </m:num>
                                <m:den>
                                  <m:r>
                                    <a:rPr lang="en-US" sz="20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𝑚</m:t>
                                  </m:r>
                                </m:den>
                              </m:f>
                            </m:e>
                          </m:rad>
                        </m:den>
                      </m:f>
                    </m:oMath>
                  </m:oMathPara>
                </a14:m>
                <a:endParaRPr lang="en-US" sz="2000" b="0" cap="none" spc="0" dirty="0">
                  <a:ln w="0"/>
                  <a:solidFill>
                    <a:schemeClr val="tx1"/>
                  </a:solidFill>
                  <a:effectLst>
                    <a:outerShdw blurRad="38100" dist="19050" dir="2700000" algn="tl" rotWithShape="0">
                      <a:schemeClr val="dk1">
                        <a:alpha val="40000"/>
                      </a:schemeClr>
                    </a:outerShdw>
                  </a:effectLst>
                </a:endParaRPr>
              </a:p>
              <a:p>
                <a:pPr algn="ctr"/>
                <a:endParaRPr lang="en-US" sz="2000" dirty="0">
                  <a:ln w="0"/>
                  <a:effectLst>
                    <a:outerShdw blurRad="38100" dist="19050" dir="2700000" algn="tl" rotWithShape="0">
                      <a:schemeClr val="dk1">
                        <a:alpha val="40000"/>
                      </a:schemeClr>
                    </a:outerShdw>
                  </a:effectLst>
                </a:endParaRPr>
              </a:p>
              <a:p>
                <a:pPr algn="ctr"/>
                <a:r>
                  <a:rPr lang="en-US" sz="2000" dirty="0">
                    <a:ln w="0"/>
                    <a:effectLst>
                      <a:outerShdw blurRad="38100" dist="19050" dir="2700000" algn="tl" rotWithShape="0">
                        <a:schemeClr val="dk1">
                          <a:alpha val="40000"/>
                        </a:schemeClr>
                      </a:outerShdw>
                    </a:effectLst>
                  </a:rPr>
                  <a:t>Where </a:t>
                </a:r>
                <a14:m>
                  <m:oMath xmlns:m="http://schemas.openxmlformats.org/officeDocument/2006/math">
                    <m:sSub>
                      <m:sSubPr>
                        <m:ctrlPr>
                          <a:rPr lang="en-US" sz="2000" i="1" smtClean="0">
                            <a:ln w="0"/>
                            <a:effectLst>
                              <a:outerShdw blurRad="38100" dist="19050" dir="2700000" algn="tl" rotWithShape="0">
                                <a:schemeClr val="dk1">
                                  <a:alpha val="40000"/>
                                </a:schemeClr>
                              </a:outerShdw>
                            </a:effectLst>
                            <a:latin typeface="Cambria Math" panose="02040503050406030204" pitchFamily="18" charset="0"/>
                          </a:rPr>
                        </m:ctrlPr>
                      </m:sSubPr>
                      <m:e>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𝑛</m:t>
                        </m:r>
                      </m:e>
                      <m:sub>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𝑑𝑟𝑜𝑝</m:t>
                        </m:r>
                      </m:sub>
                    </m:sSub>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𝑖𝑠</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𝑡h𝑒</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𝑛𝑢𝑚𝑏𝑒𝑟</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𝑜𝑓</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𝑒𝑙𝑒𝑐𝑡𝑟𝑜𝑛𝑠</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𝑝𝑒𝑟</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𝑑𝑟𝑜𝑝𝑙𝑒𝑡</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𝑟</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𝑖𝑠</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𝑡h𝑒</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𝑟𝑎𝑑𝑖𝑢𝑠</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𝑜𝑓</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𝑡h𝑒</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𝑑𝑟𝑜𝑝</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𝑚</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𝐼</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𝑖𝑠</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𝑡h𝑒</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 </m:t>
                    </m:r>
                    <m:r>
                      <a:rPr lang="en-US" sz="2000" b="0" i="1" smtClean="0">
                        <a:ln w="0"/>
                        <a:effectLst>
                          <a:outerShdw blurRad="38100" dist="19050" dir="2700000" algn="tl" rotWithShape="0">
                            <a:schemeClr val="dk1">
                              <a:alpha val="40000"/>
                            </a:schemeClr>
                          </a:outerShdw>
                        </a:effectLst>
                        <a:latin typeface="Cambria Math" panose="02040503050406030204" pitchFamily="18" charset="0"/>
                      </a:rPr>
                      <m:t>𝑐𝑢𝑟𝑟𝑒𝑛</m:t>
                    </m:r>
                  </m:oMath>
                </a14:m>
                <a:r>
                  <a:rPr lang="en-US" sz="2000" b="0" cap="none" spc="0" dirty="0">
                    <a:ln w="0"/>
                    <a:solidFill>
                      <a:schemeClr val="tx1"/>
                    </a:solidFill>
                    <a:effectLst>
                      <a:outerShdw blurRad="38100" dist="19050" dir="2700000" algn="tl" rotWithShape="0">
                        <a:schemeClr val="dk1">
                          <a:alpha val="40000"/>
                        </a:schemeClr>
                      </a:outerShdw>
                    </a:effectLst>
                  </a:rPr>
                  <a:t>t (C/s), V is the voltage (V), and m is the mass in (kg).</a:t>
                </a:r>
              </a:p>
            </p:txBody>
          </p:sp>
        </mc:Choice>
        <mc:Fallback xmlns="">
          <p:sp>
            <p:nvSpPr>
              <p:cNvPr id="12" name="Rectangle 11">
                <a:extLst>
                  <a:ext uri="{FF2B5EF4-FFF2-40B4-BE49-F238E27FC236}">
                    <a16:creationId xmlns:a16="http://schemas.microsoft.com/office/drawing/2014/main" id="{F6ADFF52-53C7-4B4B-99FA-61EA27F9FF0C}"/>
                  </a:ext>
                </a:extLst>
              </p:cNvPr>
              <p:cNvSpPr>
                <a:spLocks noRot="1" noChangeAspect="1" noMove="1" noResize="1" noEditPoints="1" noAdjustHandles="1" noChangeArrowheads="1" noChangeShapeType="1" noTextEdit="1"/>
              </p:cNvSpPr>
              <p:nvPr/>
            </p:nvSpPr>
            <p:spPr>
              <a:xfrm>
                <a:off x="344714" y="3266904"/>
                <a:ext cx="11847285" cy="2039661"/>
              </a:xfrm>
              <a:prstGeom prst="rect">
                <a:avLst/>
              </a:prstGeom>
              <a:blipFill>
                <a:blip r:embed="rId6"/>
                <a:stretch>
                  <a:fillRect b="-5689"/>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79582183-7792-4A69-B079-1C82F2602706}"/>
              </a:ext>
            </a:extLst>
          </p:cNvPr>
          <p:cNvSpPr/>
          <p:nvPr/>
        </p:nvSpPr>
        <p:spPr>
          <a:xfrm>
            <a:off x="544547" y="5395444"/>
            <a:ext cx="646331"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[4]</a:t>
            </a:r>
          </a:p>
        </p:txBody>
      </p:sp>
      <p:sp>
        <p:nvSpPr>
          <p:cNvPr id="10" name="Rectangle 9">
            <a:extLst>
              <a:ext uri="{FF2B5EF4-FFF2-40B4-BE49-F238E27FC236}">
                <a16:creationId xmlns:a16="http://schemas.microsoft.com/office/drawing/2014/main" id="{15B4601D-3CF2-45C5-BB18-05389000021D}"/>
              </a:ext>
            </a:extLst>
          </p:cNvPr>
          <p:cNvSpPr/>
          <p:nvPr/>
        </p:nvSpPr>
        <p:spPr>
          <a:xfrm>
            <a:off x="544547" y="3260326"/>
            <a:ext cx="646331"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[3]</a:t>
            </a:r>
          </a:p>
        </p:txBody>
      </p:sp>
      <p:sp>
        <p:nvSpPr>
          <p:cNvPr id="2" name="Rectangle 1">
            <a:extLst>
              <a:ext uri="{FF2B5EF4-FFF2-40B4-BE49-F238E27FC236}">
                <a16:creationId xmlns:a16="http://schemas.microsoft.com/office/drawing/2014/main" id="{9D4CD722-D89F-4843-B914-4396BF1D7497}"/>
              </a:ext>
            </a:extLst>
          </p:cNvPr>
          <p:cNvSpPr/>
          <p:nvPr/>
        </p:nvSpPr>
        <p:spPr>
          <a:xfrm rot="16200000">
            <a:off x="-2852924" y="3228945"/>
            <a:ext cx="6469399" cy="400110"/>
          </a:xfrm>
          <a:prstGeom prst="rect">
            <a:avLst/>
          </a:prstGeom>
          <a:noFill/>
        </p:spPr>
        <p:txBody>
          <a:bodyPr wrap="none" lIns="91440" tIns="45720" rIns="91440" bIns="45720">
            <a:spAutoFit/>
          </a:bodyPr>
          <a:lstStyle/>
          <a:p>
            <a:pPr algn="ctr"/>
            <a:r>
              <a:rPr lang="en-US" sz="2000" b="1" cap="none" spc="0" dirty="0">
                <a:ln w="6600">
                  <a:solidFill>
                    <a:schemeClr val="accent2"/>
                  </a:solidFill>
                  <a:prstDash val="solid"/>
                </a:ln>
                <a:solidFill>
                  <a:srgbClr val="FFFFFF"/>
                </a:solidFill>
                <a:effectLst>
                  <a:outerShdw dist="38100" dir="2700000" algn="tl" rotWithShape="0">
                    <a:schemeClr val="accent2"/>
                  </a:outerShdw>
                </a:effectLst>
              </a:rPr>
              <a:t>HINT: Use the table on the next page to organize your data.</a:t>
            </a:r>
          </a:p>
        </p:txBody>
      </p:sp>
    </p:spTree>
    <p:extLst>
      <p:ext uri="{BB962C8B-B14F-4D97-AF65-F5344CB8AC3E}">
        <p14:creationId xmlns:p14="http://schemas.microsoft.com/office/powerpoint/2010/main" val="657316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C6CF6332-6132-4328-A366-45125E68D990}"/>
                  </a:ext>
                </a:extLst>
              </p:cNvPr>
              <p:cNvGraphicFramePr>
                <a:graphicFrameLocks noGrp="1"/>
              </p:cNvGraphicFramePr>
              <p:nvPr>
                <p:extLst>
                  <p:ext uri="{D42A27DB-BD31-4B8C-83A1-F6EECF244321}">
                    <p14:modId xmlns:p14="http://schemas.microsoft.com/office/powerpoint/2010/main" val="2497679856"/>
                  </p:ext>
                </p:extLst>
              </p:nvPr>
            </p:nvGraphicFramePr>
            <p:xfrm>
              <a:off x="304801" y="4159552"/>
              <a:ext cx="9531176" cy="2397760"/>
            </p:xfrm>
            <a:graphic>
              <a:graphicData uri="http://schemas.openxmlformats.org/drawingml/2006/table">
                <a:tbl>
                  <a:tblPr firstRow="1" bandRow="1">
                    <a:tableStyleId>{5C22544A-7EE6-4342-B048-85BDC9FD1C3A}</a:tableStyleId>
                  </a:tblPr>
                  <a:tblGrid>
                    <a:gridCol w="937493">
                      <a:extLst>
                        <a:ext uri="{9D8B030D-6E8A-4147-A177-3AD203B41FA5}">
                          <a16:colId xmlns:a16="http://schemas.microsoft.com/office/drawing/2014/main" val="4188831557"/>
                        </a:ext>
                      </a:extLst>
                    </a:gridCol>
                    <a:gridCol w="1341136">
                      <a:extLst>
                        <a:ext uri="{9D8B030D-6E8A-4147-A177-3AD203B41FA5}">
                          <a16:colId xmlns:a16="http://schemas.microsoft.com/office/drawing/2014/main" val="1722525530"/>
                        </a:ext>
                      </a:extLst>
                    </a:gridCol>
                    <a:gridCol w="1145825">
                      <a:extLst>
                        <a:ext uri="{9D8B030D-6E8A-4147-A177-3AD203B41FA5}">
                          <a16:colId xmlns:a16="http://schemas.microsoft.com/office/drawing/2014/main" val="3772554901"/>
                        </a:ext>
                      </a:extLst>
                    </a:gridCol>
                    <a:gridCol w="1132803">
                      <a:extLst>
                        <a:ext uri="{9D8B030D-6E8A-4147-A177-3AD203B41FA5}">
                          <a16:colId xmlns:a16="http://schemas.microsoft.com/office/drawing/2014/main" val="3074176287"/>
                        </a:ext>
                      </a:extLst>
                    </a:gridCol>
                    <a:gridCol w="1458323">
                      <a:extLst>
                        <a:ext uri="{9D8B030D-6E8A-4147-A177-3AD203B41FA5}">
                          <a16:colId xmlns:a16="http://schemas.microsoft.com/office/drawing/2014/main" val="3097879744"/>
                        </a:ext>
                      </a:extLst>
                    </a:gridCol>
                    <a:gridCol w="1757798">
                      <a:extLst>
                        <a:ext uri="{9D8B030D-6E8A-4147-A177-3AD203B41FA5}">
                          <a16:colId xmlns:a16="http://schemas.microsoft.com/office/drawing/2014/main" val="2034333598"/>
                        </a:ext>
                      </a:extLst>
                    </a:gridCol>
                    <a:gridCol w="1757798">
                      <a:extLst>
                        <a:ext uri="{9D8B030D-6E8A-4147-A177-3AD203B41FA5}">
                          <a16:colId xmlns:a16="http://schemas.microsoft.com/office/drawing/2014/main" val="4084239660"/>
                        </a:ext>
                      </a:extLst>
                    </a:gridCol>
                  </a:tblGrid>
                  <a:tr h="370840">
                    <a:tc>
                      <a:txBody>
                        <a:bodyPr/>
                        <a:lstStyle/>
                        <a:p>
                          <a:pPr algn="ctr"/>
                          <a:r>
                            <a:rPr lang="en-US" dirty="0"/>
                            <a:t>Trial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Terminal Velocity (m/s) </a:t>
                          </a:r>
                          <a:r>
                            <a:rPr lang="el-GR" dirty="0"/>
                            <a:t>ν</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Radius (m)</a:t>
                          </a:r>
                        </a:p>
                        <a:p>
                          <a:pPr algn="ctr"/>
                          <a:r>
                            <a:rPr lang="en-US" dirty="0"/>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Mass (kg)</a:t>
                          </a:r>
                        </a:p>
                        <a:p>
                          <a:pPr algn="ct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Total Charge </a:t>
                          </a:r>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𝑸</m:t>
                                    </m:r>
                                  </m:e>
                                  <m:sub>
                                    <m:r>
                                      <a:rPr lang="en-US" b="1" i="1" smtClean="0">
                                        <a:latin typeface="Cambria Math" panose="02040503050406030204" pitchFamily="18" charset="0"/>
                                      </a:rPr>
                                      <m:t>𝑻𝒐𝒕𝒂𝒍</m:t>
                                    </m:r>
                                  </m:sub>
                                </m:sSub>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Number of Electrons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Charge/electron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0531450"/>
                      </a:ext>
                    </a:extLst>
                  </a:tr>
                  <a:tr h="370840">
                    <a:tc>
                      <a:txBody>
                        <a:bodyPr/>
                        <a:lstStyle/>
                        <a:p>
                          <a:pPr algn="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6984569"/>
                      </a:ext>
                    </a:extLst>
                  </a:tr>
                  <a:tr h="370840">
                    <a:tc>
                      <a:txBody>
                        <a:bodyPr/>
                        <a:lstStyle/>
                        <a:p>
                          <a:pPr algn="r"/>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845217"/>
                      </a:ext>
                    </a:extLst>
                  </a:tr>
                  <a:tr h="370840">
                    <a:tc>
                      <a:txBody>
                        <a:bodyPr/>
                        <a:lstStyle/>
                        <a:p>
                          <a:pPr algn="r"/>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6147159"/>
                      </a:ext>
                    </a:extLst>
                  </a:tr>
                  <a:tr h="370840">
                    <a:tc>
                      <a:txBody>
                        <a:bodyPr/>
                        <a:lstStyle/>
                        <a:p>
                          <a:pPr algn="r"/>
                          <a:r>
                            <a:rPr lang="en-US" dirty="0"/>
                            <a:t>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584767"/>
                      </a:ext>
                    </a:extLst>
                  </a:tr>
                </a:tbl>
              </a:graphicData>
            </a:graphic>
          </p:graphicFrame>
        </mc:Choice>
        <mc:Fallback xmlns="">
          <p:graphicFrame>
            <p:nvGraphicFramePr>
              <p:cNvPr id="4" name="Table 4">
                <a:extLst>
                  <a:ext uri="{FF2B5EF4-FFF2-40B4-BE49-F238E27FC236}">
                    <a16:creationId xmlns:a16="http://schemas.microsoft.com/office/drawing/2014/main" id="{C6CF6332-6132-4328-A366-45125E68D990}"/>
                  </a:ext>
                </a:extLst>
              </p:cNvPr>
              <p:cNvGraphicFramePr>
                <a:graphicFrameLocks noGrp="1"/>
              </p:cNvGraphicFramePr>
              <p:nvPr>
                <p:extLst>
                  <p:ext uri="{D42A27DB-BD31-4B8C-83A1-F6EECF244321}">
                    <p14:modId xmlns:p14="http://schemas.microsoft.com/office/powerpoint/2010/main" val="2497679856"/>
                  </p:ext>
                </p:extLst>
              </p:nvPr>
            </p:nvGraphicFramePr>
            <p:xfrm>
              <a:off x="304801" y="4159552"/>
              <a:ext cx="9531176" cy="2397760"/>
            </p:xfrm>
            <a:graphic>
              <a:graphicData uri="http://schemas.openxmlformats.org/drawingml/2006/table">
                <a:tbl>
                  <a:tblPr firstRow="1" bandRow="1">
                    <a:tableStyleId>{5C22544A-7EE6-4342-B048-85BDC9FD1C3A}</a:tableStyleId>
                  </a:tblPr>
                  <a:tblGrid>
                    <a:gridCol w="937493">
                      <a:extLst>
                        <a:ext uri="{9D8B030D-6E8A-4147-A177-3AD203B41FA5}">
                          <a16:colId xmlns:a16="http://schemas.microsoft.com/office/drawing/2014/main" val="4188831557"/>
                        </a:ext>
                      </a:extLst>
                    </a:gridCol>
                    <a:gridCol w="1341136">
                      <a:extLst>
                        <a:ext uri="{9D8B030D-6E8A-4147-A177-3AD203B41FA5}">
                          <a16:colId xmlns:a16="http://schemas.microsoft.com/office/drawing/2014/main" val="1722525530"/>
                        </a:ext>
                      </a:extLst>
                    </a:gridCol>
                    <a:gridCol w="1145825">
                      <a:extLst>
                        <a:ext uri="{9D8B030D-6E8A-4147-A177-3AD203B41FA5}">
                          <a16:colId xmlns:a16="http://schemas.microsoft.com/office/drawing/2014/main" val="3772554901"/>
                        </a:ext>
                      </a:extLst>
                    </a:gridCol>
                    <a:gridCol w="1132803">
                      <a:extLst>
                        <a:ext uri="{9D8B030D-6E8A-4147-A177-3AD203B41FA5}">
                          <a16:colId xmlns:a16="http://schemas.microsoft.com/office/drawing/2014/main" val="3074176287"/>
                        </a:ext>
                      </a:extLst>
                    </a:gridCol>
                    <a:gridCol w="1458323">
                      <a:extLst>
                        <a:ext uri="{9D8B030D-6E8A-4147-A177-3AD203B41FA5}">
                          <a16:colId xmlns:a16="http://schemas.microsoft.com/office/drawing/2014/main" val="3097879744"/>
                        </a:ext>
                      </a:extLst>
                    </a:gridCol>
                    <a:gridCol w="1757798">
                      <a:extLst>
                        <a:ext uri="{9D8B030D-6E8A-4147-A177-3AD203B41FA5}">
                          <a16:colId xmlns:a16="http://schemas.microsoft.com/office/drawing/2014/main" val="2034333598"/>
                        </a:ext>
                      </a:extLst>
                    </a:gridCol>
                    <a:gridCol w="1757798">
                      <a:extLst>
                        <a:ext uri="{9D8B030D-6E8A-4147-A177-3AD203B41FA5}">
                          <a16:colId xmlns:a16="http://schemas.microsoft.com/office/drawing/2014/main" val="4084239660"/>
                        </a:ext>
                      </a:extLst>
                    </a:gridCol>
                  </a:tblGrid>
                  <a:tr h="914400">
                    <a:tc>
                      <a:txBody>
                        <a:bodyPr/>
                        <a:lstStyle/>
                        <a:p>
                          <a:pPr algn="ctr"/>
                          <a:r>
                            <a:rPr lang="en-US" dirty="0"/>
                            <a:t>Trial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Terminal Velocity (m/s) </a:t>
                          </a:r>
                          <a:r>
                            <a:rPr lang="el-GR" dirty="0"/>
                            <a:t>ν</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Radius (m)</a:t>
                          </a:r>
                        </a:p>
                        <a:p>
                          <a:pPr algn="ctr"/>
                          <a:r>
                            <a:rPr lang="en-US" dirty="0"/>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Mass (kg)</a:t>
                          </a:r>
                        </a:p>
                        <a:p>
                          <a:pPr algn="ct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13808" t="-3333" r="-242259" b="-172667"/>
                          </a:stretch>
                        </a:blipFill>
                      </a:tcPr>
                    </a:tc>
                    <a:tc>
                      <a:txBody>
                        <a:bodyPr/>
                        <a:lstStyle/>
                        <a:p>
                          <a:pPr algn="ctr"/>
                          <a:r>
                            <a:rPr lang="en-US" dirty="0"/>
                            <a:t>Number of Electrons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Charge/electron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0531450"/>
                      </a:ext>
                    </a:extLst>
                  </a:tr>
                  <a:tr h="370840">
                    <a:tc>
                      <a:txBody>
                        <a:bodyPr/>
                        <a:lstStyle/>
                        <a:p>
                          <a:pPr algn="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6984569"/>
                      </a:ext>
                    </a:extLst>
                  </a:tr>
                  <a:tr h="370840">
                    <a:tc>
                      <a:txBody>
                        <a:bodyPr/>
                        <a:lstStyle/>
                        <a:p>
                          <a:pPr algn="r"/>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845217"/>
                      </a:ext>
                    </a:extLst>
                  </a:tr>
                  <a:tr h="370840">
                    <a:tc>
                      <a:txBody>
                        <a:bodyPr/>
                        <a:lstStyle/>
                        <a:p>
                          <a:pPr algn="r"/>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6147159"/>
                      </a:ext>
                    </a:extLst>
                  </a:tr>
                  <a:tr h="370840">
                    <a:tc>
                      <a:txBody>
                        <a:bodyPr/>
                        <a:lstStyle/>
                        <a:p>
                          <a:pPr algn="r"/>
                          <a:r>
                            <a:rPr lang="en-US" dirty="0"/>
                            <a:t>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584767"/>
                      </a:ext>
                    </a:extLst>
                  </a:tr>
                </a:tbl>
              </a:graphicData>
            </a:graphic>
          </p:graphicFrame>
        </mc:Fallback>
      </mc:AlternateContent>
      <p:sp>
        <p:nvSpPr>
          <p:cNvPr id="7" name="Rectangle 6">
            <a:extLst>
              <a:ext uri="{FF2B5EF4-FFF2-40B4-BE49-F238E27FC236}">
                <a16:creationId xmlns:a16="http://schemas.microsoft.com/office/drawing/2014/main" id="{6164B273-D58E-4D50-9251-2C8BAE1ADDA0}"/>
              </a:ext>
            </a:extLst>
          </p:cNvPr>
          <p:cNvSpPr/>
          <p:nvPr/>
        </p:nvSpPr>
        <p:spPr>
          <a:xfrm>
            <a:off x="677842" y="3574777"/>
            <a:ext cx="1470274"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Table 2.</a:t>
            </a:r>
          </a:p>
        </p:txBody>
      </p:sp>
      <p:graphicFrame>
        <p:nvGraphicFramePr>
          <p:cNvPr id="8" name="Table 8">
            <a:extLst>
              <a:ext uri="{FF2B5EF4-FFF2-40B4-BE49-F238E27FC236}">
                <a16:creationId xmlns:a16="http://schemas.microsoft.com/office/drawing/2014/main" id="{35E00FCB-7CAF-4C46-B88D-3E7B198A11B4}"/>
              </a:ext>
            </a:extLst>
          </p:cNvPr>
          <p:cNvGraphicFramePr>
            <a:graphicFrameLocks noGrp="1"/>
          </p:cNvGraphicFramePr>
          <p:nvPr>
            <p:extLst>
              <p:ext uri="{D42A27DB-BD31-4B8C-83A1-F6EECF244321}">
                <p14:modId xmlns:p14="http://schemas.microsoft.com/office/powerpoint/2010/main" val="1539684564"/>
              </p:ext>
            </p:extLst>
          </p:nvPr>
        </p:nvGraphicFramePr>
        <p:xfrm>
          <a:off x="304801" y="1177017"/>
          <a:ext cx="4949369" cy="2397760"/>
        </p:xfrm>
        <a:graphic>
          <a:graphicData uri="http://schemas.openxmlformats.org/drawingml/2006/table">
            <a:tbl>
              <a:tblPr firstRow="1" bandRow="1">
                <a:tableStyleId>{5C22544A-7EE6-4342-B048-85BDC9FD1C3A}</a:tableStyleId>
              </a:tblPr>
              <a:tblGrid>
                <a:gridCol w="1146804">
                  <a:extLst>
                    <a:ext uri="{9D8B030D-6E8A-4147-A177-3AD203B41FA5}">
                      <a16:colId xmlns:a16="http://schemas.microsoft.com/office/drawing/2014/main" val="929812233"/>
                    </a:ext>
                  </a:extLst>
                </a:gridCol>
                <a:gridCol w="1690029">
                  <a:extLst>
                    <a:ext uri="{9D8B030D-6E8A-4147-A177-3AD203B41FA5}">
                      <a16:colId xmlns:a16="http://schemas.microsoft.com/office/drawing/2014/main" val="622044801"/>
                    </a:ext>
                  </a:extLst>
                </a:gridCol>
                <a:gridCol w="1056268">
                  <a:extLst>
                    <a:ext uri="{9D8B030D-6E8A-4147-A177-3AD203B41FA5}">
                      <a16:colId xmlns:a16="http://schemas.microsoft.com/office/drawing/2014/main" val="2513378667"/>
                    </a:ext>
                  </a:extLst>
                </a:gridCol>
                <a:gridCol w="1056268">
                  <a:extLst>
                    <a:ext uri="{9D8B030D-6E8A-4147-A177-3AD203B41FA5}">
                      <a16:colId xmlns:a16="http://schemas.microsoft.com/office/drawing/2014/main" val="1046793205"/>
                    </a:ext>
                  </a:extLst>
                </a:gridCol>
              </a:tblGrid>
              <a:tr h="370840">
                <a:tc>
                  <a:txBody>
                    <a:bodyPr/>
                    <a:lstStyle/>
                    <a:p>
                      <a:pPr algn="ctr"/>
                      <a:r>
                        <a:rPr lang="en-US" dirty="0"/>
                        <a:t>Droplet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Distance traveled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Time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Voltage (V)</a:t>
                      </a:r>
                    </a:p>
                    <a:p>
                      <a:pPr algn="ctr"/>
                      <a:r>
                        <a:rPr lang="en-US"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9912680"/>
                  </a:ext>
                </a:extLst>
              </a:tr>
              <a:tr h="370840">
                <a:tc>
                  <a:txBody>
                    <a:bodyPr/>
                    <a:lstStyle/>
                    <a:p>
                      <a:pPr algn="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1122761"/>
                  </a:ext>
                </a:extLst>
              </a:tr>
              <a:tr h="370840">
                <a:tc>
                  <a:txBody>
                    <a:bodyPr/>
                    <a:lstStyle/>
                    <a:p>
                      <a:pPr algn="r"/>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1948091"/>
                  </a:ext>
                </a:extLst>
              </a:tr>
              <a:tr h="370840">
                <a:tc>
                  <a:txBody>
                    <a:bodyPr/>
                    <a:lstStyle/>
                    <a:p>
                      <a:pPr algn="r"/>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589849"/>
                  </a:ext>
                </a:extLst>
              </a:tr>
              <a:tr h="370840">
                <a:tc>
                  <a:txBody>
                    <a:bodyPr/>
                    <a:lstStyle/>
                    <a:p>
                      <a:pPr algn="r"/>
                      <a:r>
                        <a:rPr lang="en-US" dirty="0"/>
                        <a:t>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7886426"/>
                  </a:ext>
                </a:extLst>
              </a:tr>
            </a:tbl>
          </a:graphicData>
        </a:graphic>
      </p:graphicFrame>
      <p:sp>
        <p:nvSpPr>
          <p:cNvPr id="10" name="Rectangle 9">
            <a:extLst>
              <a:ext uri="{FF2B5EF4-FFF2-40B4-BE49-F238E27FC236}">
                <a16:creationId xmlns:a16="http://schemas.microsoft.com/office/drawing/2014/main" id="{E90FB46B-3684-4321-B625-4077EA0056E8}"/>
              </a:ext>
            </a:extLst>
          </p:cNvPr>
          <p:cNvSpPr/>
          <p:nvPr/>
        </p:nvSpPr>
        <p:spPr>
          <a:xfrm>
            <a:off x="677842" y="452696"/>
            <a:ext cx="1470274" cy="584775"/>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Table 1.</a:t>
            </a:r>
          </a:p>
        </p:txBody>
      </p:sp>
      <p:sp>
        <p:nvSpPr>
          <p:cNvPr id="11" name="Rectangle 10">
            <a:extLst>
              <a:ext uri="{FF2B5EF4-FFF2-40B4-BE49-F238E27FC236}">
                <a16:creationId xmlns:a16="http://schemas.microsoft.com/office/drawing/2014/main" id="{4346FD7B-7CD4-4DD5-B6A3-2CCCA484F677}"/>
              </a:ext>
            </a:extLst>
          </p:cNvPr>
          <p:cNvSpPr/>
          <p:nvPr/>
        </p:nvSpPr>
        <p:spPr>
          <a:xfrm>
            <a:off x="5704114" y="1197095"/>
            <a:ext cx="6028830" cy="923330"/>
          </a:xfrm>
          <a:prstGeom prst="rect">
            <a:avLst/>
          </a:prstGeom>
          <a:noFill/>
        </p:spPr>
        <p:txBody>
          <a:bodyPr wrap="none" lIns="91440" tIns="45720" rIns="91440" bIns="45720">
            <a:spAutoFit/>
          </a:bodyPr>
          <a:lstStyle/>
          <a:p>
            <a:pPr algn="ctr"/>
            <a:r>
              <a:rPr lang="en-US" sz="5400" b="0" u="sng" cap="none" spc="0" dirty="0">
                <a:ln w="0"/>
                <a:solidFill>
                  <a:schemeClr val="tx1"/>
                </a:solidFill>
                <a:effectLst>
                  <a:outerShdw blurRad="38100" dist="19050" dir="2700000" algn="tl" rotWithShape="0">
                    <a:schemeClr val="dk1">
                      <a:alpha val="40000"/>
                    </a:schemeClr>
                  </a:outerShdw>
                </a:effectLst>
              </a:rPr>
              <a:t>Complete the tables.</a:t>
            </a:r>
          </a:p>
        </p:txBody>
      </p:sp>
      <p:sp>
        <p:nvSpPr>
          <p:cNvPr id="12" name="Rectangle 11">
            <a:extLst>
              <a:ext uri="{FF2B5EF4-FFF2-40B4-BE49-F238E27FC236}">
                <a16:creationId xmlns:a16="http://schemas.microsoft.com/office/drawing/2014/main" id="{B57F5092-25F6-4578-AB61-3074613EC547}"/>
              </a:ext>
            </a:extLst>
          </p:cNvPr>
          <p:cNvSpPr/>
          <p:nvPr/>
        </p:nvSpPr>
        <p:spPr>
          <a:xfrm>
            <a:off x="5858369" y="2266727"/>
            <a:ext cx="6028830" cy="1600438"/>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r>
              <a:rPr lang="en-US" sz="4400" b="0" cap="none" spc="0" dirty="0">
                <a:ln w="0"/>
                <a:solidFill>
                  <a:schemeClr val="tx1"/>
                </a:solidFill>
                <a:effectLst>
                  <a:outerShdw blurRad="38100" dist="19050" dir="2700000" algn="tl" rotWithShape="0">
                    <a:schemeClr val="dk1">
                      <a:alpha val="40000"/>
                    </a:schemeClr>
                  </a:outerShdw>
                </a:effectLst>
              </a:rPr>
              <a:t>Remember your unit conversions.</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26429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98E3ED8-8C6B-4502-9026-2989E7682E12}"/>
                  </a:ext>
                </a:extLst>
              </p:cNvPr>
              <p:cNvSpPr/>
              <p:nvPr/>
            </p:nvSpPr>
            <p:spPr>
              <a:xfrm>
                <a:off x="932278" y="2841916"/>
                <a:ext cx="10327444" cy="1174168"/>
              </a:xfrm>
              <a:prstGeom prst="rect">
                <a:avLst/>
              </a:prstGeom>
              <a:noFill/>
            </p:spPr>
            <p:txBody>
              <a:bodyPr wrap="none" lIns="91440" tIns="45720" rIns="91440" bIns="45720">
                <a:spAutoFit/>
              </a:bodyPr>
              <a:lstStyle/>
              <a:p>
                <a:pPr algn="ctr"/>
                <a14:m>
                  <m:oMath xmlns:m="http://schemas.openxmlformats.org/officeDocument/2006/math">
                    <m:r>
                      <a:rPr lang="en-US" sz="4800" b="1" i="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Math" panose="02040503050406030204" pitchFamily="18" charset="0"/>
                      </a:rPr>
                      <m:t>% </m:t>
                    </m:r>
                    <m:r>
                      <a:rPr lang="en-US" sz="4800" b="1" i="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Math" panose="02040503050406030204" pitchFamily="18" charset="0"/>
                      </a:rPr>
                      <m:t>𝑬𝒓𝒓𝒐𝒓</m:t>
                    </m:r>
                    <m:r>
                      <a:rPr lang="en-US" sz="4800" b="1" i="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Math" panose="02040503050406030204" pitchFamily="18" charset="0"/>
                      </a:rPr>
                      <m:t>= </m:t>
                    </m:r>
                    <m:f>
                      <m:fPr>
                        <m:ctrlPr>
                          <a:rPr lang="en-US" sz="4800" b="1" i="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Math" panose="02040503050406030204" pitchFamily="18" charset="0"/>
                          </a:rPr>
                        </m:ctrlPr>
                      </m:fPr>
                      <m:num>
                        <m:r>
                          <a:rPr lang="en-US" sz="4800" b="1" i="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Math" panose="02040503050406030204" pitchFamily="18" charset="0"/>
                          </a:rPr>
                          <m:t>[</m:t>
                        </m:r>
                        <m:r>
                          <a:rPr lang="en-US" sz="4800" b="1" i="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Math" panose="02040503050406030204" pitchFamily="18" charset="0"/>
                          </a:rPr>
                          <m:t>𝑴𝒆𝒂𝒔𝒖𝒓𝒆𝒎𝒆𝒏𝒕</m:t>
                        </m:r>
                        <m:r>
                          <a:rPr lang="en-US" sz="4800" b="1" i="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Math" panose="02040503050406030204" pitchFamily="18" charset="0"/>
                          </a:rPr>
                          <m:t> −</m:t>
                        </m:r>
                        <m:r>
                          <a:rPr lang="en-US" sz="4800" b="1" i="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Math" panose="02040503050406030204" pitchFamily="18" charset="0"/>
                          </a:rPr>
                          <m:t>𝑨𝒄𝒕𝒖𝒂𝒍</m:t>
                        </m:r>
                        <m:r>
                          <a:rPr lang="en-US" sz="4800" b="1" i="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Math" panose="02040503050406030204" pitchFamily="18" charset="0"/>
                          </a:rPr>
                          <m:t>]</m:t>
                        </m:r>
                      </m:num>
                      <m:den>
                        <m:r>
                          <a:rPr lang="en-US" sz="4800" b="1" i="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Math" panose="02040503050406030204" pitchFamily="18" charset="0"/>
                          </a:rPr>
                          <m:t>𝑨𝒄𝒕𝒖𝒂𝒍</m:t>
                        </m:r>
                      </m:den>
                    </m:f>
                  </m:oMath>
                </a14:m>
                <a:r>
                  <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x 100</a:t>
                </a:r>
              </a:p>
            </p:txBody>
          </p:sp>
        </mc:Choice>
        <mc:Fallback xmlns="">
          <p:sp>
            <p:nvSpPr>
              <p:cNvPr id="4" name="Rectangle 3">
                <a:extLst>
                  <a:ext uri="{FF2B5EF4-FFF2-40B4-BE49-F238E27FC236}">
                    <a16:creationId xmlns:a16="http://schemas.microsoft.com/office/drawing/2014/main" id="{B98E3ED8-8C6B-4502-9026-2989E7682E12}"/>
                  </a:ext>
                </a:extLst>
              </p:cNvPr>
              <p:cNvSpPr>
                <a:spLocks noRot="1" noChangeAspect="1" noMove="1" noResize="1" noEditPoints="1" noAdjustHandles="1" noChangeArrowheads="1" noChangeShapeType="1" noTextEdit="1"/>
              </p:cNvSpPr>
              <p:nvPr/>
            </p:nvSpPr>
            <p:spPr>
              <a:xfrm>
                <a:off x="932278" y="2841916"/>
                <a:ext cx="10327444" cy="1174168"/>
              </a:xfrm>
              <a:prstGeom prst="rect">
                <a:avLst/>
              </a:prstGeom>
              <a:blipFill>
                <a:blip r:embed="rId3"/>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C1114C17-F948-4B57-86E7-5BC6559D250D}"/>
              </a:ext>
            </a:extLst>
          </p:cNvPr>
          <p:cNvSpPr/>
          <p:nvPr/>
        </p:nvSpPr>
        <p:spPr>
          <a:xfrm>
            <a:off x="450366" y="559174"/>
            <a:ext cx="11291268"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Millikan and Fletcher came up with a value of 1.602 x 10^-19 C/e</a:t>
            </a:r>
            <a:r>
              <a:rPr lang="en-US" sz="5400" b="0" cap="none" spc="0" baseline="30000" dirty="0">
                <a:ln w="0"/>
                <a:solidFill>
                  <a:schemeClr val="tx1"/>
                </a:solidFill>
                <a:effectLst>
                  <a:outerShdw blurRad="38100" dist="19050" dir="2700000" algn="tl" rotWithShape="0">
                    <a:schemeClr val="dk1">
                      <a:alpha val="40000"/>
                    </a:schemeClr>
                  </a:outerShdw>
                </a:effectLst>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56414651-4B74-4AE2-8DC0-2A871111AD6F}"/>
              </a:ext>
            </a:extLst>
          </p:cNvPr>
          <p:cNvSpPr/>
          <p:nvPr/>
        </p:nvSpPr>
        <p:spPr>
          <a:xfrm>
            <a:off x="450366" y="4544500"/>
            <a:ext cx="11291268" cy="1323439"/>
          </a:xfrm>
          <a:prstGeom prst="rect">
            <a:avLst/>
          </a:prstGeom>
          <a:noFill/>
        </p:spPr>
        <p:txBody>
          <a:bodyPr wrap="square" lIns="91440" tIns="45720" rIns="91440" bIns="45720">
            <a:spAutoFit/>
          </a:bodyPr>
          <a:lstStyle/>
          <a:p>
            <a:pPr algn="ctr"/>
            <a:r>
              <a:rPr lang="en-US" sz="8000" b="1" cap="none" spc="0" dirty="0">
                <a:ln w="0"/>
                <a:solidFill>
                  <a:schemeClr val="tx1"/>
                </a:solidFill>
                <a:effectLst>
                  <a:outerShdw blurRad="38100" dist="19050" dir="2700000" algn="tl" rotWithShape="0">
                    <a:schemeClr val="dk1">
                      <a:alpha val="40000"/>
                    </a:schemeClr>
                  </a:outerShdw>
                </a:effectLst>
              </a:rPr>
              <a:t>How’d you do?</a:t>
            </a:r>
          </a:p>
        </p:txBody>
      </p:sp>
    </p:spTree>
    <p:extLst>
      <p:ext uri="{BB962C8B-B14F-4D97-AF65-F5344CB8AC3E}">
        <p14:creationId xmlns:p14="http://schemas.microsoft.com/office/powerpoint/2010/main" val="2775851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close up of a bearded person in a suit and tie&#10;&#10;Description automatically generated">
            <a:extLst>
              <a:ext uri="{FF2B5EF4-FFF2-40B4-BE49-F238E27FC236}">
                <a16:creationId xmlns:a16="http://schemas.microsoft.com/office/drawing/2014/main" id="{052A927F-0F7A-4F20-9634-A8C9C5E0DE45}"/>
              </a:ext>
            </a:extLst>
          </p:cNvPr>
          <p:cNvPicPr>
            <a:picLocks noChangeAspect="1"/>
          </p:cNvPicPr>
          <p:nvPr/>
        </p:nvPicPr>
        <p:blipFill rotWithShape="1">
          <a:blip r:embed="rId3"/>
          <a:srcRect r="7085" b="1"/>
          <a:stretch/>
        </p:blipFill>
        <p:spPr>
          <a:xfrm>
            <a:off x="321733" y="321733"/>
            <a:ext cx="11548534" cy="5548715"/>
          </a:xfrm>
          <a:prstGeom prst="rect">
            <a:avLst/>
          </a:prstGeom>
        </p:spPr>
      </p:pic>
      <p:sp>
        <p:nvSpPr>
          <p:cNvPr id="5" name="Rectangle 4">
            <a:extLst>
              <a:ext uri="{FF2B5EF4-FFF2-40B4-BE49-F238E27FC236}">
                <a16:creationId xmlns:a16="http://schemas.microsoft.com/office/drawing/2014/main" id="{B07080D9-326C-42DE-AE7E-B8D381E6F9AC}"/>
              </a:ext>
            </a:extLst>
          </p:cNvPr>
          <p:cNvSpPr/>
          <p:nvPr/>
        </p:nvSpPr>
        <p:spPr>
          <a:xfrm>
            <a:off x="7657464" y="5934670"/>
            <a:ext cx="320472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1868-1953</a:t>
            </a:r>
          </a:p>
        </p:txBody>
      </p:sp>
    </p:spTree>
    <p:extLst>
      <p:ext uri="{BB962C8B-B14F-4D97-AF65-F5344CB8AC3E}">
        <p14:creationId xmlns:p14="http://schemas.microsoft.com/office/powerpoint/2010/main" val="64082160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21F07B78-9130-4BB7-A7C1-0170D01040AB}"/>
              </a:ext>
            </a:extLst>
          </p:cNvPr>
          <p:cNvPicPr>
            <a:picLocks noChangeAspect="1"/>
          </p:cNvPicPr>
          <p:nvPr/>
        </p:nvPicPr>
        <p:blipFill rotWithShape="1">
          <a:blip r:embed="rId3"/>
          <a:srcRect l="8416" r="216" b="-3"/>
          <a:stretch/>
        </p:blipFill>
        <p:spPr>
          <a:xfrm>
            <a:off x="643467" y="643467"/>
            <a:ext cx="5372099" cy="5571066"/>
          </a:xfrm>
          <a:prstGeom prst="rect">
            <a:avLst/>
          </a:prstGeom>
        </p:spPr>
      </p:pic>
      <p:pic>
        <p:nvPicPr>
          <p:cNvPr id="4" name="Picture 3" descr="A person wearing a suit and tie&#10;&#10;Description automatically generated">
            <a:extLst>
              <a:ext uri="{FF2B5EF4-FFF2-40B4-BE49-F238E27FC236}">
                <a16:creationId xmlns:a16="http://schemas.microsoft.com/office/drawing/2014/main" id="{DA85447B-3847-4586-B409-6F297EAED139}"/>
              </a:ext>
            </a:extLst>
          </p:cNvPr>
          <p:cNvPicPr>
            <a:picLocks noChangeAspect="1"/>
          </p:cNvPicPr>
          <p:nvPr/>
        </p:nvPicPr>
        <p:blipFill rotWithShape="1">
          <a:blip r:embed="rId4"/>
          <a:srcRect t="13889" r="-1" b="16888"/>
          <a:stretch/>
        </p:blipFill>
        <p:spPr>
          <a:xfrm>
            <a:off x="6176432" y="643467"/>
            <a:ext cx="5372100" cy="5571066"/>
          </a:xfrm>
          <a:prstGeom prst="rect">
            <a:avLst/>
          </a:prstGeom>
        </p:spPr>
      </p:pic>
      <p:sp>
        <p:nvSpPr>
          <p:cNvPr id="6" name="Rectangle 5">
            <a:extLst>
              <a:ext uri="{FF2B5EF4-FFF2-40B4-BE49-F238E27FC236}">
                <a16:creationId xmlns:a16="http://schemas.microsoft.com/office/drawing/2014/main" id="{59CA5D73-1CB5-422C-8394-49A19F48EACA}"/>
              </a:ext>
            </a:extLst>
          </p:cNvPr>
          <p:cNvSpPr/>
          <p:nvPr/>
        </p:nvSpPr>
        <p:spPr>
          <a:xfrm>
            <a:off x="643467" y="889843"/>
            <a:ext cx="5452533" cy="4832092"/>
          </a:xfrm>
          <a:prstGeom prst="rect">
            <a:avLst/>
          </a:prstGeom>
          <a:noFill/>
        </p:spPr>
        <p:txBody>
          <a:bodyPr wrap="square" lIns="91440" tIns="45720" rIns="91440" bIns="45720">
            <a:spAutoFit/>
          </a:bodyPr>
          <a:lstStyle/>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In 1923 Robert Millikan did win a Nobel Prize.  It wasn’t for this experiment; it was actually for an experiment trying to DISPROVE Einstein.</a:t>
            </a:r>
          </a:p>
        </p:txBody>
      </p:sp>
    </p:spTree>
    <p:extLst>
      <p:ext uri="{BB962C8B-B14F-4D97-AF65-F5344CB8AC3E}">
        <p14:creationId xmlns:p14="http://schemas.microsoft.com/office/powerpoint/2010/main" val="2500438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mazon.com : Jumbo Extra-Large Congratulations Greeting Card ...">
            <a:extLst>
              <a:ext uri="{FF2B5EF4-FFF2-40B4-BE49-F238E27FC236}">
                <a16:creationId xmlns:a16="http://schemas.microsoft.com/office/drawing/2014/main" id="{19579727-2AC6-473E-8FD0-5A3CFF9F5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233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AE9F4CC-9716-4B77-93EA-52A49E785833}"/>
              </a:ext>
            </a:extLst>
          </p:cNvPr>
          <p:cNvSpPr/>
          <p:nvPr/>
        </p:nvSpPr>
        <p:spPr>
          <a:xfrm>
            <a:off x="6923314" y="725251"/>
            <a:ext cx="4841495" cy="507831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You have just replicated one of the most famous experiments in all chemistry!!</a:t>
            </a:r>
          </a:p>
        </p:txBody>
      </p:sp>
    </p:spTree>
    <p:extLst>
      <p:ext uri="{BB962C8B-B14F-4D97-AF65-F5344CB8AC3E}">
        <p14:creationId xmlns:p14="http://schemas.microsoft.com/office/powerpoint/2010/main" val="2944521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9019CFB-49FB-4083-8D88-E370AF4E517F}"/>
              </a:ext>
            </a:extLst>
          </p:cNvPr>
          <p:cNvPicPr>
            <a:picLocks noChangeAspect="1"/>
          </p:cNvPicPr>
          <p:nvPr/>
        </p:nvPicPr>
        <p:blipFill>
          <a:blip r:embed="rId2"/>
          <a:stretch>
            <a:fillRect/>
          </a:stretch>
        </p:blipFill>
        <p:spPr>
          <a:xfrm>
            <a:off x="571914" y="1570235"/>
            <a:ext cx="7047923" cy="4792587"/>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Rectangle 4">
            <a:extLst>
              <a:ext uri="{FF2B5EF4-FFF2-40B4-BE49-F238E27FC236}">
                <a16:creationId xmlns:a16="http://schemas.microsoft.com/office/drawing/2014/main" id="{6CB8150F-10D4-42C8-B27D-E2FD6EF33DE7}"/>
              </a:ext>
            </a:extLst>
          </p:cNvPr>
          <p:cNvSpPr/>
          <p:nvPr/>
        </p:nvSpPr>
        <p:spPr>
          <a:xfrm>
            <a:off x="1699776" y="323453"/>
            <a:ext cx="4085542"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Millikan’s Lab</a:t>
            </a:r>
          </a:p>
        </p:txBody>
      </p:sp>
    </p:spTree>
    <p:extLst>
      <p:ext uri="{BB962C8B-B14F-4D97-AF65-F5344CB8AC3E}">
        <p14:creationId xmlns:p14="http://schemas.microsoft.com/office/powerpoint/2010/main" val="3405717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571D1D-F776-4671-BE78-FA92F8CAEBC1}"/>
              </a:ext>
            </a:extLst>
          </p:cNvPr>
          <p:cNvPicPr>
            <a:picLocks noChangeAspect="1"/>
          </p:cNvPicPr>
          <p:nvPr/>
        </p:nvPicPr>
        <p:blipFill rotWithShape="1">
          <a:blip r:embed="rId3"/>
          <a:srcRect l="47956"/>
          <a:stretch/>
        </p:blipFill>
        <p:spPr>
          <a:xfrm>
            <a:off x="0" y="0"/>
            <a:ext cx="4461510" cy="6858000"/>
          </a:xfrm>
          <a:prstGeom prst="rect">
            <a:avLst/>
          </a:prstGeom>
        </p:spPr>
      </p:pic>
      <p:sp>
        <p:nvSpPr>
          <p:cNvPr id="5" name="Rectangle 4">
            <a:extLst>
              <a:ext uri="{FF2B5EF4-FFF2-40B4-BE49-F238E27FC236}">
                <a16:creationId xmlns:a16="http://schemas.microsoft.com/office/drawing/2014/main" id="{6BCB15AF-B7B3-4E9A-9A1A-5515567A83D5}"/>
              </a:ext>
            </a:extLst>
          </p:cNvPr>
          <p:cNvSpPr/>
          <p:nvPr/>
        </p:nvSpPr>
        <p:spPr>
          <a:xfrm>
            <a:off x="5869839" y="269855"/>
            <a:ext cx="4978607"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Newton’s 3 Laws</a:t>
            </a:r>
          </a:p>
        </p:txBody>
      </p:sp>
      <p:sp>
        <p:nvSpPr>
          <p:cNvPr id="6" name="Rectangle 5">
            <a:extLst>
              <a:ext uri="{FF2B5EF4-FFF2-40B4-BE49-F238E27FC236}">
                <a16:creationId xmlns:a16="http://schemas.microsoft.com/office/drawing/2014/main" id="{173E19BD-6DF0-4BF0-9002-E243F4A0ED44}"/>
              </a:ext>
            </a:extLst>
          </p:cNvPr>
          <p:cNvSpPr/>
          <p:nvPr/>
        </p:nvSpPr>
        <p:spPr>
          <a:xfrm>
            <a:off x="4744479" y="1193185"/>
            <a:ext cx="7165581" cy="1200329"/>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1. An object keeps on keeping on.  If it is at rest, it stays at rest, if it is in motion it stays in motion, </a:t>
            </a:r>
            <a:r>
              <a:rPr lang="en-US" sz="2400" b="0" u="sng" cap="none" spc="0" dirty="0">
                <a:ln w="0"/>
                <a:solidFill>
                  <a:schemeClr val="tx1"/>
                </a:solidFill>
                <a:effectLst>
                  <a:outerShdw blurRad="38100" dist="19050" dir="2700000" algn="tl" rotWithShape="0">
                    <a:schemeClr val="dk1">
                      <a:alpha val="40000"/>
                    </a:schemeClr>
                  </a:outerShdw>
                </a:effectLst>
              </a:rPr>
              <a:t>UNLESS</a:t>
            </a:r>
            <a:r>
              <a:rPr lang="en-US" sz="2400" b="0" cap="none" spc="0" dirty="0">
                <a:ln w="0"/>
                <a:solidFill>
                  <a:schemeClr val="tx1"/>
                </a:solidFill>
                <a:effectLst>
                  <a:outerShdw blurRad="38100" dist="19050" dir="2700000" algn="tl" rotWithShape="0">
                    <a:schemeClr val="dk1">
                      <a:alpha val="40000"/>
                    </a:schemeClr>
                  </a:outerShdw>
                </a:effectLst>
              </a:rPr>
              <a:t> a force causes a change.</a:t>
            </a:r>
          </a:p>
        </p:txBody>
      </p:sp>
      <p:sp>
        <p:nvSpPr>
          <p:cNvPr id="7" name="Rectangle 6">
            <a:extLst>
              <a:ext uri="{FF2B5EF4-FFF2-40B4-BE49-F238E27FC236}">
                <a16:creationId xmlns:a16="http://schemas.microsoft.com/office/drawing/2014/main" id="{CAD93074-D00C-4861-BA82-45CDD977A791}"/>
              </a:ext>
            </a:extLst>
          </p:cNvPr>
          <p:cNvSpPr/>
          <p:nvPr/>
        </p:nvSpPr>
        <p:spPr>
          <a:xfrm>
            <a:off x="4776351" y="2828835"/>
            <a:ext cx="7165581" cy="1200329"/>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rPr>
              <a:t>2. A force is an agent of change.  It is defined as F  = MA or Force equals Mass times Acceleration, where acceleration is a change in speed or direction.</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4D54FC89-E4D5-4C8E-BEC9-09C5F9FF2C44}"/>
              </a:ext>
            </a:extLst>
          </p:cNvPr>
          <p:cNvSpPr/>
          <p:nvPr/>
        </p:nvSpPr>
        <p:spPr>
          <a:xfrm>
            <a:off x="4776351" y="4751725"/>
            <a:ext cx="7165581"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3. Every action has an opposite and equal reaction.</a:t>
            </a:r>
          </a:p>
        </p:txBody>
      </p:sp>
    </p:spTree>
    <p:extLst>
      <p:ext uri="{BB962C8B-B14F-4D97-AF65-F5344CB8AC3E}">
        <p14:creationId xmlns:p14="http://schemas.microsoft.com/office/powerpoint/2010/main" val="340266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4ACC53B-049C-4FE3-9DE9-8D4A3DA0BBF9}"/>
              </a:ext>
            </a:extLst>
          </p:cNvPr>
          <p:cNvPicPr>
            <a:picLocks noChangeAspect="1"/>
          </p:cNvPicPr>
          <p:nvPr/>
        </p:nvPicPr>
        <p:blipFill rotWithShape="1">
          <a:blip r:embed="rId2"/>
          <a:srcRect t="14883" r="-1" b="18872"/>
          <a:stretch/>
        </p:blipFill>
        <p:spPr>
          <a:xfrm>
            <a:off x="320040" y="320040"/>
            <a:ext cx="11548872" cy="3108960"/>
          </a:xfrm>
          <a:prstGeom prst="rect">
            <a:avLst/>
          </a:prstGeom>
          <a:ln>
            <a:solidFill>
              <a:srgbClr val="FFC000"/>
            </a:solidFill>
          </a:ln>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0162EA4-DB22-4061-9CED-A33B533D9584}"/>
              </a:ext>
            </a:extLst>
          </p:cNvPr>
          <p:cNvSpPr txBox="1"/>
          <p:nvPr/>
        </p:nvSpPr>
        <p:spPr>
          <a:xfrm>
            <a:off x="320040" y="3749041"/>
            <a:ext cx="11548872" cy="2606040"/>
          </a:xfrm>
          <a:prstGeom prst="rect">
            <a:avLst/>
          </a:prstGeom>
          <a:solidFill>
            <a:schemeClr val="tx1"/>
          </a:solidFill>
        </p:spPr>
        <p:txBody>
          <a:bodyPr vert="horz" lIns="91440" tIns="45720" rIns="91440" bIns="45720" rtlCol="0" anchor="ctr">
            <a:normAutofit fontScale="85000" lnSpcReduction="10000"/>
          </a:bodyPr>
          <a:lstStyle/>
          <a:p>
            <a:pPr indent="-228600">
              <a:lnSpc>
                <a:spcPct val="90000"/>
              </a:lnSpc>
              <a:spcAft>
                <a:spcPts val="600"/>
              </a:spcAft>
              <a:buFont typeface="Arial" panose="020B0604020202020204" pitchFamily="34" charset="0"/>
              <a:buChar char="•"/>
            </a:pPr>
            <a:r>
              <a:rPr lang="en-US" sz="4400" dirty="0">
                <a:solidFill>
                  <a:schemeClr val="bg1"/>
                </a:solidFill>
              </a:rPr>
              <a:t>A common misconception is if forces are balanced, an object will stop moving.  In reality, an object will continue  moving with the same speed and direction until the forces become unbalanced.  In order, to stop or change the motion of an object, an additional force must be applied.</a:t>
            </a:r>
          </a:p>
        </p:txBody>
      </p:sp>
    </p:spTree>
    <p:extLst>
      <p:ext uri="{BB962C8B-B14F-4D97-AF65-F5344CB8AC3E}">
        <p14:creationId xmlns:p14="http://schemas.microsoft.com/office/powerpoint/2010/main" val="5516245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530D4-02FE-42B3-B798-C5C7807D3EA3}"/>
              </a:ext>
            </a:extLst>
          </p:cNvPr>
          <p:cNvPicPr>
            <a:picLocks noChangeAspect="1"/>
          </p:cNvPicPr>
          <p:nvPr/>
        </p:nvPicPr>
        <p:blipFill>
          <a:blip r:embed="rId3"/>
          <a:stretch>
            <a:fillRect/>
          </a:stretch>
        </p:blipFill>
        <p:spPr>
          <a:xfrm>
            <a:off x="-1" y="76200"/>
            <a:ext cx="4689231" cy="6957392"/>
          </a:xfrm>
          <a:prstGeom prst="rect">
            <a:avLst/>
          </a:prstGeom>
        </p:spPr>
      </p:pic>
      <p:graphicFrame>
        <p:nvGraphicFramePr>
          <p:cNvPr id="6" name="Table 6">
            <a:extLst>
              <a:ext uri="{FF2B5EF4-FFF2-40B4-BE49-F238E27FC236}">
                <a16:creationId xmlns:a16="http://schemas.microsoft.com/office/drawing/2014/main" id="{56850BE0-F6DD-4FAC-83B0-56B41760E036}"/>
              </a:ext>
            </a:extLst>
          </p:cNvPr>
          <p:cNvGraphicFramePr>
            <a:graphicFrameLocks noGrp="1"/>
          </p:cNvGraphicFramePr>
          <p:nvPr>
            <p:extLst>
              <p:ext uri="{D42A27DB-BD31-4B8C-83A1-F6EECF244321}">
                <p14:modId xmlns:p14="http://schemas.microsoft.com/office/powerpoint/2010/main" val="2648354783"/>
              </p:ext>
            </p:extLst>
          </p:nvPr>
        </p:nvGraphicFramePr>
        <p:xfrm>
          <a:off x="4966321" y="858212"/>
          <a:ext cx="6657644" cy="2225040"/>
        </p:xfrm>
        <a:graphic>
          <a:graphicData uri="http://schemas.openxmlformats.org/drawingml/2006/table">
            <a:tbl>
              <a:tblPr firstRow="1" bandRow="1">
                <a:tableStyleId>{5C22544A-7EE6-4342-B048-85BDC9FD1C3A}</a:tableStyleId>
              </a:tblPr>
              <a:tblGrid>
                <a:gridCol w="3328822">
                  <a:extLst>
                    <a:ext uri="{9D8B030D-6E8A-4147-A177-3AD203B41FA5}">
                      <a16:colId xmlns:a16="http://schemas.microsoft.com/office/drawing/2014/main" val="3426041395"/>
                    </a:ext>
                  </a:extLst>
                </a:gridCol>
                <a:gridCol w="3328822">
                  <a:extLst>
                    <a:ext uri="{9D8B030D-6E8A-4147-A177-3AD203B41FA5}">
                      <a16:colId xmlns:a16="http://schemas.microsoft.com/office/drawing/2014/main" val="447268652"/>
                    </a:ext>
                  </a:extLst>
                </a:gridCol>
              </a:tblGrid>
              <a:tr h="370840">
                <a:tc>
                  <a:txBody>
                    <a:bodyPr/>
                    <a:lstStyle/>
                    <a:p>
                      <a:r>
                        <a:rPr lang="en-US" dirty="0"/>
                        <a:t>Time (s)</a:t>
                      </a:r>
                    </a:p>
                  </a:txBody>
                  <a:tcPr/>
                </a:tc>
                <a:tc>
                  <a:txBody>
                    <a:bodyPr/>
                    <a:lstStyle/>
                    <a:p>
                      <a:r>
                        <a:rPr lang="en-US" dirty="0"/>
                        <a:t>Distance (m)</a:t>
                      </a:r>
                    </a:p>
                  </a:txBody>
                  <a:tcPr/>
                </a:tc>
                <a:extLst>
                  <a:ext uri="{0D108BD9-81ED-4DB2-BD59-A6C34878D82A}">
                    <a16:rowId xmlns:a16="http://schemas.microsoft.com/office/drawing/2014/main" val="2795295578"/>
                  </a:ext>
                </a:extLst>
              </a:tr>
              <a:tr h="370840">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226364545"/>
                  </a:ext>
                </a:extLst>
              </a:tr>
              <a:tr h="370840">
                <a:tc>
                  <a:txBody>
                    <a:bodyPr/>
                    <a:lstStyle/>
                    <a:p>
                      <a:pPr algn="ctr"/>
                      <a:r>
                        <a:rPr lang="en-US" dirty="0"/>
                        <a:t>0.5</a:t>
                      </a:r>
                    </a:p>
                  </a:txBody>
                  <a:tcPr/>
                </a:tc>
                <a:tc>
                  <a:txBody>
                    <a:bodyPr/>
                    <a:lstStyle/>
                    <a:p>
                      <a:pPr algn="ctr"/>
                      <a:r>
                        <a:rPr lang="en-US" dirty="0"/>
                        <a:t>1.25</a:t>
                      </a:r>
                    </a:p>
                  </a:txBody>
                  <a:tcPr/>
                </a:tc>
                <a:extLst>
                  <a:ext uri="{0D108BD9-81ED-4DB2-BD59-A6C34878D82A}">
                    <a16:rowId xmlns:a16="http://schemas.microsoft.com/office/drawing/2014/main" val="2038262744"/>
                  </a:ext>
                </a:extLst>
              </a:tr>
              <a:tr h="370840">
                <a:tc>
                  <a:txBody>
                    <a:bodyPr/>
                    <a:lstStyle/>
                    <a:p>
                      <a:pPr algn="ctr"/>
                      <a:r>
                        <a:rPr lang="en-US" dirty="0"/>
                        <a:t>1.0</a:t>
                      </a:r>
                    </a:p>
                  </a:txBody>
                  <a:tcPr/>
                </a:tc>
                <a:tc>
                  <a:txBody>
                    <a:bodyPr/>
                    <a:lstStyle/>
                    <a:p>
                      <a:pPr algn="ctr"/>
                      <a:r>
                        <a:rPr lang="en-US" dirty="0"/>
                        <a:t>5.0</a:t>
                      </a:r>
                    </a:p>
                  </a:txBody>
                  <a:tcPr/>
                </a:tc>
                <a:extLst>
                  <a:ext uri="{0D108BD9-81ED-4DB2-BD59-A6C34878D82A}">
                    <a16:rowId xmlns:a16="http://schemas.microsoft.com/office/drawing/2014/main" val="3594519615"/>
                  </a:ext>
                </a:extLst>
              </a:tr>
              <a:tr h="370840">
                <a:tc>
                  <a:txBody>
                    <a:bodyPr/>
                    <a:lstStyle/>
                    <a:p>
                      <a:pPr algn="ctr"/>
                      <a:r>
                        <a:rPr lang="en-US" dirty="0"/>
                        <a:t>1.5</a:t>
                      </a:r>
                    </a:p>
                  </a:txBody>
                  <a:tcPr/>
                </a:tc>
                <a:tc>
                  <a:txBody>
                    <a:bodyPr/>
                    <a:lstStyle/>
                    <a:p>
                      <a:pPr algn="ctr"/>
                      <a:r>
                        <a:rPr lang="en-US" dirty="0"/>
                        <a:t>11.3</a:t>
                      </a:r>
                    </a:p>
                  </a:txBody>
                  <a:tcPr/>
                </a:tc>
                <a:extLst>
                  <a:ext uri="{0D108BD9-81ED-4DB2-BD59-A6C34878D82A}">
                    <a16:rowId xmlns:a16="http://schemas.microsoft.com/office/drawing/2014/main" val="3240812781"/>
                  </a:ext>
                </a:extLst>
              </a:tr>
              <a:tr h="370840">
                <a:tc>
                  <a:txBody>
                    <a:bodyPr/>
                    <a:lstStyle/>
                    <a:p>
                      <a:pPr algn="ctr"/>
                      <a:r>
                        <a:rPr lang="en-US" dirty="0"/>
                        <a:t>2.0</a:t>
                      </a:r>
                    </a:p>
                  </a:txBody>
                  <a:tcPr/>
                </a:tc>
                <a:tc>
                  <a:txBody>
                    <a:bodyPr/>
                    <a:lstStyle/>
                    <a:p>
                      <a:pPr algn="ctr"/>
                      <a:r>
                        <a:rPr lang="en-US" dirty="0"/>
                        <a:t>20</a:t>
                      </a:r>
                    </a:p>
                  </a:txBody>
                  <a:tcPr/>
                </a:tc>
                <a:extLst>
                  <a:ext uri="{0D108BD9-81ED-4DB2-BD59-A6C34878D82A}">
                    <a16:rowId xmlns:a16="http://schemas.microsoft.com/office/drawing/2014/main" val="2030736120"/>
                  </a:ext>
                </a:extLst>
              </a:tr>
            </a:tbl>
          </a:graphicData>
        </a:graphic>
      </p:graphicFrame>
      <p:sp>
        <p:nvSpPr>
          <p:cNvPr id="8" name="Rectangle 7">
            <a:extLst>
              <a:ext uri="{FF2B5EF4-FFF2-40B4-BE49-F238E27FC236}">
                <a16:creationId xmlns:a16="http://schemas.microsoft.com/office/drawing/2014/main" id="{30D8513E-8564-48AB-952B-777D0B6008AF}"/>
              </a:ext>
            </a:extLst>
          </p:cNvPr>
          <p:cNvSpPr/>
          <p:nvPr/>
        </p:nvSpPr>
        <p:spPr>
          <a:xfrm>
            <a:off x="5105777" y="3554896"/>
            <a:ext cx="6629024" cy="2585323"/>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What happens to an  object’s speed as it is dropped?</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91C9FB26-A915-45E4-821B-0B97D3EE5638}"/>
              </a:ext>
            </a:extLst>
          </p:cNvPr>
          <p:cNvSpPr/>
          <p:nvPr/>
        </p:nvSpPr>
        <p:spPr>
          <a:xfrm>
            <a:off x="4788660" y="-80669"/>
            <a:ext cx="6660221"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Consider the following</a:t>
            </a:r>
          </a:p>
        </p:txBody>
      </p:sp>
    </p:spTree>
    <p:extLst>
      <p:ext uri="{BB962C8B-B14F-4D97-AF65-F5344CB8AC3E}">
        <p14:creationId xmlns:p14="http://schemas.microsoft.com/office/powerpoint/2010/main" val="4294414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costume&#10;&#10;Description automatically generated">
            <a:extLst>
              <a:ext uri="{FF2B5EF4-FFF2-40B4-BE49-F238E27FC236}">
                <a16:creationId xmlns:a16="http://schemas.microsoft.com/office/drawing/2014/main" id="{F8CB7E45-4CDC-4C31-8C46-CCC23CB2D8E2}"/>
              </a:ext>
            </a:extLst>
          </p:cNvPr>
          <p:cNvPicPr>
            <a:picLocks noChangeAspect="1"/>
          </p:cNvPicPr>
          <p:nvPr/>
        </p:nvPicPr>
        <p:blipFill rotWithShape="1">
          <a:blip r:embed="rId3"/>
          <a:srcRect t="23808" b="119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41C3EE-0E1E-4AA5-8780-05D5D6CCDE7D}"/>
              </a:ext>
            </a:extLst>
          </p:cNvPr>
          <p:cNvSpPr/>
          <p:nvPr/>
        </p:nvSpPr>
        <p:spPr>
          <a:xfrm>
            <a:off x="0" y="2753751"/>
            <a:ext cx="6096000" cy="3785652"/>
          </a:xfrm>
          <a:prstGeom prst="rect">
            <a:avLst/>
          </a:prstGeom>
          <a:noFill/>
        </p:spPr>
        <p:txBody>
          <a:bodyPr wrap="squar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 skydiver falls at about 200 miles per hour.  Why DOESN’T his speed continue to increase?</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4675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4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5681CA-A22B-4AB2-BF0D-5C4792305A59}"/>
              </a:ext>
            </a:extLst>
          </p:cNvPr>
          <p:cNvPicPr>
            <a:picLocks noChangeAspect="1"/>
          </p:cNvPicPr>
          <p:nvPr/>
        </p:nvPicPr>
        <p:blipFill>
          <a:blip r:embed="rId3"/>
          <a:stretch>
            <a:fillRect/>
          </a:stretch>
        </p:blipFill>
        <p:spPr>
          <a:xfrm>
            <a:off x="643467" y="1411563"/>
            <a:ext cx="10905066" cy="4034874"/>
          </a:xfrm>
          <a:prstGeom prst="rect">
            <a:avLst/>
          </a:prstGeom>
        </p:spPr>
      </p:pic>
    </p:spTree>
    <p:extLst>
      <p:ext uri="{BB962C8B-B14F-4D97-AF65-F5344CB8AC3E}">
        <p14:creationId xmlns:p14="http://schemas.microsoft.com/office/powerpoint/2010/main" val="15555599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2117</Words>
  <Application>Microsoft Office PowerPoint</Application>
  <PresentationFormat>Widescreen</PresentationFormat>
  <Paragraphs>232</Paragraphs>
  <Slides>31</Slides>
  <Notes>18</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&amp; Amy Boom</dc:creator>
  <cp:lastModifiedBy>John Boom</cp:lastModifiedBy>
  <cp:revision>5</cp:revision>
  <dcterms:created xsi:type="dcterms:W3CDTF">2020-08-08T08:13:35Z</dcterms:created>
  <dcterms:modified xsi:type="dcterms:W3CDTF">2020-09-30T21:39:54Z</dcterms:modified>
</cp:coreProperties>
</file>