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67" r:id="rId3"/>
    <p:sldId id="256" r:id="rId4"/>
    <p:sldId id="258" r:id="rId5"/>
    <p:sldId id="269" r:id="rId6"/>
    <p:sldId id="270" r:id="rId7"/>
    <p:sldId id="271" r:id="rId8"/>
    <p:sldId id="272" r:id="rId9"/>
    <p:sldId id="276" r:id="rId10"/>
    <p:sldId id="273" r:id="rId11"/>
    <p:sldId id="274" r:id="rId12"/>
    <p:sldId id="268" r:id="rId13"/>
    <p:sldId id="275" r:id="rId14"/>
    <p:sldId id="280" r:id="rId15"/>
    <p:sldId id="281" r:id="rId16"/>
    <p:sldId id="277" r:id="rId17"/>
    <p:sldId id="278" r:id="rId18"/>
    <p:sldId id="279" r:id="rId19"/>
    <p:sldId id="282" r:id="rId20"/>
    <p:sldId id="285" r:id="rId21"/>
    <p:sldId id="284" r:id="rId22"/>
    <p:sldId id="2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amp; Amy Boom" initials="J&amp;AB" lastIdx="1" clrIdx="0">
    <p:extLst>
      <p:ext uri="{19B8F6BF-5375-455C-9EA6-DF929625EA0E}">
        <p15:presenceInfo xmlns:p15="http://schemas.microsoft.com/office/powerpoint/2012/main" userId="e4a0d52354faca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6FF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5" autoAdjust="0"/>
    <p:restoredTop sz="94249" autoAdjust="0"/>
  </p:normalViewPr>
  <p:slideViewPr>
    <p:cSldViewPr snapToGrid="0">
      <p:cViewPr varScale="1">
        <p:scale>
          <a:sx n="107" d="100"/>
          <a:sy n="107" d="100"/>
        </p:scale>
        <p:origin x="75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766544-468B-494E-A640-99065CE06BF7}" type="datetimeFigureOut">
              <a:rPr lang="en-US" smtClean="0"/>
              <a:t>9/30/2020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14774-9001-43B4-9259-BA2314ADD4AE}" type="slidenum">
              <a:rPr lang="en-US" smtClean="0"/>
              <a:t>‹#›</a:t>
            </a:fld>
            <a:endParaRPr lang="en-US"/>
          </a:p>
        </p:txBody>
      </p:sp>
    </p:spTree>
    <p:extLst>
      <p:ext uri="{BB962C8B-B14F-4D97-AF65-F5344CB8AC3E}">
        <p14:creationId xmlns:p14="http://schemas.microsoft.com/office/powerpoint/2010/main" val="2814300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zpocketguide.com/who-are-the-people-on-the-new-zealand-banknot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khanacademy.org/science/chemistry/electronic-structure-of-atoms/history-of-atomic-structure/a/discovery-of-the-electron-and-nucleu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mazon.com/Jumbo-Extra-Large-Congratulations-Greeting-Card/dp/B07P75BK9H"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nobelprize.org/prizes/facts/nobel-prize-fact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ps.org/publications/apsnews/201402/physicshistory.cf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wboystatedaily.com/2020/02/13/industry-leader-wyoming-uranium-industry-on-its-death-bed/"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chemed.chem.purdue.edu/genchem/history/gold.html" TargetMode="External"/><Relationship Id="rId5" Type="http://schemas.openxmlformats.org/officeDocument/2006/relationships/hyperlink" Target="https://www.nobelprize.org/prizes/physics/1903/marie-curie/biographical/" TargetMode="External"/><Relationship Id="rId4" Type="http://schemas.openxmlformats.org/officeDocument/2006/relationships/hyperlink" Target="https://m.facebook.com/PhysicistPage/posts/1569894176417228"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load.wikimedia.org/wikipedia/en/2/24/Geiger-Marsden_apparatus_photo.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Am-241_pellet.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ath.ubc.ca/~cass/rutherford/r.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Earnest Rutherford is so famous, he and his Nobel Prize are pictured on New Zealand’s 100 bank note (~$66 US).  The story of Rutherford’s death is somewhat unusual.  His scientific achievements over the years had earned him the rank of lord.  This meant that no one who wasn’t a lord could touch him.  He died waited for a knighted dr. to make the trip from London.</a:t>
            </a:r>
          </a:p>
          <a:p>
            <a:endParaRPr lang="en-US" dirty="0"/>
          </a:p>
          <a:p>
            <a:r>
              <a:rPr lang="en-US" dirty="0"/>
              <a:t>Image Source:</a:t>
            </a:r>
          </a:p>
          <a:p>
            <a:r>
              <a:rPr lang="en-US" dirty="0"/>
              <a:t> </a:t>
            </a:r>
            <a:r>
              <a:rPr lang="en-US" dirty="0">
                <a:hlinkClick r:id="rId3"/>
              </a:rPr>
              <a:t>https://nzpocketguide.com/who-are-the-people-on-the-new-zealand-banknotes/</a:t>
            </a:r>
            <a:endParaRPr lang="en-US" dirty="0"/>
          </a:p>
        </p:txBody>
      </p:sp>
      <p:sp>
        <p:nvSpPr>
          <p:cNvPr id="4" name="Slide Number Placeholder 3"/>
          <p:cNvSpPr>
            <a:spLocks noGrp="1"/>
          </p:cNvSpPr>
          <p:nvPr>
            <p:ph type="sldNum" sz="quarter" idx="5"/>
          </p:nvPr>
        </p:nvSpPr>
        <p:spPr/>
        <p:txBody>
          <a:bodyPr/>
          <a:lstStyle/>
          <a:p>
            <a:fld id="{69514774-9001-43B4-9259-BA2314ADD4AE}" type="slidenum">
              <a:rPr lang="en-US" smtClean="0"/>
              <a:t>3</a:t>
            </a:fld>
            <a:endParaRPr lang="en-US"/>
          </a:p>
        </p:txBody>
      </p:sp>
    </p:spTree>
    <p:extLst>
      <p:ext uri="{BB962C8B-B14F-4D97-AF65-F5344CB8AC3E}">
        <p14:creationId xmlns:p14="http://schemas.microsoft.com/office/powerpoint/2010/main" val="3018097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Scintillations refer to how many times the screen lit up at each station after 20 s.</a:t>
            </a:r>
          </a:p>
        </p:txBody>
      </p:sp>
      <p:sp>
        <p:nvSpPr>
          <p:cNvPr id="4" name="Slide Number Placeholder 3"/>
          <p:cNvSpPr>
            <a:spLocks noGrp="1"/>
          </p:cNvSpPr>
          <p:nvPr>
            <p:ph type="sldNum" sz="quarter" idx="5"/>
          </p:nvPr>
        </p:nvSpPr>
        <p:spPr/>
        <p:txBody>
          <a:bodyPr/>
          <a:lstStyle/>
          <a:p>
            <a:fld id="{69514774-9001-43B4-9259-BA2314ADD4AE}" type="slidenum">
              <a:rPr lang="en-US" smtClean="0"/>
              <a:t>16</a:t>
            </a:fld>
            <a:endParaRPr lang="en-US"/>
          </a:p>
        </p:txBody>
      </p:sp>
    </p:spTree>
    <p:extLst>
      <p:ext uri="{BB962C8B-B14F-4D97-AF65-F5344CB8AC3E}">
        <p14:creationId xmlns:p14="http://schemas.microsoft.com/office/powerpoint/2010/main" val="2680522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models of the atom are approximately 10^-10 m across.  Thomson’s model is called the “Plum Pudding Model.”  It involves a cloud of positive charge interspersed with negatively charged electrons.  Rutherford’s model concentrates the positive charge into a tiny nucleus approximately 10^-15 m across.  The electrons orbit around the nucleus like planets orbiting the sun.  Rutherford’s model is often called the “Solar System Model,” or the “Planetary Model.”</a:t>
            </a:r>
          </a:p>
          <a:p>
            <a:endParaRPr lang="en-US" dirty="0"/>
          </a:p>
          <a:p>
            <a:r>
              <a:rPr lang="en-US" dirty="0"/>
              <a:t>Image Source:</a:t>
            </a:r>
          </a:p>
          <a:p>
            <a:r>
              <a:rPr lang="en-US" dirty="0">
                <a:hlinkClick r:id="rId3"/>
              </a:rPr>
              <a:t>https://www.khanacademy.org/science/chemistry/electronic-structure-of-atoms/history-of-atomic-structure/a/discovery-of-the-electron-and-nucleus</a:t>
            </a:r>
            <a:endParaRPr lang="en-US" dirty="0"/>
          </a:p>
        </p:txBody>
      </p:sp>
      <p:sp>
        <p:nvSpPr>
          <p:cNvPr id="4" name="Slide Number Placeholder 3"/>
          <p:cNvSpPr>
            <a:spLocks noGrp="1"/>
          </p:cNvSpPr>
          <p:nvPr>
            <p:ph type="sldNum" sz="quarter" idx="5"/>
          </p:nvPr>
        </p:nvSpPr>
        <p:spPr/>
        <p:txBody>
          <a:bodyPr/>
          <a:lstStyle/>
          <a:p>
            <a:fld id="{69514774-9001-43B4-9259-BA2314ADD4AE}" type="slidenum">
              <a:rPr lang="en-US" smtClean="0"/>
              <a:t>20</a:t>
            </a:fld>
            <a:endParaRPr lang="en-US"/>
          </a:p>
        </p:txBody>
      </p:sp>
    </p:spTree>
    <p:extLst>
      <p:ext uri="{BB962C8B-B14F-4D97-AF65-F5344CB8AC3E}">
        <p14:creationId xmlns:p14="http://schemas.microsoft.com/office/powerpoint/2010/main" val="2586248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Hint: How easy is it to make a thin sheet out of </a:t>
            </a:r>
            <a:r>
              <a:rPr lang="en-US"/>
              <a:t>a rock?</a:t>
            </a:r>
          </a:p>
        </p:txBody>
      </p:sp>
      <p:sp>
        <p:nvSpPr>
          <p:cNvPr id="4" name="Slide Number Placeholder 3"/>
          <p:cNvSpPr>
            <a:spLocks noGrp="1"/>
          </p:cNvSpPr>
          <p:nvPr>
            <p:ph type="sldNum" sz="quarter" idx="5"/>
          </p:nvPr>
        </p:nvSpPr>
        <p:spPr/>
        <p:txBody>
          <a:bodyPr/>
          <a:lstStyle/>
          <a:p>
            <a:fld id="{69514774-9001-43B4-9259-BA2314ADD4AE}" type="slidenum">
              <a:rPr lang="en-US" smtClean="0"/>
              <a:t>21</a:t>
            </a:fld>
            <a:endParaRPr lang="en-US"/>
          </a:p>
        </p:txBody>
      </p:sp>
    </p:spTree>
    <p:extLst>
      <p:ext uri="{BB962C8B-B14F-4D97-AF65-F5344CB8AC3E}">
        <p14:creationId xmlns:p14="http://schemas.microsoft.com/office/powerpoint/2010/main" val="424954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Sources:</a:t>
            </a:r>
          </a:p>
          <a:p>
            <a:r>
              <a:rPr lang="en-US" dirty="0">
                <a:hlinkClick r:id="rId3"/>
              </a:rPr>
              <a:t>https://www.amazon.com/Jumbo-Extra-Large-Congratulations-Greeting-Card/dp/B07P75BK9H</a:t>
            </a:r>
            <a:endParaRPr lang="en-US" dirty="0"/>
          </a:p>
          <a:p>
            <a:endParaRPr lang="en-US" dirty="0"/>
          </a:p>
          <a:p>
            <a:r>
              <a:rPr lang="en-US" dirty="0">
                <a:hlinkClick r:id="rId4"/>
              </a:rPr>
              <a:t>https://www.nobelprize.org/prizes/facts/nobel-prize-facts/</a:t>
            </a:r>
            <a:endParaRPr lang="en-US" dirty="0"/>
          </a:p>
          <a:p>
            <a:endParaRPr lang="en-US" dirty="0"/>
          </a:p>
        </p:txBody>
      </p:sp>
      <p:sp>
        <p:nvSpPr>
          <p:cNvPr id="4" name="Slide Number Placeholder 3"/>
          <p:cNvSpPr>
            <a:spLocks noGrp="1"/>
          </p:cNvSpPr>
          <p:nvPr>
            <p:ph type="sldNum" sz="quarter" idx="5"/>
          </p:nvPr>
        </p:nvSpPr>
        <p:spPr/>
        <p:txBody>
          <a:bodyPr/>
          <a:lstStyle/>
          <a:p>
            <a:fld id="{72FF6761-9632-4DAA-A474-7D26F1370637}" type="slidenum">
              <a:rPr lang="en-US" smtClean="0"/>
              <a:t>22</a:t>
            </a:fld>
            <a:endParaRPr lang="en-US"/>
          </a:p>
        </p:txBody>
      </p:sp>
    </p:spTree>
    <p:extLst>
      <p:ext uri="{BB962C8B-B14F-4D97-AF65-F5344CB8AC3E}">
        <p14:creationId xmlns:p14="http://schemas.microsoft.com/office/powerpoint/2010/main" val="349742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Cavendish laboratory in Cambridge England.  This lab was the site of several Nobel Prize winning chemical discoveries including Ernest Rutherford, discoverer of the atomic nucleus and J. J. Thomson discoverer of the electron.  The experiment we will be replicating today is simple to understand, but somewhat difficult to complete.  We will be replicating it virtually using the Virtual Chem Lab produced by BYU.</a:t>
            </a:r>
          </a:p>
          <a:p>
            <a:endParaRPr lang="en-US" dirty="0"/>
          </a:p>
          <a:p>
            <a:r>
              <a:rPr lang="en-US" dirty="0"/>
              <a:t>Image Source:</a:t>
            </a:r>
          </a:p>
          <a:p>
            <a:r>
              <a:rPr lang="en-US" dirty="0">
                <a:hlinkClick r:id="rId3"/>
              </a:rPr>
              <a:t>https://www.aps.org/publications/apsnews/201402/physicshistory.cfm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F6761-9632-4DAA-A474-7D26F13706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554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Sources:</a:t>
            </a:r>
          </a:p>
          <a:p>
            <a:r>
              <a:rPr lang="en-US" dirty="0">
                <a:hlinkClick r:id="rId3"/>
              </a:rPr>
              <a:t>https://cowboystatedaily.com/2020/02/13/industry-leader-wyoming-uranium-industry-on-its-death-bed/</a:t>
            </a:r>
            <a:endParaRPr lang="en-US" dirty="0"/>
          </a:p>
          <a:p>
            <a:r>
              <a:rPr lang="en-US" dirty="0">
                <a:hlinkClick r:id="rId4"/>
              </a:rPr>
              <a:t>https://m.facebook.com/PhysicistPage/posts/1569894176417228</a:t>
            </a:r>
            <a:endParaRPr lang="en-US" dirty="0"/>
          </a:p>
          <a:p>
            <a:r>
              <a:rPr lang="en-US" dirty="0">
                <a:hlinkClick r:id="rId5"/>
              </a:rPr>
              <a:t>https://www.nobelprize.org/prizes/physics/1903/marie-curie/biographical/</a:t>
            </a:r>
            <a:endParaRPr lang="en-US" dirty="0"/>
          </a:p>
          <a:p>
            <a:r>
              <a:rPr lang="en-US" dirty="0">
                <a:hlinkClick r:id="rId6"/>
              </a:rPr>
              <a:t>http://chemed.chem.purdue.edu/genchem/history/gold.html</a:t>
            </a:r>
            <a:endParaRPr lang="en-US" dirty="0"/>
          </a:p>
        </p:txBody>
      </p:sp>
      <p:sp>
        <p:nvSpPr>
          <p:cNvPr id="4" name="Slide Number Placeholder 3"/>
          <p:cNvSpPr>
            <a:spLocks noGrp="1"/>
          </p:cNvSpPr>
          <p:nvPr>
            <p:ph type="sldNum" sz="quarter" idx="5"/>
          </p:nvPr>
        </p:nvSpPr>
        <p:spPr/>
        <p:txBody>
          <a:bodyPr/>
          <a:lstStyle/>
          <a:p>
            <a:fld id="{69514774-9001-43B4-9259-BA2314ADD4AE}" type="slidenum">
              <a:rPr lang="en-US" smtClean="0"/>
              <a:t>6</a:t>
            </a:fld>
            <a:endParaRPr lang="en-US"/>
          </a:p>
        </p:txBody>
      </p:sp>
    </p:spTree>
    <p:extLst>
      <p:ext uri="{BB962C8B-B14F-4D97-AF65-F5344CB8AC3E}">
        <p14:creationId xmlns:p14="http://schemas.microsoft.com/office/powerpoint/2010/main" val="1647312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screenshot from the movie </a:t>
            </a:r>
            <a:r>
              <a:rPr lang="en-US" i="1" dirty="0"/>
              <a:t>Hero</a:t>
            </a:r>
            <a:r>
              <a:rPr lang="en-US" i="0" dirty="0"/>
              <a:t>. It is a fantastic movie.  I highly recommend everyone should watch it,  However, you will never be graded on it.</a:t>
            </a:r>
            <a:endParaRPr lang="en-US" dirty="0"/>
          </a:p>
        </p:txBody>
      </p:sp>
      <p:sp>
        <p:nvSpPr>
          <p:cNvPr id="4" name="Slide Number Placeholder 3"/>
          <p:cNvSpPr>
            <a:spLocks noGrp="1"/>
          </p:cNvSpPr>
          <p:nvPr>
            <p:ph type="sldNum" sz="quarter" idx="5"/>
          </p:nvPr>
        </p:nvSpPr>
        <p:spPr/>
        <p:txBody>
          <a:bodyPr/>
          <a:lstStyle/>
          <a:p>
            <a:fld id="{69514774-9001-43B4-9259-BA2314ADD4AE}" type="slidenum">
              <a:rPr lang="en-US" smtClean="0"/>
              <a:t>10</a:t>
            </a:fld>
            <a:endParaRPr lang="en-US"/>
          </a:p>
        </p:txBody>
      </p:sp>
    </p:spTree>
    <p:extLst>
      <p:ext uri="{BB962C8B-B14F-4D97-AF65-F5344CB8AC3E}">
        <p14:creationId xmlns:p14="http://schemas.microsoft.com/office/powerpoint/2010/main" val="270228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device is called a Geiger (Yes, it’s the same person who invented a Geiger Counter) Marsden Apparatus.  It is named for two of the graduate students of Rutherford, Hans Geiger and Ernest Marsden.  The apparatus consists of a zinc-sulfide screen that would light up when exposed to a charge, this was visible by a microscope.  The viewing could be rotated at any angle to the metal foil.  The idea was to bombard the foil with alpha particles and similar to the arrow example on the previous page infer what was happening at the atomic level based on what bounced and what passed through the foil.  This is the experiment we will be replicating today. </a:t>
            </a:r>
          </a:p>
          <a:p>
            <a:endParaRPr lang="en-US" dirty="0"/>
          </a:p>
          <a:p>
            <a:r>
              <a:rPr lang="en-US" dirty="0"/>
              <a:t>Image Source:</a:t>
            </a:r>
          </a:p>
          <a:p>
            <a:r>
              <a:rPr lang="en-US" dirty="0">
                <a:hlinkClick r:id="rId3"/>
              </a:rPr>
              <a:t>https://upload.wikimedia.org/wikipedia/en/2/24/Geiger-Marsden_apparatus_photo.jpg</a:t>
            </a:r>
            <a:endParaRPr lang="en-US" dirty="0"/>
          </a:p>
        </p:txBody>
      </p:sp>
      <p:sp>
        <p:nvSpPr>
          <p:cNvPr id="4" name="Slide Number Placeholder 3"/>
          <p:cNvSpPr>
            <a:spLocks noGrp="1"/>
          </p:cNvSpPr>
          <p:nvPr>
            <p:ph type="sldNum" sz="quarter" idx="5"/>
          </p:nvPr>
        </p:nvSpPr>
        <p:spPr/>
        <p:txBody>
          <a:bodyPr/>
          <a:lstStyle/>
          <a:p>
            <a:fld id="{69514774-9001-43B4-9259-BA2314ADD4AE}" type="slidenum">
              <a:rPr lang="en-US" smtClean="0"/>
              <a:t>11</a:t>
            </a:fld>
            <a:endParaRPr lang="en-US"/>
          </a:p>
        </p:txBody>
      </p:sp>
    </p:spTree>
    <p:extLst>
      <p:ext uri="{BB962C8B-B14F-4D97-AF65-F5344CB8AC3E}">
        <p14:creationId xmlns:p14="http://schemas.microsoft.com/office/powerpoint/2010/main" val="1451876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Rutherford conducted this experiment in 1911 he used Radium as an alpha particle emitter.  We will be using Americium, the same element found in smoke detectors.  Neither element is stable.  Both emit large amounts of radiation.</a:t>
            </a:r>
          </a:p>
          <a:p>
            <a:endParaRPr lang="en-US" dirty="0"/>
          </a:p>
          <a:p>
            <a:r>
              <a:rPr lang="en-US" dirty="0"/>
              <a:t>Image Sources:</a:t>
            </a:r>
          </a:p>
          <a:p>
            <a:r>
              <a:rPr lang="en-US" dirty="0">
                <a:hlinkClick r:id="rId3"/>
              </a:rPr>
              <a:t>https://commons.wikimedia.org/wiki/File:Am-241_pellet.jpg</a:t>
            </a:r>
            <a:endParaRPr lang="en-US" dirty="0"/>
          </a:p>
          <a:p>
            <a:endParaRPr lang="en-US" dirty="0"/>
          </a:p>
        </p:txBody>
      </p:sp>
      <p:sp>
        <p:nvSpPr>
          <p:cNvPr id="4" name="Slide Number Placeholder 3"/>
          <p:cNvSpPr>
            <a:spLocks noGrp="1"/>
          </p:cNvSpPr>
          <p:nvPr>
            <p:ph type="sldNum" sz="quarter" idx="5"/>
          </p:nvPr>
        </p:nvSpPr>
        <p:spPr/>
        <p:txBody>
          <a:bodyPr/>
          <a:lstStyle/>
          <a:p>
            <a:fld id="{69514774-9001-43B4-9259-BA2314ADD4AE}" type="slidenum">
              <a:rPr lang="en-US" smtClean="0"/>
              <a:t>12</a:t>
            </a:fld>
            <a:endParaRPr lang="en-US"/>
          </a:p>
        </p:txBody>
      </p:sp>
    </p:spTree>
    <p:extLst>
      <p:ext uri="{BB962C8B-B14F-4D97-AF65-F5344CB8AC3E}">
        <p14:creationId xmlns:p14="http://schemas.microsoft.com/office/powerpoint/2010/main" val="3036765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14774-9001-43B4-9259-BA2314ADD4AE}" type="slidenum">
              <a:rPr lang="en-US" smtClean="0"/>
              <a:t>13</a:t>
            </a:fld>
            <a:endParaRPr lang="en-US"/>
          </a:p>
        </p:txBody>
      </p:sp>
    </p:spTree>
    <p:extLst>
      <p:ext uri="{BB962C8B-B14F-4D97-AF65-F5344CB8AC3E}">
        <p14:creationId xmlns:p14="http://schemas.microsoft.com/office/powerpoint/2010/main" val="2515667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of what is observed on each screen using aluminum foil.  Each sample was recorded after 20 seconds.  Rutherford’s foils were only 0.00004 cm or about 250 times thinner than a regular sheet of paper!</a:t>
            </a:r>
          </a:p>
        </p:txBody>
      </p:sp>
      <p:sp>
        <p:nvSpPr>
          <p:cNvPr id="4" name="Slide Number Placeholder 3"/>
          <p:cNvSpPr>
            <a:spLocks noGrp="1"/>
          </p:cNvSpPr>
          <p:nvPr>
            <p:ph type="sldNum" sz="quarter" idx="5"/>
          </p:nvPr>
        </p:nvSpPr>
        <p:spPr/>
        <p:txBody>
          <a:bodyPr/>
          <a:lstStyle/>
          <a:p>
            <a:fld id="{69514774-9001-43B4-9259-BA2314ADD4AE}" type="slidenum">
              <a:rPr lang="en-US" smtClean="0"/>
              <a:t>14</a:t>
            </a:fld>
            <a:endParaRPr lang="en-US"/>
          </a:p>
        </p:txBody>
      </p:sp>
    </p:spTree>
    <p:extLst>
      <p:ext uri="{BB962C8B-B14F-4D97-AF65-F5344CB8AC3E}">
        <p14:creationId xmlns:p14="http://schemas.microsoft.com/office/powerpoint/2010/main" val="708669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Rutherford’s actual data follow the link below</a:t>
            </a:r>
          </a:p>
          <a:p>
            <a:r>
              <a:rPr lang="en-US" dirty="0">
                <a:hlinkClick r:id="rId3"/>
              </a:rPr>
              <a:t>https://www.math.ubc.ca/~cass/rutherford/r.pdf</a:t>
            </a:r>
            <a:endParaRPr lang="en-US" dirty="0"/>
          </a:p>
        </p:txBody>
      </p:sp>
      <p:sp>
        <p:nvSpPr>
          <p:cNvPr id="4" name="Slide Number Placeholder 3"/>
          <p:cNvSpPr>
            <a:spLocks noGrp="1"/>
          </p:cNvSpPr>
          <p:nvPr>
            <p:ph type="sldNum" sz="quarter" idx="5"/>
          </p:nvPr>
        </p:nvSpPr>
        <p:spPr/>
        <p:txBody>
          <a:bodyPr/>
          <a:lstStyle/>
          <a:p>
            <a:fld id="{69514774-9001-43B4-9259-BA2314ADD4AE}" type="slidenum">
              <a:rPr lang="en-US" smtClean="0"/>
              <a:t>15</a:t>
            </a:fld>
            <a:endParaRPr lang="en-US"/>
          </a:p>
        </p:txBody>
      </p:sp>
    </p:spTree>
    <p:extLst>
      <p:ext uri="{BB962C8B-B14F-4D97-AF65-F5344CB8AC3E}">
        <p14:creationId xmlns:p14="http://schemas.microsoft.com/office/powerpoint/2010/main" val="88146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061B-C5E1-41A6-A0C0-72B18B853C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0427AB-B075-4FA7-866A-4EEA119FE7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9B1CC-779F-4160-963F-2DB8BF2CE574}"/>
              </a:ext>
            </a:extLst>
          </p:cNvPr>
          <p:cNvSpPr>
            <a:spLocks noGrp="1"/>
          </p:cNvSpPr>
          <p:nvPr>
            <p:ph type="dt" sz="half" idx="10"/>
          </p:nvPr>
        </p:nvSpPr>
        <p:spPr/>
        <p:txBody>
          <a:bodyPr/>
          <a:lstStyle/>
          <a:p>
            <a:fld id="{6B5F7EB9-2A70-4838-89C9-07C1A784BDD0}" type="datetimeFigureOut">
              <a:rPr lang="en-US" smtClean="0"/>
              <a:t>9/30/2020</a:t>
            </a:fld>
            <a:endParaRPr lang="en-US"/>
          </a:p>
        </p:txBody>
      </p:sp>
      <p:sp>
        <p:nvSpPr>
          <p:cNvPr id="5" name="Footer Placeholder 4">
            <a:extLst>
              <a:ext uri="{FF2B5EF4-FFF2-40B4-BE49-F238E27FC236}">
                <a16:creationId xmlns:a16="http://schemas.microsoft.com/office/drawing/2014/main" id="{6EDC5F31-595A-4038-B659-4FFD5BC36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53F9A-1131-477C-BFF7-6E008736AE60}"/>
              </a:ext>
            </a:extLst>
          </p:cNvPr>
          <p:cNvSpPr>
            <a:spLocks noGrp="1"/>
          </p:cNvSpPr>
          <p:nvPr>
            <p:ph type="sldNum" sz="quarter" idx="12"/>
          </p:nvPr>
        </p:nvSpPr>
        <p:spPr/>
        <p:txBody>
          <a:bodyPr/>
          <a:lstStyle/>
          <a:p>
            <a:fld id="{58F9512C-0653-4FD1-8818-AAA351095CF4}" type="slidenum">
              <a:rPr lang="en-US" smtClean="0"/>
              <a:t>‹#›</a:t>
            </a:fld>
            <a:endParaRPr lang="en-US"/>
          </a:p>
        </p:txBody>
      </p:sp>
    </p:spTree>
    <p:extLst>
      <p:ext uri="{BB962C8B-B14F-4D97-AF65-F5344CB8AC3E}">
        <p14:creationId xmlns:p14="http://schemas.microsoft.com/office/powerpoint/2010/main" val="234656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F886-D8BC-4F93-B03B-ACEEAB78FE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585CA2-E1EE-41C2-BD43-31493AE45B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9C3AB8-FB50-48DA-8842-B086C6D1FBDC}"/>
              </a:ext>
            </a:extLst>
          </p:cNvPr>
          <p:cNvSpPr>
            <a:spLocks noGrp="1"/>
          </p:cNvSpPr>
          <p:nvPr>
            <p:ph type="dt" sz="half" idx="10"/>
          </p:nvPr>
        </p:nvSpPr>
        <p:spPr/>
        <p:txBody>
          <a:bodyPr/>
          <a:lstStyle/>
          <a:p>
            <a:fld id="{6B5F7EB9-2A70-4838-89C9-07C1A784BDD0}" type="datetimeFigureOut">
              <a:rPr lang="en-US" smtClean="0"/>
              <a:t>9/30/2020</a:t>
            </a:fld>
            <a:endParaRPr lang="en-US"/>
          </a:p>
        </p:txBody>
      </p:sp>
      <p:sp>
        <p:nvSpPr>
          <p:cNvPr id="5" name="Footer Placeholder 4">
            <a:extLst>
              <a:ext uri="{FF2B5EF4-FFF2-40B4-BE49-F238E27FC236}">
                <a16:creationId xmlns:a16="http://schemas.microsoft.com/office/drawing/2014/main" id="{0F2B3E3A-7642-4A6D-A297-6086D833D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D259F-45F3-4101-A75F-B01631BBECD3}"/>
              </a:ext>
            </a:extLst>
          </p:cNvPr>
          <p:cNvSpPr>
            <a:spLocks noGrp="1"/>
          </p:cNvSpPr>
          <p:nvPr>
            <p:ph type="sldNum" sz="quarter" idx="12"/>
          </p:nvPr>
        </p:nvSpPr>
        <p:spPr/>
        <p:txBody>
          <a:bodyPr/>
          <a:lstStyle/>
          <a:p>
            <a:fld id="{58F9512C-0653-4FD1-8818-AAA351095CF4}" type="slidenum">
              <a:rPr lang="en-US" smtClean="0"/>
              <a:t>‹#›</a:t>
            </a:fld>
            <a:endParaRPr lang="en-US"/>
          </a:p>
        </p:txBody>
      </p:sp>
    </p:spTree>
    <p:extLst>
      <p:ext uri="{BB962C8B-B14F-4D97-AF65-F5344CB8AC3E}">
        <p14:creationId xmlns:p14="http://schemas.microsoft.com/office/powerpoint/2010/main" val="1563749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387EA-9BAF-4D7C-94B8-A64E5FCF24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4D6218-0332-400D-92FB-F569D22C0E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257C3-AF94-4603-B7DA-45EC03B12204}"/>
              </a:ext>
            </a:extLst>
          </p:cNvPr>
          <p:cNvSpPr>
            <a:spLocks noGrp="1"/>
          </p:cNvSpPr>
          <p:nvPr>
            <p:ph type="dt" sz="half" idx="10"/>
          </p:nvPr>
        </p:nvSpPr>
        <p:spPr/>
        <p:txBody>
          <a:bodyPr/>
          <a:lstStyle/>
          <a:p>
            <a:fld id="{6B5F7EB9-2A70-4838-89C9-07C1A784BDD0}" type="datetimeFigureOut">
              <a:rPr lang="en-US" smtClean="0"/>
              <a:t>9/30/2020</a:t>
            </a:fld>
            <a:endParaRPr lang="en-US"/>
          </a:p>
        </p:txBody>
      </p:sp>
      <p:sp>
        <p:nvSpPr>
          <p:cNvPr id="5" name="Footer Placeholder 4">
            <a:extLst>
              <a:ext uri="{FF2B5EF4-FFF2-40B4-BE49-F238E27FC236}">
                <a16:creationId xmlns:a16="http://schemas.microsoft.com/office/drawing/2014/main" id="{F100DDDA-F3E2-47CC-940E-0896F3522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5C871-FD96-44B9-B30F-B679ABABDCF0}"/>
              </a:ext>
            </a:extLst>
          </p:cNvPr>
          <p:cNvSpPr>
            <a:spLocks noGrp="1"/>
          </p:cNvSpPr>
          <p:nvPr>
            <p:ph type="sldNum" sz="quarter" idx="12"/>
          </p:nvPr>
        </p:nvSpPr>
        <p:spPr/>
        <p:txBody>
          <a:bodyPr/>
          <a:lstStyle/>
          <a:p>
            <a:fld id="{58F9512C-0653-4FD1-8818-AAA351095CF4}" type="slidenum">
              <a:rPr lang="en-US" smtClean="0"/>
              <a:t>‹#›</a:t>
            </a:fld>
            <a:endParaRPr lang="en-US"/>
          </a:p>
        </p:txBody>
      </p:sp>
    </p:spTree>
    <p:extLst>
      <p:ext uri="{BB962C8B-B14F-4D97-AF65-F5344CB8AC3E}">
        <p14:creationId xmlns:p14="http://schemas.microsoft.com/office/powerpoint/2010/main" val="100837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C14A-2780-481C-8172-4E87298B23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53116-84A6-4D94-A80D-D332ECC8C0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15DBA8-A1FB-447C-A413-68A8AC5793B2}"/>
              </a:ext>
            </a:extLst>
          </p:cNvPr>
          <p:cNvSpPr>
            <a:spLocks noGrp="1"/>
          </p:cNvSpPr>
          <p:nvPr>
            <p:ph type="dt" sz="half" idx="10"/>
          </p:nvPr>
        </p:nvSpPr>
        <p:spPr/>
        <p:txBody>
          <a:bodyPr/>
          <a:lstStyle/>
          <a:p>
            <a:fld id="{6B5F7EB9-2A70-4838-89C9-07C1A784BDD0}" type="datetimeFigureOut">
              <a:rPr lang="en-US" smtClean="0"/>
              <a:t>9/30/2020</a:t>
            </a:fld>
            <a:endParaRPr lang="en-US"/>
          </a:p>
        </p:txBody>
      </p:sp>
      <p:sp>
        <p:nvSpPr>
          <p:cNvPr id="5" name="Footer Placeholder 4">
            <a:extLst>
              <a:ext uri="{FF2B5EF4-FFF2-40B4-BE49-F238E27FC236}">
                <a16:creationId xmlns:a16="http://schemas.microsoft.com/office/drawing/2014/main" id="{EAC36693-01B8-4191-9D2D-AA4F96FFF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1C317-4A7F-4CFD-BC86-356F72DDB6F9}"/>
              </a:ext>
            </a:extLst>
          </p:cNvPr>
          <p:cNvSpPr>
            <a:spLocks noGrp="1"/>
          </p:cNvSpPr>
          <p:nvPr>
            <p:ph type="sldNum" sz="quarter" idx="12"/>
          </p:nvPr>
        </p:nvSpPr>
        <p:spPr/>
        <p:txBody>
          <a:bodyPr/>
          <a:lstStyle/>
          <a:p>
            <a:fld id="{58F9512C-0653-4FD1-8818-AAA351095CF4}" type="slidenum">
              <a:rPr lang="en-US" smtClean="0"/>
              <a:t>‹#›</a:t>
            </a:fld>
            <a:endParaRPr lang="en-US"/>
          </a:p>
        </p:txBody>
      </p:sp>
    </p:spTree>
    <p:extLst>
      <p:ext uri="{BB962C8B-B14F-4D97-AF65-F5344CB8AC3E}">
        <p14:creationId xmlns:p14="http://schemas.microsoft.com/office/powerpoint/2010/main" val="4136274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167F5-29F5-4CE7-8DBA-F35ADA93FE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84EE8F-02D1-4916-A15F-D10277FD50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1A59B6-4E2C-48F5-83A7-BEB6F89C4DBA}"/>
              </a:ext>
            </a:extLst>
          </p:cNvPr>
          <p:cNvSpPr>
            <a:spLocks noGrp="1"/>
          </p:cNvSpPr>
          <p:nvPr>
            <p:ph type="dt" sz="half" idx="10"/>
          </p:nvPr>
        </p:nvSpPr>
        <p:spPr/>
        <p:txBody>
          <a:bodyPr/>
          <a:lstStyle/>
          <a:p>
            <a:fld id="{6B5F7EB9-2A70-4838-89C9-07C1A784BDD0}" type="datetimeFigureOut">
              <a:rPr lang="en-US" smtClean="0"/>
              <a:t>9/30/2020</a:t>
            </a:fld>
            <a:endParaRPr lang="en-US"/>
          </a:p>
        </p:txBody>
      </p:sp>
      <p:sp>
        <p:nvSpPr>
          <p:cNvPr id="5" name="Footer Placeholder 4">
            <a:extLst>
              <a:ext uri="{FF2B5EF4-FFF2-40B4-BE49-F238E27FC236}">
                <a16:creationId xmlns:a16="http://schemas.microsoft.com/office/drawing/2014/main" id="{9168514C-5FD6-4786-8D39-BDC40F8A0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F989D-6F0D-442C-8EBE-5F38049272ED}"/>
              </a:ext>
            </a:extLst>
          </p:cNvPr>
          <p:cNvSpPr>
            <a:spLocks noGrp="1"/>
          </p:cNvSpPr>
          <p:nvPr>
            <p:ph type="sldNum" sz="quarter" idx="12"/>
          </p:nvPr>
        </p:nvSpPr>
        <p:spPr/>
        <p:txBody>
          <a:bodyPr/>
          <a:lstStyle/>
          <a:p>
            <a:fld id="{58F9512C-0653-4FD1-8818-AAA351095CF4}" type="slidenum">
              <a:rPr lang="en-US" smtClean="0"/>
              <a:t>‹#›</a:t>
            </a:fld>
            <a:endParaRPr lang="en-US"/>
          </a:p>
        </p:txBody>
      </p:sp>
    </p:spTree>
    <p:extLst>
      <p:ext uri="{BB962C8B-B14F-4D97-AF65-F5344CB8AC3E}">
        <p14:creationId xmlns:p14="http://schemas.microsoft.com/office/powerpoint/2010/main" val="3865815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F7FDC-51A5-4B46-9DF7-DE3E491AED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3F9B40-9042-4652-BC7C-793C1AECDB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E94A6B-A3D8-4BE7-87BD-2C758500A0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C09AE2-329A-45A6-81B7-D20A1069D737}"/>
              </a:ext>
            </a:extLst>
          </p:cNvPr>
          <p:cNvSpPr>
            <a:spLocks noGrp="1"/>
          </p:cNvSpPr>
          <p:nvPr>
            <p:ph type="dt" sz="half" idx="10"/>
          </p:nvPr>
        </p:nvSpPr>
        <p:spPr/>
        <p:txBody>
          <a:bodyPr/>
          <a:lstStyle/>
          <a:p>
            <a:fld id="{6B5F7EB9-2A70-4838-89C9-07C1A784BDD0}" type="datetimeFigureOut">
              <a:rPr lang="en-US" smtClean="0"/>
              <a:t>9/30/2020</a:t>
            </a:fld>
            <a:endParaRPr lang="en-US"/>
          </a:p>
        </p:txBody>
      </p:sp>
      <p:sp>
        <p:nvSpPr>
          <p:cNvPr id="6" name="Footer Placeholder 5">
            <a:extLst>
              <a:ext uri="{FF2B5EF4-FFF2-40B4-BE49-F238E27FC236}">
                <a16:creationId xmlns:a16="http://schemas.microsoft.com/office/drawing/2014/main" id="{B0C3B912-7B96-4F42-8B34-92E4E63A62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452C2-2E35-4807-8A61-E18724122916}"/>
              </a:ext>
            </a:extLst>
          </p:cNvPr>
          <p:cNvSpPr>
            <a:spLocks noGrp="1"/>
          </p:cNvSpPr>
          <p:nvPr>
            <p:ph type="sldNum" sz="quarter" idx="12"/>
          </p:nvPr>
        </p:nvSpPr>
        <p:spPr/>
        <p:txBody>
          <a:bodyPr/>
          <a:lstStyle/>
          <a:p>
            <a:fld id="{58F9512C-0653-4FD1-8818-AAA351095CF4}" type="slidenum">
              <a:rPr lang="en-US" smtClean="0"/>
              <a:t>‹#›</a:t>
            </a:fld>
            <a:endParaRPr lang="en-US"/>
          </a:p>
        </p:txBody>
      </p:sp>
    </p:spTree>
    <p:extLst>
      <p:ext uri="{BB962C8B-B14F-4D97-AF65-F5344CB8AC3E}">
        <p14:creationId xmlns:p14="http://schemas.microsoft.com/office/powerpoint/2010/main" val="102040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F4AD2-A2CE-4C00-B7E9-DE9C49B11D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C576A5-DF48-4C44-99B6-2B140EBD6E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1062A9-2D17-430F-9CE2-2CF52E1E87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490DCD-E1C6-460C-B173-6114F0D877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44ABD8-15F2-4C4D-A339-BF9FC4BE23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C2EB36-D1AE-489E-A2E9-B0FA485B97C0}"/>
              </a:ext>
            </a:extLst>
          </p:cNvPr>
          <p:cNvSpPr>
            <a:spLocks noGrp="1"/>
          </p:cNvSpPr>
          <p:nvPr>
            <p:ph type="dt" sz="half" idx="10"/>
          </p:nvPr>
        </p:nvSpPr>
        <p:spPr/>
        <p:txBody>
          <a:bodyPr/>
          <a:lstStyle/>
          <a:p>
            <a:fld id="{6B5F7EB9-2A70-4838-89C9-07C1A784BDD0}" type="datetimeFigureOut">
              <a:rPr lang="en-US" smtClean="0"/>
              <a:t>9/30/2020</a:t>
            </a:fld>
            <a:endParaRPr lang="en-US"/>
          </a:p>
        </p:txBody>
      </p:sp>
      <p:sp>
        <p:nvSpPr>
          <p:cNvPr id="8" name="Footer Placeholder 7">
            <a:extLst>
              <a:ext uri="{FF2B5EF4-FFF2-40B4-BE49-F238E27FC236}">
                <a16:creationId xmlns:a16="http://schemas.microsoft.com/office/drawing/2014/main" id="{D380A2BE-25D6-4DA9-B3DA-F3BA5C8A91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1F6551-2A6A-4633-8185-62564969C41B}"/>
              </a:ext>
            </a:extLst>
          </p:cNvPr>
          <p:cNvSpPr>
            <a:spLocks noGrp="1"/>
          </p:cNvSpPr>
          <p:nvPr>
            <p:ph type="sldNum" sz="quarter" idx="12"/>
          </p:nvPr>
        </p:nvSpPr>
        <p:spPr/>
        <p:txBody>
          <a:bodyPr/>
          <a:lstStyle/>
          <a:p>
            <a:fld id="{58F9512C-0653-4FD1-8818-AAA351095CF4}" type="slidenum">
              <a:rPr lang="en-US" smtClean="0"/>
              <a:t>‹#›</a:t>
            </a:fld>
            <a:endParaRPr lang="en-US"/>
          </a:p>
        </p:txBody>
      </p:sp>
    </p:spTree>
    <p:extLst>
      <p:ext uri="{BB962C8B-B14F-4D97-AF65-F5344CB8AC3E}">
        <p14:creationId xmlns:p14="http://schemas.microsoft.com/office/powerpoint/2010/main" val="2629174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9513D-4AD1-44FA-8224-8FC21F5693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66CD32-B097-47DB-B2A1-6DDE90EE67FA}"/>
              </a:ext>
            </a:extLst>
          </p:cNvPr>
          <p:cNvSpPr>
            <a:spLocks noGrp="1"/>
          </p:cNvSpPr>
          <p:nvPr>
            <p:ph type="dt" sz="half" idx="10"/>
          </p:nvPr>
        </p:nvSpPr>
        <p:spPr/>
        <p:txBody>
          <a:bodyPr/>
          <a:lstStyle/>
          <a:p>
            <a:fld id="{6B5F7EB9-2A70-4838-89C9-07C1A784BDD0}" type="datetimeFigureOut">
              <a:rPr lang="en-US" smtClean="0"/>
              <a:t>9/30/2020</a:t>
            </a:fld>
            <a:endParaRPr lang="en-US"/>
          </a:p>
        </p:txBody>
      </p:sp>
      <p:sp>
        <p:nvSpPr>
          <p:cNvPr id="4" name="Footer Placeholder 3">
            <a:extLst>
              <a:ext uri="{FF2B5EF4-FFF2-40B4-BE49-F238E27FC236}">
                <a16:creationId xmlns:a16="http://schemas.microsoft.com/office/drawing/2014/main" id="{77F15062-0A79-46B3-BFF4-00E0A16E53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E0BD68-0A01-45B5-9ACA-A38DA9A69D5F}"/>
              </a:ext>
            </a:extLst>
          </p:cNvPr>
          <p:cNvSpPr>
            <a:spLocks noGrp="1"/>
          </p:cNvSpPr>
          <p:nvPr>
            <p:ph type="sldNum" sz="quarter" idx="12"/>
          </p:nvPr>
        </p:nvSpPr>
        <p:spPr/>
        <p:txBody>
          <a:bodyPr/>
          <a:lstStyle/>
          <a:p>
            <a:fld id="{58F9512C-0653-4FD1-8818-AAA351095CF4}" type="slidenum">
              <a:rPr lang="en-US" smtClean="0"/>
              <a:t>‹#›</a:t>
            </a:fld>
            <a:endParaRPr lang="en-US"/>
          </a:p>
        </p:txBody>
      </p:sp>
    </p:spTree>
    <p:extLst>
      <p:ext uri="{BB962C8B-B14F-4D97-AF65-F5344CB8AC3E}">
        <p14:creationId xmlns:p14="http://schemas.microsoft.com/office/powerpoint/2010/main" val="245675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564923-AFE1-4943-A565-5758CB13A150}"/>
              </a:ext>
            </a:extLst>
          </p:cNvPr>
          <p:cNvSpPr>
            <a:spLocks noGrp="1"/>
          </p:cNvSpPr>
          <p:nvPr>
            <p:ph type="dt" sz="half" idx="10"/>
          </p:nvPr>
        </p:nvSpPr>
        <p:spPr/>
        <p:txBody>
          <a:bodyPr/>
          <a:lstStyle/>
          <a:p>
            <a:fld id="{6B5F7EB9-2A70-4838-89C9-07C1A784BDD0}" type="datetimeFigureOut">
              <a:rPr lang="en-US" smtClean="0"/>
              <a:t>9/30/2020</a:t>
            </a:fld>
            <a:endParaRPr lang="en-US"/>
          </a:p>
        </p:txBody>
      </p:sp>
      <p:sp>
        <p:nvSpPr>
          <p:cNvPr id="3" name="Footer Placeholder 2">
            <a:extLst>
              <a:ext uri="{FF2B5EF4-FFF2-40B4-BE49-F238E27FC236}">
                <a16:creationId xmlns:a16="http://schemas.microsoft.com/office/drawing/2014/main" id="{BC4612D0-CF16-4AED-A261-03B438FF0A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34D2E5-4AD8-482D-9780-7A0A94E3B03F}"/>
              </a:ext>
            </a:extLst>
          </p:cNvPr>
          <p:cNvSpPr>
            <a:spLocks noGrp="1"/>
          </p:cNvSpPr>
          <p:nvPr>
            <p:ph type="sldNum" sz="quarter" idx="12"/>
          </p:nvPr>
        </p:nvSpPr>
        <p:spPr/>
        <p:txBody>
          <a:bodyPr/>
          <a:lstStyle/>
          <a:p>
            <a:fld id="{58F9512C-0653-4FD1-8818-AAA351095CF4}" type="slidenum">
              <a:rPr lang="en-US" smtClean="0"/>
              <a:t>‹#›</a:t>
            </a:fld>
            <a:endParaRPr lang="en-US"/>
          </a:p>
        </p:txBody>
      </p:sp>
    </p:spTree>
    <p:extLst>
      <p:ext uri="{BB962C8B-B14F-4D97-AF65-F5344CB8AC3E}">
        <p14:creationId xmlns:p14="http://schemas.microsoft.com/office/powerpoint/2010/main" val="3302452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54E37-8B63-4996-9415-11BD0B59BA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FB0BB-45CB-4D7D-AB8D-FC71146A7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149B02-3D96-423C-B146-BA4FB25DC6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57D12-B6D6-4582-818F-D27EC10280F0}"/>
              </a:ext>
            </a:extLst>
          </p:cNvPr>
          <p:cNvSpPr>
            <a:spLocks noGrp="1"/>
          </p:cNvSpPr>
          <p:nvPr>
            <p:ph type="dt" sz="half" idx="10"/>
          </p:nvPr>
        </p:nvSpPr>
        <p:spPr/>
        <p:txBody>
          <a:bodyPr/>
          <a:lstStyle/>
          <a:p>
            <a:fld id="{6B5F7EB9-2A70-4838-89C9-07C1A784BDD0}" type="datetimeFigureOut">
              <a:rPr lang="en-US" smtClean="0"/>
              <a:t>9/30/2020</a:t>
            </a:fld>
            <a:endParaRPr lang="en-US"/>
          </a:p>
        </p:txBody>
      </p:sp>
      <p:sp>
        <p:nvSpPr>
          <p:cNvPr id="6" name="Footer Placeholder 5">
            <a:extLst>
              <a:ext uri="{FF2B5EF4-FFF2-40B4-BE49-F238E27FC236}">
                <a16:creationId xmlns:a16="http://schemas.microsoft.com/office/drawing/2014/main" id="{D6E4738B-0304-424C-96E7-91F61F7EE5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290B-6048-48C1-8110-89919FC48842}"/>
              </a:ext>
            </a:extLst>
          </p:cNvPr>
          <p:cNvSpPr>
            <a:spLocks noGrp="1"/>
          </p:cNvSpPr>
          <p:nvPr>
            <p:ph type="sldNum" sz="quarter" idx="12"/>
          </p:nvPr>
        </p:nvSpPr>
        <p:spPr/>
        <p:txBody>
          <a:bodyPr/>
          <a:lstStyle/>
          <a:p>
            <a:fld id="{58F9512C-0653-4FD1-8818-AAA351095CF4}" type="slidenum">
              <a:rPr lang="en-US" smtClean="0"/>
              <a:t>‹#›</a:t>
            </a:fld>
            <a:endParaRPr lang="en-US"/>
          </a:p>
        </p:txBody>
      </p:sp>
    </p:spTree>
    <p:extLst>
      <p:ext uri="{BB962C8B-B14F-4D97-AF65-F5344CB8AC3E}">
        <p14:creationId xmlns:p14="http://schemas.microsoft.com/office/powerpoint/2010/main" val="365622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74049-7F24-4A9E-A9B7-298D7578D2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762022-99A3-4641-8007-E99D387DD5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AFD831-3700-4566-9F6E-2B20B07EC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E4E5FC-33EC-484C-812C-FF707AD69C78}"/>
              </a:ext>
            </a:extLst>
          </p:cNvPr>
          <p:cNvSpPr>
            <a:spLocks noGrp="1"/>
          </p:cNvSpPr>
          <p:nvPr>
            <p:ph type="dt" sz="half" idx="10"/>
          </p:nvPr>
        </p:nvSpPr>
        <p:spPr/>
        <p:txBody>
          <a:bodyPr/>
          <a:lstStyle/>
          <a:p>
            <a:fld id="{6B5F7EB9-2A70-4838-89C9-07C1A784BDD0}" type="datetimeFigureOut">
              <a:rPr lang="en-US" smtClean="0"/>
              <a:t>9/30/2020</a:t>
            </a:fld>
            <a:endParaRPr lang="en-US"/>
          </a:p>
        </p:txBody>
      </p:sp>
      <p:sp>
        <p:nvSpPr>
          <p:cNvPr id="6" name="Footer Placeholder 5">
            <a:extLst>
              <a:ext uri="{FF2B5EF4-FFF2-40B4-BE49-F238E27FC236}">
                <a16:creationId xmlns:a16="http://schemas.microsoft.com/office/drawing/2014/main" id="{0E30E420-730A-4EF7-903C-402AF4B38D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85488-DED6-48C9-9294-A20786DE38D9}"/>
              </a:ext>
            </a:extLst>
          </p:cNvPr>
          <p:cNvSpPr>
            <a:spLocks noGrp="1"/>
          </p:cNvSpPr>
          <p:nvPr>
            <p:ph type="sldNum" sz="quarter" idx="12"/>
          </p:nvPr>
        </p:nvSpPr>
        <p:spPr/>
        <p:txBody>
          <a:bodyPr/>
          <a:lstStyle/>
          <a:p>
            <a:fld id="{58F9512C-0653-4FD1-8818-AAA351095CF4}" type="slidenum">
              <a:rPr lang="en-US" smtClean="0"/>
              <a:t>‹#›</a:t>
            </a:fld>
            <a:endParaRPr lang="en-US"/>
          </a:p>
        </p:txBody>
      </p:sp>
    </p:spTree>
    <p:extLst>
      <p:ext uri="{BB962C8B-B14F-4D97-AF65-F5344CB8AC3E}">
        <p14:creationId xmlns:p14="http://schemas.microsoft.com/office/powerpoint/2010/main" val="3524478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55E490-204B-471E-9A33-5B7F1950BE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F0375B-9291-47BC-9C11-01326649DD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DA120-D631-4041-85AC-EF5F49AE6E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5F7EB9-2A70-4838-89C9-07C1A784BDD0}" type="datetimeFigureOut">
              <a:rPr lang="en-US" smtClean="0"/>
              <a:t>9/30/2020</a:t>
            </a:fld>
            <a:endParaRPr lang="en-US"/>
          </a:p>
        </p:txBody>
      </p:sp>
      <p:sp>
        <p:nvSpPr>
          <p:cNvPr id="5" name="Footer Placeholder 4">
            <a:extLst>
              <a:ext uri="{FF2B5EF4-FFF2-40B4-BE49-F238E27FC236}">
                <a16:creationId xmlns:a16="http://schemas.microsoft.com/office/drawing/2014/main" id="{4113DFBC-50DB-4835-AF6F-09524A98AE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746993-45B4-44C6-8623-B536F82B94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9512C-0653-4FD1-8818-AAA351095CF4}" type="slidenum">
              <a:rPr lang="en-US" smtClean="0"/>
              <a:t>‹#›</a:t>
            </a:fld>
            <a:endParaRPr lang="en-US"/>
          </a:p>
        </p:txBody>
      </p:sp>
    </p:spTree>
    <p:extLst>
      <p:ext uri="{BB962C8B-B14F-4D97-AF65-F5344CB8AC3E}">
        <p14:creationId xmlns:p14="http://schemas.microsoft.com/office/powerpoint/2010/main" val="3757353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Picture 3" descr="A screen shot of a computer&#10;&#10;Description automatically generated">
            <a:extLst>
              <a:ext uri="{FF2B5EF4-FFF2-40B4-BE49-F238E27FC236}">
                <a16:creationId xmlns:a16="http://schemas.microsoft.com/office/drawing/2014/main" id="{F25419E0-514B-40A5-A5C3-414724C9948B}"/>
              </a:ext>
            </a:extLst>
          </p:cNvPr>
          <p:cNvPicPr>
            <a:picLocks noChangeAspect="1"/>
          </p:cNvPicPr>
          <p:nvPr/>
        </p:nvPicPr>
        <p:blipFill rotWithShape="1">
          <a:blip r:embed="rId2"/>
          <a:srcRect l="15363" t="3202" r="15565" b="5785"/>
          <a:stretch/>
        </p:blipFill>
        <p:spPr>
          <a:xfrm>
            <a:off x="1143941" y="643467"/>
            <a:ext cx="9904118" cy="5571066"/>
          </a:xfrm>
          <a:prstGeom prst="rect">
            <a:avLst/>
          </a:prstGeom>
        </p:spPr>
      </p:pic>
      <p:sp>
        <p:nvSpPr>
          <p:cNvPr id="5" name="Rectangle 4">
            <a:extLst>
              <a:ext uri="{FF2B5EF4-FFF2-40B4-BE49-F238E27FC236}">
                <a16:creationId xmlns:a16="http://schemas.microsoft.com/office/drawing/2014/main" id="{90ED4EC6-AC4B-4A1C-8E51-30B69B5A4BFC}"/>
              </a:ext>
            </a:extLst>
          </p:cNvPr>
          <p:cNvSpPr/>
          <p:nvPr/>
        </p:nvSpPr>
        <p:spPr>
          <a:xfrm>
            <a:off x="1818707" y="2904704"/>
            <a:ext cx="8565370" cy="1754326"/>
          </a:xfrm>
          <a:prstGeom prst="rect">
            <a:avLst/>
          </a:prstGeom>
          <a:solidFill>
            <a:schemeClr val="accent3">
              <a:lumMod val="40000"/>
              <a:lumOff val="60000"/>
            </a:schemeClr>
          </a:solidFill>
        </p:spPr>
        <p:txBody>
          <a:bodyPr wrap="squar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Virtual Experiment:</a:t>
            </a:r>
          </a:p>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Ernest Rutherford’s Gold </a:t>
            </a: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Foil</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052912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3C2F44-FD7A-4DE1-87A3-928E605AF386}"/>
              </a:ext>
            </a:extLst>
          </p:cNvPr>
          <p:cNvPicPr>
            <a:picLocks noChangeAspect="1"/>
          </p:cNvPicPr>
          <p:nvPr/>
        </p:nvPicPr>
        <p:blipFill rotWithShape="1">
          <a:blip r:embed="rId3"/>
          <a:srcRect t="11263" b="11435"/>
          <a:stretch/>
        </p:blipFill>
        <p:spPr>
          <a:xfrm>
            <a:off x="0" y="923330"/>
            <a:ext cx="12192000" cy="4938208"/>
          </a:xfrm>
          <a:prstGeom prst="rect">
            <a:avLst/>
          </a:prstGeom>
        </p:spPr>
      </p:pic>
      <p:sp>
        <p:nvSpPr>
          <p:cNvPr id="5" name="Rectangle 4">
            <a:extLst>
              <a:ext uri="{FF2B5EF4-FFF2-40B4-BE49-F238E27FC236}">
                <a16:creationId xmlns:a16="http://schemas.microsoft.com/office/drawing/2014/main" id="{1CCA6749-5109-426B-A762-777DEDAE1946}"/>
              </a:ext>
            </a:extLst>
          </p:cNvPr>
          <p:cNvSpPr/>
          <p:nvPr/>
        </p:nvSpPr>
        <p:spPr>
          <a:xfrm>
            <a:off x="2735817" y="0"/>
            <a:ext cx="6720366"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What happened here?</a:t>
            </a:r>
          </a:p>
        </p:txBody>
      </p:sp>
      <p:sp>
        <p:nvSpPr>
          <p:cNvPr id="6" name="Rectangle 5">
            <a:extLst>
              <a:ext uri="{FF2B5EF4-FFF2-40B4-BE49-F238E27FC236}">
                <a16:creationId xmlns:a16="http://schemas.microsoft.com/office/drawing/2014/main" id="{929CD862-AB09-408F-884C-E96DEA152BE9}"/>
              </a:ext>
            </a:extLst>
          </p:cNvPr>
          <p:cNvSpPr/>
          <p:nvPr/>
        </p:nvSpPr>
        <p:spPr>
          <a:xfrm>
            <a:off x="3598305" y="5861538"/>
            <a:ext cx="539397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How can you tell</a:t>
            </a: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a:t>
            </a:r>
          </a:p>
        </p:txBody>
      </p:sp>
    </p:spTree>
    <p:extLst>
      <p:ext uri="{BB962C8B-B14F-4D97-AF65-F5344CB8AC3E}">
        <p14:creationId xmlns:p14="http://schemas.microsoft.com/office/powerpoint/2010/main" val="733054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5F1EA8-B753-4398-AE15-3C130689D1F6}"/>
              </a:ext>
            </a:extLst>
          </p:cNvPr>
          <p:cNvSpPr/>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0" cap="none" spc="0">
                <a:ln w="0"/>
                <a:solidFill>
                  <a:srgbClr val="FFFFFF"/>
                </a:solidFill>
                <a:effectLst>
                  <a:outerShdw blurRad="38100" dist="19050" dir="2700000" algn="tl" rotWithShape="0">
                    <a:schemeClr val="dk1">
                      <a:alpha val="40000"/>
                    </a:schemeClr>
                  </a:outerShdw>
                </a:effectLst>
                <a:latin typeface="+mj-lt"/>
                <a:ea typeface="+mj-ea"/>
                <a:cs typeface="+mj-cs"/>
              </a:rPr>
              <a:t>Geiger-Marsden Apparatus</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EEFF947B-52D8-4BFB-AD4C-743E44F39AF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7580" y="2491118"/>
            <a:ext cx="3790552"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B6A3AF0-5162-43F9-9AFE-3758722E41F8}"/>
              </a:ext>
            </a:extLst>
          </p:cNvPr>
          <p:cNvPicPr>
            <a:picLocks noChangeAspect="1"/>
          </p:cNvPicPr>
          <p:nvPr/>
        </p:nvPicPr>
        <p:blipFill>
          <a:blip r:embed="rId4"/>
          <a:stretch>
            <a:fillRect/>
          </a:stretch>
        </p:blipFill>
        <p:spPr>
          <a:xfrm>
            <a:off x="6674508" y="2426818"/>
            <a:ext cx="4997046" cy="3997637"/>
          </a:xfrm>
          <a:prstGeom prst="rect">
            <a:avLst/>
          </a:prstGeom>
        </p:spPr>
      </p:pic>
      <p:sp>
        <p:nvSpPr>
          <p:cNvPr id="6" name="TextBox 5">
            <a:extLst>
              <a:ext uri="{FF2B5EF4-FFF2-40B4-BE49-F238E27FC236}">
                <a16:creationId xmlns:a16="http://schemas.microsoft.com/office/drawing/2014/main" id="{C2B914CA-5D60-44CA-92E7-64C1274B1F8C}"/>
              </a:ext>
            </a:extLst>
          </p:cNvPr>
          <p:cNvSpPr txBox="1"/>
          <p:nvPr/>
        </p:nvSpPr>
        <p:spPr>
          <a:xfrm>
            <a:off x="3941888" y="2935705"/>
            <a:ext cx="2133826" cy="3170099"/>
          </a:xfrm>
          <a:prstGeom prst="rect">
            <a:avLst/>
          </a:prstGeom>
          <a:noFill/>
        </p:spPr>
        <p:txBody>
          <a:bodyPr wrap="square" rtlCol="0">
            <a:spAutoFit/>
          </a:bodyPr>
          <a:lstStyle/>
          <a:p>
            <a:r>
              <a:rPr lang="en-US" sz="2000" dirty="0"/>
              <a:t>A-turntable, B- Protective cylinder, C-Seal, D-Focus, F-Metal foil, M-Microscope, P-Observing plate, R-Radium, S-Zinc sulfide screen, T-Vacuum pump.</a:t>
            </a:r>
          </a:p>
        </p:txBody>
      </p:sp>
    </p:spTree>
    <p:extLst>
      <p:ext uri="{BB962C8B-B14F-4D97-AF65-F5344CB8AC3E}">
        <p14:creationId xmlns:p14="http://schemas.microsoft.com/office/powerpoint/2010/main" val="4221763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screen shot of a computer&#10;&#10;Description automatically generated">
            <a:extLst>
              <a:ext uri="{FF2B5EF4-FFF2-40B4-BE49-F238E27FC236}">
                <a16:creationId xmlns:a16="http://schemas.microsoft.com/office/drawing/2014/main" id="{14E5E81E-B811-40D1-8C39-FB02B99F8328}"/>
              </a:ext>
            </a:extLst>
          </p:cNvPr>
          <p:cNvPicPr>
            <a:picLocks noChangeAspect="1"/>
          </p:cNvPicPr>
          <p:nvPr/>
        </p:nvPicPr>
        <p:blipFill rotWithShape="1">
          <a:blip r:embed="rId3"/>
          <a:srcRect t="8757" r="-2" b="13958"/>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1026" name="Picture 2">
            <a:extLst>
              <a:ext uri="{FF2B5EF4-FFF2-40B4-BE49-F238E27FC236}">
                <a16:creationId xmlns:a16="http://schemas.microsoft.com/office/drawing/2014/main" id="{D8E14795-A106-41DC-AE6A-753A0D81FF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148" b="31449"/>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Quark Soup by David Appell: The Story of Ernest Rutherford's ...">
            <a:extLst>
              <a:ext uri="{FF2B5EF4-FFF2-40B4-BE49-F238E27FC236}">
                <a16:creationId xmlns:a16="http://schemas.microsoft.com/office/drawing/2014/main" id="{AB92204A-0BBD-40A1-9687-36E6F4E6A5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664" r="-1" b="19907"/>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E459E3A-4F54-4FC3-83E8-CA63F3E55FD4}"/>
              </a:ext>
            </a:extLst>
          </p:cNvPr>
          <p:cNvSpPr/>
          <p:nvPr/>
        </p:nvSpPr>
        <p:spPr>
          <a:xfrm>
            <a:off x="165525" y="2366035"/>
            <a:ext cx="3326553"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Americium</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4" name="Rectangle 13">
            <a:extLst>
              <a:ext uri="{FF2B5EF4-FFF2-40B4-BE49-F238E27FC236}">
                <a16:creationId xmlns:a16="http://schemas.microsoft.com/office/drawing/2014/main" id="{70932124-A4D2-4E42-8C0D-B7486C0FD954}"/>
              </a:ext>
            </a:extLst>
          </p:cNvPr>
          <p:cNvSpPr/>
          <p:nvPr/>
        </p:nvSpPr>
        <p:spPr>
          <a:xfrm>
            <a:off x="2837542" y="5815413"/>
            <a:ext cx="184731" cy="923330"/>
          </a:xfrm>
          <a:prstGeom prst="rect">
            <a:avLst/>
          </a:prstGeom>
          <a:noFill/>
        </p:spPr>
        <p:txBody>
          <a:bodyPr wrap="none" lIns="91440" tIns="45720" rIns="91440" bIns="45720">
            <a:spAutoFit/>
          </a:bodyPr>
          <a:lstStyle/>
          <a:p>
            <a:pPr algn="ctr"/>
            <a:endParaRPr lang="en-US" sz="5400" b="1" cap="none" spc="0" dirty="0">
              <a:ln w="6600">
                <a:solidFill>
                  <a:srgbClr val="FF0066"/>
                </a:solidFill>
                <a:prstDash val="solid"/>
              </a:ln>
              <a:solidFill>
                <a:srgbClr val="FFFFFF"/>
              </a:solidFill>
              <a:effectLst>
                <a:outerShdw dist="38100" dir="2700000" algn="tl" rotWithShape="0">
                  <a:schemeClr val="accent2"/>
                </a:outerShdw>
              </a:effectLst>
            </a:endParaRPr>
          </a:p>
        </p:txBody>
      </p:sp>
      <p:pic>
        <p:nvPicPr>
          <p:cNvPr id="6" name="Picture 5">
            <a:extLst>
              <a:ext uri="{FF2B5EF4-FFF2-40B4-BE49-F238E27FC236}">
                <a16:creationId xmlns:a16="http://schemas.microsoft.com/office/drawing/2014/main" id="{B8978EE2-5C1E-40BC-9CDB-707E9F2AD1C9}"/>
              </a:ext>
            </a:extLst>
          </p:cNvPr>
          <p:cNvPicPr>
            <a:picLocks noChangeAspect="1"/>
          </p:cNvPicPr>
          <p:nvPr/>
        </p:nvPicPr>
        <p:blipFill>
          <a:blip r:embed="rId6"/>
          <a:stretch>
            <a:fillRect/>
          </a:stretch>
        </p:blipFill>
        <p:spPr>
          <a:xfrm>
            <a:off x="13582" y="3346705"/>
            <a:ext cx="6318623" cy="3596240"/>
          </a:xfrm>
          <a:prstGeom prst="rect">
            <a:avLst/>
          </a:prstGeom>
        </p:spPr>
      </p:pic>
      <p:sp>
        <p:nvSpPr>
          <p:cNvPr id="7" name="Rectangle 6">
            <a:extLst>
              <a:ext uri="{FF2B5EF4-FFF2-40B4-BE49-F238E27FC236}">
                <a16:creationId xmlns:a16="http://schemas.microsoft.com/office/drawing/2014/main" id="{EB329C0F-4520-4C4F-ACF0-B5908681132D}"/>
              </a:ext>
            </a:extLst>
          </p:cNvPr>
          <p:cNvSpPr/>
          <p:nvPr/>
        </p:nvSpPr>
        <p:spPr>
          <a:xfrm>
            <a:off x="591799" y="6019615"/>
            <a:ext cx="2430474" cy="923330"/>
          </a:xfrm>
          <a:prstGeom prst="rect">
            <a:avLst/>
          </a:prstGeom>
          <a:noFill/>
        </p:spPr>
        <p:txBody>
          <a:bodyPr wrap="none" lIns="91440" tIns="45720" rIns="91440" bIns="45720">
            <a:spAutoFit/>
          </a:bodyPr>
          <a:lstStyle/>
          <a:p>
            <a:pPr algn="ctr"/>
            <a:r>
              <a:rPr lang="en-US" sz="5400" b="1" cap="none" spc="50" dirty="0">
                <a:ln w="9525" cmpd="sng">
                  <a:solidFill>
                    <a:srgbClr val="66FF99"/>
                  </a:solidFill>
                  <a:prstDash val="solid"/>
                </a:ln>
                <a:solidFill>
                  <a:srgbClr val="70AD47">
                    <a:tint val="1000"/>
                  </a:srgbClr>
                </a:solidFill>
                <a:effectLst>
                  <a:glow rad="38100">
                    <a:schemeClr val="accent1">
                      <a:alpha val="40000"/>
                    </a:schemeClr>
                  </a:glow>
                </a:effectLst>
              </a:rPr>
              <a:t>Radium</a:t>
            </a:r>
          </a:p>
        </p:txBody>
      </p:sp>
    </p:spTree>
    <p:extLst>
      <p:ext uri="{BB962C8B-B14F-4D97-AF65-F5344CB8AC3E}">
        <p14:creationId xmlns:p14="http://schemas.microsoft.com/office/powerpoint/2010/main" val="1141544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AC28CE-247C-4E76-8BB2-71FCD54C4F50}"/>
              </a:ext>
            </a:extLst>
          </p:cNvPr>
          <p:cNvGrpSpPr/>
          <p:nvPr/>
        </p:nvGrpSpPr>
        <p:grpSpPr>
          <a:xfrm>
            <a:off x="-35372" y="0"/>
            <a:ext cx="8004671" cy="6910613"/>
            <a:chOff x="-21256" y="-38113"/>
            <a:chExt cx="8004671" cy="6910613"/>
          </a:xfrm>
        </p:grpSpPr>
        <p:pic>
          <p:nvPicPr>
            <p:cNvPr id="4" name="Picture 3">
              <a:extLst>
                <a:ext uri="{FF2B5EF4-FFF2-40B4-BE49-F238E27FC236}">
                  <a16:creationId xmlns:a16="http://schemas.microsoft.com/office/drawing/2014/main" id="{4541EBA8-F7FC-411C-B749-FD0CF6A67C82}"/>
                </a:ext>
              </a:extLst>
            </p:cNvPr>
            <p:cNvPicPr>
              <a:picLocks noChangeAspect="1"/>
            </p:cNvPicPr>
            <p:nvPr/>
          </p:nvPicPr>
          <p:blipFill rotWithShape="1">
            <a:blip r:embed="rId3"/>
            <a:srcRect l="20962" t="12631" r="58846" b="37227"/>
            <a:stretch/>
          </p:blipFill>
          <p:spPr>
            <a:xfrm>
              <a:off x="0" y="-38112"/>
              <a:ext cx="3218186" cy="4492882"/>
            </a:xfrm>
            <a:prstGeom prst="rect">
              <a:avLst/>
            </a:prstGeom>
          </p:spPr>
        </p:pic>
        <p:pic>
          <p:nvPicPr>
            <p:cNvPr id="5" name="Picture 4">
              <a:extLst>
                <a:ext uri="{FF2B5EF4-FFF2-40B4-BE49-F238E27FC236}">
                  <a16:creationId xmlns:a16="http://schemas.microsoft.com/office/drawing/2014/main" id="{27418137-48B7-43E3-9433-9F1D13BB7226}"/>
                </a:ext>
              </a:extLst>
            </p:cNvPr>
            <p:cNvPicPr>
              <a:picLocks noChangeAspect="1"/>
            </p:cNvPicPr>
            <p:nvPr/>
          </p:nvPicPr>
          <p:blipFill rotWithShape="1">
            <a:blip r:embed="rId4"/>
            <a:srcRect l="41037" t="11614" r="37809" b="36348"/>
            <a:stretch/>
          </p:blipFill>
          <p:spPr>
            <a:xfrm>
              <a:off x="3170799" y="-38113"/>
              <a:ext cx="2579076" cy="4492882"/>
            </a:xfrm>
            <a:prstGeom prst="rect">
              <a:avLst/>
            </a:prstGeom>
          </p:spPr>
        </p:pic>
        <p:pic>
          <p:nvPicPr>
            <p:cNvPr id="6" name="Picture 5">
              <a:extLst>
                <a:ext uri="{FF2B5EF4-FFF2-40B4-BE49-F238E27FC236}">
                  <a16:creationId xmlns:a16="http://schemas.microsoft.com/office/drawing/2014/main" id="{A0743D48-94E0-4DE5-BDDD-0C4834492FA7}"/>
                </a:ext>
              </a:extLst>
            </p:cNvPr>
            <p:cNvPicPr>
              <a:picLocks noChangeAspect="1"/>
            </p:cNvPicPr>
            <p:nvPr/>
          </p:nvPicPr>
          <p:blipFill rotWithShape="1">
            <a:blip r:embed="rId5"/>
            <a:srcRect l="49135" t="11581" r="19904" b="35059"/>
            <a:stretch/>
          </p:blipFill>
          <p:spPr>
            <a:xfrm>
              <a:off x="4208584" y="0"/>
              <a:ext cx="3774831" cy="4454769"/>
            </a:xfrm>
            <a:prstGeom prst="rect">
              <a:avLst/>
            </a:prstGeom>
          </p:spPr>
        </p:pic>
        <p:pic>
          <p:nvPicPr>
            <p:cNvPr id="7" name="Picture 6">
              <a:extLst>
                <a:ext uri="{FF2B5EF4-FFF2-40B4-BE49-F238E27FC236}">
                  <a16:creationId xmlns:a16="http://schemas.microsoft.com/office/drawing/2014/main" id="{31B0590D-3C02-4B21-A2EF-6E956CCB3A09}"/>
                </a:ext>
              </a:extLst>
            </p:cNvPr>
            <p:cNvPicPr>
              <a:picLocks noChangeAspect="1"/>
            </p:cNvPicPr>
            <p:nvPr/>
          </p:nvPicPr>
          <p:blipFill rotWithShape="1">
            <a:blip r:embed="rId6"/>
            <a:srcRect l="48562" t="50561" r="20476" b="10978"/>
            <a:stretch/>
          </p:blipFill>
          <p:spPr>
            <a:xfrm>
              <a:off x="4054504" y="3429000"/>
              <a:ext cx="3914608" cy="3425653"/>
            </a:xfrm>
            <a:prstGeom prst="rect">
              <a:avLst/>
            </a:prstGeom>
          </p:spPr>
        </p:pic>
        <p:pic>
          <p:nvPicPr>
            <p:cNvPr id="9" name="Picture 8">
              <a:extLst>
                <a:ext uri="{FF2B5EF4-FFF2-40B4-BE49-F238E27FC236}">
                  <a16:creationId xmlns:a16="http://schemas.microsoft.com/office/drawing/2014/main" id="{BB5ED3D1-008A-45DB-877F-7AD26EE770F8}"/>
                </a:ext>
              </a:extLst>
            </p:cNvPr>
            <p:cNvPicPr>
              <a:picLocks noChangeAspect="1"/>
            </p:cNvPicPr>
            <p:nvPr/>
          </p:nvPicPr>
          <p:blipFill rotWithShape="1">
            <a:blip r:embed="rId7"/>
            <a:srcRect l="41076" t="53469" r="33745" b="9962"/>
            <a:stretch/>
          </p:blipFill>
          <p:spPr>
            <a:xfrm>
              <a:off x="3170799" y="3634154"/>
              <a:ext cx="3069861" cy="3182386"/>
            </a:xfrm>
            <a:prstGeom prst="rect">
              <a:avLst/>
            </a:prstGeom>
          </p:spPr>
        </p:pic>
        <p:pic>
          <p:nvPicPr>
            <p:cNvPr id="10" name="Picture 9">
              <a:extLst>
                <a:ext uri="{FF2B5EF4-FFF2-40B4-BE49-F238E27FC236}">
                  <a16:creationId xmlns:a16="http://schemas.microsoft.com/office/drawing/2014/main" id="{338153AE-7445-4313-ACFE-B1A37630F7AA}"/>
                </a:ext>
              </a:extLst>
            </p:cNvPr>
            <p:cNvPicPr>
              <a:picLocks noChangeAspect="1"/>
            </p:cNvPicPr>
            <p:nvPr/>
          </p:nvPicPr>
          <p:blipFill rotWithShape="1">
            <a:blip r:embed="rId8"/>
            <a:srcRect l="21195" t="54710" r="58805" b="9825"/>
            <a:stretch/>
          </p:blipFill>
          <p:spPr>
            <a:xfrm>
              <a:off x="-21256" y="3690114"/>
              <a:ext cx="3192055" cy="3182386"/>
            </a:xfrm>
            <a:prstGeom prst="rect">
              <a:avLst/>
            </a:prstGeom>
          </p:spPr>
        </p:pic>
        <p:pic>
          <p:nvPicPr>
            <p:cNvPr id="8" name="Picture 7">
              <a:extLst>
                <a:ext uri="{FF2B5EF4-FFF2-40B4-BE49-F238E27FC236}">
                  <a16:creationId xmlns:a16="http://schemas.microsoft.com/office/drawing/2014/main" id="{F3086A1C-D445-4743-B214-3003A9362D25}"/>
                </a:ext>
              </a:extLst>
            </p:cNvPr>
            <p:cNvPicPr>
              <a:picLocks noChangeAspect="1"/>
            </p:cNvPicPr>
            <p:nvPr/>
          </p:nvPicPr>
          <p:blipFill rotWithShape="1">
            <a:blip r:embed="rId9"/>
            <a:srcRect l="62642" t="62055" r="20673" b="11075"/>
            <a:stretch/>
          </p:blipFill>
          <p:spPr>
            <a:xfrm>
              <a:off x="5851497" y="4384431"/>
              <a:ext cx="2082431" cy="2361771"/>
            </a:xfrm>
            <a:prstGeom prst="rect">
              <a:avLst/>
            </a:prstGeom>
          </p:spPr>
        </p:pic>
      </p:grpSp>
      <p:sp>
        <p:nvSpPr>
          <p:cNvPr id="12" name="Rectangle 11">
            <a:extLst>
              <a:ext uri="{FF2B5EF4-FFF2-40B4-BE49-F238E27FC236}">
                <a16:creationId xmlns:a16="http://schemas.microsoft.com/office/drawing/2014/main" id="{5867EF2F-D069-4AF3-8A80-108DB381A313}"/>
              </a:ext>
            </a:extLst>
          </p:cNvPr>
          <p:cNvSpPr/>
          <p:nvPr/>
        </p:nvSpPr>
        <p:spPr>
          <a:xfrm>
            <a:off x="0" y="-38113"/>
            <a:ext cx="7933928" cy="6910613"/>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D91BE1-710F-4997-BF1D-EEFF7B499C97}"/>
              </a:ext>
            </a:extLst>
          </p:cNvPr>
          <p:cNvSpPr/>
          <p:nvPr/>
        </p:nvSpPr>
        <p:spPr>
          <a:xfrm>
            <a:off x="451853" y="4302017"/>
            <a:ext cx="2314480"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Emitter</a:t>
            </a:r>
          </a:p>
        </p:txBody>
      </p:sp>
      <p:sp>
        <p:nvSpPr>
          <p:cNvPr id="14" name="Rectangle 13">
            <a:extLst>
              <a:ext uri="{FF2B5EF4-FFF2-40B4-BE49-F238E27FC236}">
                <a16:creationId xmlns:a16="http://schemas.microsoft.com/office/drawing/2014/main" id="{51C7DE10-C81F-4A59-838E-D7A17E6AEDFC}"/>
              </a:ext>
            </a:extLst>
          </p:cNvPr>
          <p:cNvSpPr/>
          <p:nvPr/>
        </p:nvSpPr>
        <p:spPr>
          <a:xfrm>
            <a:off x="3333299" y="4302017"/>
            <a:ext cx="1205330"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Foil</a:t>
            </a:r>
          </a:p>
        </p:txBody>
      </p:sp>
      <p:sp>
        <p:nvSpPr>
          <p:cNvPr id="15" name="Rectangle 14">
            <a:extLst>
              <a:ext uri="{FF2B5EF4-FFF2-40B4-BE49-F238E27FC236}">
                <a16:creationId xmlns:a16="http://schemas.microsoft.com/office/drawing/2014/main" id="{C174F5CD-3EA0-4A7A-A038-BCE9E0A76ADB}"/>
              </a:ext>
            </a:extLst>
          </p:cNvPr>
          <p:cNvSpPr/>
          <p:nvPr/>
        </p:nvSpPr>
        <p:spPr>
          <a:xfrm>
            <a:off x="488726" y="2710824"/>
            <a:ext cx="261667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Screen 1</a:t>
            </a:r>
          </a:p>
        </p:txBody>
      </p:sp>
      <p:sp>
        <p:nvSpPr>
          <p:cNvPr id="16" name="Rectangle 15">
            <a:extLst>
              <a:ext uri="{FF2B5EF4-FFF2-40B4-BE49-F238E27FC236}">
                <a16:creationId xmlns:a16="http://schemas.microsoft.com/office/drawing/2014/main" id="{4BA5176F-4238-4D0B-9B52-4500307E5568}"/>
              </a:ext>
            </a:extLst>
          </p:cNvPr>
          <p:cNvSpPr/>
          <p:nvPr/>
        </p:nvSpPr>
        <p:spPr>
          <a:xfrm>
            <a:off x="3721247" y="2691768"/>
            <a:ext cx="535724"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p>
        </p:txBody>
      </p:sp>
      <p:sp>
        <p:nvSpPr>
          <p:cNvPr id="17" name="Rectangle 16">
            <a:extLst>
              <a:ext uri="{FF2B5EF4-FFF2-40B4-BE49-F238E27FC236}">
                <a16:creationId xmlns:a16="http://schemas.microsoft.com/office/drawing/2014/main" id="{29BE32FA-3343-41D8-A9B0-C4E6222B75C8}"/>
              </a:ext>
            </a:extLst>
          </p:cNvPr>
          <p:cNvSpPr/>
          <p:nvPr/>
        </p:nvSpPr>
        <p:spPr>
          <a:xfrm>
            <a:off x="6474254" y="2710824"/>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8" name="Rectangle 17">
            <a:extLst>
              <a:ext uri="{FF2B5EF4-FFF2-40B4-BE49-F238E27FC236}">
                <a16:creationId xmlns:a16="http://schemas.microsoft.com/office/drawing/2014/main" id="{84C9828B-39FC-4FBD-BF01-1F45A14D9E88}"/>
              </a:ext>
            </a:extLst>
          </p:cNvPr>
          <p:cNvSpPr/>
          <p:nvPr/>
        </p:nvSpPr>
        <p:spPr>
          <a:xfrm>
            <a:off x="6608058" y="3755738"/>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9" name="Rectangle 18">
            <a:extLst>
              <a:ext uri="{FF2B5EF4-FFF2-40B4-BE49-F238E27FC236}">
                <a16:creationId xmlns:a16="http://schemas.microsoft.com/office/drawing/2014/main" id="{CE6180AA-E8FB-4F9D-B41B-9C7A18E424E2}"/>
              </a:ext>
            </a:extLst>
          </p:cNvPr>
          <p:cNvSpPr/>
          <p:nvPr/>
        </p:nvSpPr>
        <p:spPr>
          <a:xfrm>
            <a:off x="6742116" y="5141764"/>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0" name="Rectangle 19">
            <a:extLst>
              <a:ext uri="{FF2B5EF4-FFF2-40B4-BE49-F238E27FC236}">
                <a16:creationId xmlns:a16="http://schemas.microsoft.com/office/drawing/2014/main" id="{2C6F4945-F10D-480E-AA8F-6B06BB0B184D}"/>
              </a:ext>
            </a:extLst>
          </p:cNvPr>
          <p:cNvSpPr/>
          <p:nvPr/>
        </p:nvSpPr>
        <p:spPr>
          <a:xfrm>
            <a:off x="3735455" y="5015238"/>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1" name="Rectangle 20">
            <a:extLst>
              <a:ext uri="{FF2B5EF4-FFF2-40B4-BE49-F238E27FC236}">
                <a16:creationId xmlns:a16="http://schemas.microsoft.com/office/drawing/2014/main" id="{038BED29-A287-4F4F-89E8-AD5D24C31FE3}"/>
              </a:ext>
            </a:extLst>
          </p:cNvPr>
          <p:cNvSpPr/>
          <p:nvPr/>
        </p:nvSpPr>
        <p:spPr>
          <a:xfrm>
            <a:off x="1454601" y="5337472"/>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7</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aphicFrame>
        <p:nvGraphicFramePr>
          <p:cNvPr id="22" name="Table 22">
            <a:extLst>
              <a:ext uri="{FF2B5EF4-FFF2-40B4-BE49-F238E27FC236}">
                <a16:creationId xmlns:a16="http://schemas.microsoft.com/office/drawing/2014/main" id="{AA7822C3-8111-44E2-9505-B91FA4D4B9F5}"/>
              </a:ext>
            </a:extLst>
          </p:cNvPr>
          <p:cNvGraphicFramePr>
            <a:graphicFrameLocks noGrp="1"/>
          </p:cNvGraphicFramePr>
          <p:nvPr>
            <p:extLst>
              <p:ext uri="{D42A27DB-BD31-4B8C-83A1-F6EECF244321}">
                <p14:modId xmlns:p14="http://schemas.microsoft.com/office/powerpoint/2010/main" val="798337951"/>
              </p:ext>
            </p:extLst>
          </p:nvPr>
        </p:nvGraphicFramePr>
        <p:xfrm>
          <a:off x="8238861" y="1035292"/>
          <a:ext cx="3789144" cy="5500480"/>
        </p:xfrm>
        <a:graphic>
          <a:graphicData uri="http://schemas.openxmlformats.org/drawingml/2006/table">
            <a:tbl>
              <a:tblPr firstRow="1" bandRow="1">
                <a:tableStyleId>{5C22544A-7EE6-4342-B048-85BDC9FD1C3A}</a:tableStyleId>
              </a:tblPr>
              <a:tblGrid>
                <a:gridCol w="1894572">
                  <a:extLst>
                    <a:ext uri="{9D8B030D-6E8A-4147-A177-3AD203B41FA5}">
                      <a16:colId xmlns:a16="http://schemas.microsoft.com/office/drawing/2014/main" val="1657183501"/>
                    </a:ext>
                  </a:extLst>
                </a:gridCol>
                <a:gridCol w="1894572">
                  <a:extLst>
                    <a:ext uri="{9D8B030D-6E8A-4147-A177-3AD203B41FA5}">
                      <a16:colId xmlns:a16="http://schemas.microsoft.com/office/drawing/2014/main" val="3297470153"/>
                    </a:ext>
                  </a:extLst>
                </a:gridCol>
              </a:tblGrid>
              <a:tr h="781873">
                <a:tc>
                  <a:txBody>
                    <a:bodyPr/>
                    <a:lstStyle/>
                    <a:p>
                      <a:pPr algn="ctr"/>
                      <a:r>
                        <a:rPr lang="en-US" sz="2800" u="sng" dirty="0">
                          <a:effectLst>
                            <a:outerShdw blurRad="38100" dist="38100" dir="2700000" algn="tl">
                              <a:srgbClr val="000000">
                                <a:alpha val="43137"/>
                              </a:srgbClr>
                            </a:outerShdw>
                          </a:effectLst>
                        </a:rPr>
                        <a:t>Screen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u="sng" dirty="0">
                          <a:effectLst>
                            <a:outerShdw blurRad="38100" dist="38100" dir="2700000" algn="tl">
                              <a:srgbClr val="000000">
                                <a:alpha val="43137"/>
                              </a:srgbClr>
                            </a:outerShdw>
                          </a:effectLst>
                        </a:rPr>
                        <a:t>Angle</a:t>
                      </a:r>
                    </a:p>
                    <a:p>
                      <a:pPr algn="ctr"/>
                      <a:r>
                        <a:rPr lang="en-US" sz="2800" u="sng" dirty="0">
                          <a:effectLst>
                            <a:outerShdw blurRad="38100" dist="38100" dir="2700000" algn="tl">
                              <a:srgbClr val="000000">
                                <a:alpha val="43137"/>
                              </a:srgbClr>
                            </a:outerShdw>
                          </a:effectLst>
                        </a:rPr>
                        <a:t>(Deg.)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0209169"/>
                  </a:ext>
                </a:extLst>
              </a:tr>
              <a:tr h="650800">
                <a:tc>
                  <a:txBody>
                    <a:bodyPr/>
                    <a:lstStyle/>
                    <a:p>
                      <a:pPr algn="ctr"/>
                      <a:r>
                        <a:rPr lang="en-US" sz="2400" b="1" dirty="0">
                          <a:effectLst>
                            <a:outerShdw blurRad="38100" dist="38100" dir="2700000" algn="tl">
                              <a:srgbClr val="000000">
                                <a:alpha val="43137"/>
                              </a:srgbClr>
                            </a:outerShdw>
                          </a:effectLs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612967"/>
                  </a:ext>
                </a:extLst>
              </a:tr>
              <a:tr h="650800">
                <a:tc>
                  <a:txBody>
                    <a:bodyPr/>
                    <a:lstStyle/>
                    <a:p>
                      <a:pPr algn="ctr"/>
                      <a:r>
                        <a:rPr lang="en-US" sz="2400" b="1" dirty="0">
                          <a:effectLst>
                            <a:outerShdw blurRad="38100" dist="38100" dir="2700000" algn="tl">
                              <a:srgbClr val="000000">
                                <a:alpha val="43137"/>
                              </a:srgbClr>
                            </a:outerShdw>
                          </a:effectLst>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4490710"/>
                  </a:ext>
                </a:extLst>
              </a:tr>
              <a:tr h="650800">
                <a:tc>
                  <a:txBody>
                    <a:bodyPr/>
                    <a:lstStyle/>
                    <a:p>
                      <a:pPr algn="ctr"/>
                      <a:r>
                        <a:rPr lang="en-US" sz="2400" b="1" dirty="0">
                          <a:effectLst>
                            <a:outerShdw blurRad="38100" dist="38100" dir="2700000" algn="tl">
                              <a:srgbClr val="000000">
                                <a:alpha val="43137"/>
                              </a:srgbClr>
                            </a:outerShdw>
                          </a:effectLst>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7608068"/>
                  </a:ext>
                </a:extLst>
              </a:tr>
              <a:tr h="650800">
                <a:tc>
                  <a:txBody>
                    <a:bodyPr/>
                    <a:lstStyle/>
                    <a:p>
                      <a:pPr algn="ctr"/>
                      <a:r>
                        <a:rPr lang="en-US" sz="2400" b="1" dirty="0">
                          <a:effectLst>
                            <a:outerShdw blurRad="38100" dist="38100" dir="2700000" algn="tl">
                              <a:srgbClr val="000000">
                                <a:alpha val="43137"/>
                              </a:srgbClr>
                            </a:outerShdw>
                          </a:effectLs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3912948"/>
                  </a:ext>
                </a:extLst>
              </a:tr>
              <a:tr h="650800">
                <a:tc>
                  <a:txBody>
                    <a:bodyPr/>
                    <a:lstStyle/>
                    <a:p>
                      <a:pPr algn="ctr"/>
                      <a:r>
                        <a:rPr lang="en-US" sz="2400" b="1" dirty="0">
                          <a:effectLst>
                            <a:outerShdw blurRad="38100" dist="38100" dir="2700000" algn="tl">
                              <a:srgbClr val="000000">
                                <a:alpha val="43137"/>
                              </a:srgbClr>
                            </a:outerShdw>
                          </a:effectLst>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766715"/>
                  </a:ext>
                </a:extLst>
              </a:tr>
              <a:tr h="650800">
                <a:tc>
                  <a:txBody>
                    <a:bodyPr/>
                    <a:lstStyle/>
                    <a:p>
                      <a:pPr algn="ctr"/>
                      <a:r>
                        <a:rPr lang="en-US" sz="2400" b="1" dirty="0">
                          <a:effectLst>
                            <a:outerShdw blurRad="38100" dist="38100" dir="2700000" algn="tl">
                              <a:srgbClr val="000000">
                                <a:alpha val="43137"/>
                              </a:srgbClr>
                            </a:outerShdw>
                          </a:effectLst>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5390789"/>
                  </a:ext>
                </a:extLst>
              </a:tr>
              <a:tr h="650800">
                <a:tc>
                  <a:txBody>
                    <a:bodyPr/>
                    <a:lstStyle/>
                    <a:p>
                      <a:pPr algn="ctr"/>
                      <a:r>
                        <a:rPr lang="en-US" sz="2400" b="1" dirty="0">
                          <a:effectLst>
                            <a:outerShdw blurRad="38100" dist="38100" dir="2700000" algn="tl">
                              <a:srgbClr val="000000">
                                <a:alpha val="43137"/>
                              </a:srgbClr>
                            </a:outerShdw>
                          </a:effectLst>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1494410"/>
                  </a:ext>
                </a:extLst>
              </a:tr>
            </a:tbl>
          </a:graphicData>
        </a:graphic>
      </p:graphicFrame>
      <p:sp>
        <p:nvSpPr>
          <p:cNvPr id="24" name="Rectangle 23">
            <a:extLst>
              <a:ext uri="{FF2B5EF4-FFF2-40B4-BE49-F238E27FC236}">
                <a16:creationId xmlns:a16="http://schemas.microsoft.com/office/drawing/2014/main" id="{3C8A2AC3-88E8-4C37-B719-7D33634E5141}"/>
              </a:ext>
            </a:extLst>
          </p:cNvPr>
          <p:cNvSpPr/>
          <p:nvPr/>
        </p:nvSpPr>
        <p:spPr>
          <a:xfrm>
            <a:off x="7948044" y="121204"/>
            <a:ext cx="4207306" cy="830997"/>
          </a:xfrm>
          <a:prstGeom prst="rect">
            <a:avLst/>
          </a:prstGeom>
          <a:noFill/>
        </p:spPr>
        <p:txBody>
          <a:bodyPr wrap="none" lIns="91440" tIns="45720" rIns="91440" bIns="45720">
            <a:spAutoFit/>
          </a:bodyPr>
          <a:lstStyle/>
          <a:p>
            <a:pPr algn="ctr"/>
            <a:r>
              <a:rPr lang="en-US" sz="4800" b="1" u="sng"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The Experiment</a:t>
            </a:r>
          </a:p>
        </p:txBody>
      </p:sp>
    </p:spTree>
    <p:extLst>
      <p:ext uri="{BB962C8B-B14F-4D97-AF65-F5344CB8AC3E}">
        <p14:creationId xmlns:p14="http://schemas.microsoft.com/office/powerpoint/2010/main" val="2333473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DD163677-7F75-43A1-987D-18D032F39D64}"/>
              </a:ext>
            </a:extLst>
          </p:cNvPr>
          <p:cNvGraphicFramePr>
            <a:graphicFrameLocks noGrp="1"/>
          </p:cNvGraphicFramePr>
          <p:nvPr>
            <p:extLst>
              <p:ext uri="{D42A27DB-BD31-4B8C-83A1-F6EECF244321}">
                <p14:modId xmlns:p14="http://schemas.microsoft.com/office/powerpoint/2010/main" val="589982007"/>
              </p:ext>
            </p:extLst>
          </p:nvPr>
        </p:nvGraphicFramePr>
        <p:xfrm>
          <a:off x="120531" y="56855"/>
          <a:ext cx="11748576" cy="6527194"/>
        </p:xfrm>
        <a:graphic>
          <a:graphicData uri="http://schemas.openxmlformats.org/drawingml/2006/table">
            <a:tbl>
              <a:tblPr firstRow="1" bandRow="1">
                <a:tableStyleId>{5C22544A-7EE6-4342-B048-85BDC9FD1C3A}</a:tableStyleId>
              </a:tblPr>
              <a:tblGrid>
                <a:gridCol w="2937144">
                  <a:extLst>
                    <a:ext uri="{9D8B030D-6E8A-4147-A177-3AD203B41FA5}">
                      <a16:colId xmlns:a16="http://schemas.microsoft.com/office/drawing/2014/main" val="3488399842"/>
                    </a:ext>
                  </a:extLst>
                </a:gridCol>
                <a:gridCol w="2937144">
                  <a:extLst>
                    <a:ext uri="{9D8B030D-6E8A-4147-A177-3AD203B41FA5}">
                      <a16:colId xmlns:a16="http://schemas.microsoft.com/office/drawing/2014/main" val="3033621613"/>
                    </a:ext>
                  </a:extLst>
                </a:gridCol>
                <a:gridCol w="2937144">
                  <a:extLst>
                    <a:ext uri="{9D8B030D-6E8A-4147-A177-3AD203B41FA5}">
                      <a16:colId xmlns:a16="http://schemas.microsoft.com/office/drawing/2014/main" val="3011449425"/>
                    </a:ext>
                  </a:extLst>
                </a:gridCol>
                <a:gridCol w="2937144">
                  <a:extLst>
                    <a:ext uri="{9D8B030D-6E8A-4147-A177-3AD203B41FA5}">
                      <a16:colId xmlns:a16="http://schemas.microsoft.com/office/drawing/2014/main" val="1641293756"/>
                    </a:ext>
                  </a:extLst>
                </a:gridCol>
              </a:tblGrid>
              <a:tr h="326359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562722"/>
                  </a:ext>
                </a:extLst>
              </a:tr>
              <a:tr h="326359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0632218"/>
                  </a:ext>
                </a:extLst>
              </a:tr>
            </a:tbl>
          </a:graphicData>
        </a:graphic>
      </p:graphicFrame>
      <p:pic>
        <p:nvPicPr>
          <p:cNvPr id="9" name="Picture 8">
            <a:extLst>
              <a:ext uri="{FF2B5EF4-FFF2-40B4-BE49-F238E27FC236}">
                <a16:creationId xmlns:a16="http://schemas.microsoft.com/office/drawing/2014/main" id="{08155EDC-C764-4FFF-A245-E8593350E863}"/>
              </a:ext>
            </a:extLst>
          </p:cNvPr>
          <p:cNvPicPr>
            <a:picLocks noChangeAspect="1"/>
          </p:cNvPicPr>
          <p:nvPr/>
        </p:nvPicPr>
        <p:blipFill rotWithShape="1">
          <a:blip r:embed="rId3"/>
          <a:srcRect l="65678" t="8206" r="6346" b="47349"/>
          <a:stretch/>
        </p:blipFill>
        <p:spPr>
          <a:xfrm>
            <a:off x="3084952" y="165402"/>
            <a:ext cx="2844220" cy="3155050"/>
          </a:xfrm>
          <a:prstGeom prst="rect">
            <a:avLst/>
          </a:prstGeom>
        </p:spPr>
      </p:pic>
      <p:pic>
        <p:nvPicPr>
          <p:cNvPr id="5" name="Picture 4">
            <a:extLst>
              <a:ext uri="{FF2B5EF4-FFF2-40B4-BE49-F238E27FC236}">
                <a16:creationId xmlns:a16="http://schemas.microsoft.com/office/drawing/2014/main" id="{02CC194A-4D1E-493C-9830-D1A4DA65B501}"/>
              </a:ext>
            </a:extLst>
          </p:cNvPr>
          <p:cNvPicPr>
            <a:picLocks noChangeAspect="1"/>
          </p:cNvPicPr>
          <p:nvPr/>
        </p:nvPicPr>
        <p:blipFill rotWithShape="1">
          <a:blip r:embed="rId4"/>
          <a:srcRect l="64809" t="46494" r="27884" b="36404"/>
          <a:stretch/>
        </p:blipFill>
        <p:spPr>
          <a:xfrm>
            <a:off x="8956516" y="3329354"/>
            <a:ext cx="2855039" cy="3254695"/>
          </a:xfrm>
          <a:prstGeom prst="rect">
            <a:avLst/>
          </a:prstGeom>
        </p:spPr>
      </p:pic>
      <p:sp>
        <p:nvSpPr>
          <p:cNvPr id="6" name="Rectangle 5">
            <a:extLst>
              <a:ext uri="{FF2B5EF4-FFF2-40B4-BE49-F238E27FC236}">
                <a16:creationId xmlns:a16="http://schemas.microsoft.com/office/drawing/2014/main" id="{42BA7C11-7819-4022-ACC4-DC258805460F}"/>
              </a:ext>
            </a:extLst>
          </p:cNvPr>
          <p:cNvSpPr/>
          <p:nvPr/>
        </p:nvSpPr>
        <p:spPr>
          <a:xfrm>
            <a:off x="8765642" y="5660719"/>
            <a:ext cx="3236785"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Aluminum</a:t>
            </a:r>
          </a:p>
        </p:txBody>
      </p:sp>
      <p:pic>
        <p:nvPicPr>
          <p:cNvPr id="7" name="Picture 6">
            <a:extLst>
              <a:ext uri="{FF2B5EF4-FFF2-40B4-BE49-F238E27FC236}">
                <a16:creationId xmlns:a16="http://schemas.microsoft.com/office/drawing/2014/main" id="{ABA86BB6-05BF-4960-AD84-D36A32FCC47E}"/>
              </a:ext>
            </a:extLst>
          </p:cNvPr>
          <p:cNvPicPr>
            <a:picLocks noChangeAspect="1"/>
          </p:cNvPicPr>
          <p:nvPr/>
        </p:nvPicPr>
        <p:blipFill rotWithShape="1">
          <a:blip r:embed="rId5"/>
          <a:srcRect l="65552" t="8644" r="6873" b="48031"/>
          <a:stretch/>
        </p:blipFill>
        <p:spPr>
          <a:xfrm>
            <a:off x="281354" y="165401"/>
            <a:ext cx="2608672" cy="3163953"/>
          </a:xfrm>
          <a:prstGeom prst="rect">
            <a:avLst/>
          </a:prstGeom>
        </p:spPr>
      </p:pic>
      <p:sp>
        <p:nvSpPr>
          <p:cNvPr id="8" name="Rectangle 7">
            <a:extLst>
              <a:ext uri="{FF2B5EF4-FFF2-40B4-BE49-F238E27FC236}">
                <a16:creationId xmlns:a16="http://schemas.microsoft.com/office/drawing/2014/main" id="{976E0EF6-D7D3-404C-A179-5826398DCC10}"/>
              </a:ext>
            </a:extLst>
          </p:cNvPr>
          <p:cNvSpPr/>
          <p:nvPr/>
        </p:nvSpPr>
        <p:spPr>
          <a:xfrm>
            <a:off x="380444" y="2505669"/>
            <a:ext cx="535724"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sp>
        <p:nvSpPr>
          <p:cNvPr id="10" name="Rectangle 9">
            <a:extLst>
              <a:ext uri="{FF2B5EF4-FFF2-40B4-BE49-F238E27FC236}">
                <a16:creationId xmlns:a16="http://schemas.microsoft.com/office/drawing/2014/main" id="{C9343BDB-4CCB-4F5F-9291-338EFF9DBC24}"/>
              </a:ext>
            </a:extLst>
          </p:cNvPr>
          <p:cNvSpPr/>
          <p:nvPr/>
        </p:nvSpPr>
        <p:spPr>
          <a:xfrm>
            <a:off x="3104833" y="2515852"/>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1" name="Picture 10">
            <a:extLst>
              <a:ext uri="{FF2B5EF4-FFF2-40B4-BE49-F238E27FC236}">
                <a16:creationId xmlns:a16="http://schemas.microsoft.com/office/drawing/2014/main" id="{4D1A92B7-A042-4E06-8C2D-89390BBD30B0}"/>
              </a:ext>
            </a:extLst>
          </p:cNvPr>
          <p:cNvPicPr>
            <a:picLocks noChangeAspect="1"/>
          </p:cNvPicPr>
          <p:nvPr/>
        </p:nvPicPr>
        <p:blipFill rotWithShape="1">
          <a:blip r:embed="rId6"/>
          <a:srcRect l="65678" t="8869" r="6007" b="49852"/>
          <a:stretch/>
        </p:blipFill>
        <p:spPr>
          <a:xfrm>
            <a:off x="6039539" y="144994"/>
            <a:ext cx="2873935" cy="3175457"/>
          </a:xfrm>
          <a:prstGeom prst="rect">
            <a:avLst/>
          </a:prstGeom>
        </p:spPr>
      </p:pic>
      <p:sp>
        <p:nvSpPr>
          <p:cNvPr id="14" name="Rectangle 13">
            <a:extLst>
              <a:ext uri="{FF2B5EF4-FFF2-40B4-BE49-F238E27FC236}">
                <a16:creationId xmlns:a16="http://schemas.microsoft.com/office/drawing/2014/main" id="{153DE6E6-9F1A-4F25-BD59-2914709C9147}"/>
              </a:ext>
            </a:extLst>
          </p:cNvPr>
          <p:cNvSpPr/>
          <p:nvPr/>
        </p:nvSpPr>
        <p:spPr>
          <a:xfrm>
            <a:off x="6143979" y="2397121"/>
            <a:ext cx="535724"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p>
        </p:txBody>
      </p:sp>
      <p:pic>
        <p:nvPicPr>
          <p:cNvPr id="17" name="Picture 16">
            <a:extLst>
              <a:ext uri="{FF2B5EF4-FFF2-40B4-BE49-F238E27FC236}">
                <a16:creationId xmlns:a16="http://schemas.microsoft.com/office/drawing/2014/main" id="{18960B14-18D6-439A-AD4B-C06651413B92}"/>
              </a:ext>
            </a:extLst>
          </p:cNvPr>
          <p:cNvPicPr>
            <a:picLocks noChangeAspect="1"/>
          </p:cNvPicPr>
          <p:nvPr/>
        </p:nvPicPr>
        <p:blipFill rotWithShape="1">
          <a:blip r:embed="rId7"/>
          <a:srcRect l="65191" t="8527" r="6347" b="48416"/>
          <a:stretch/>
        </p:blipFill>
        <p:spPr>
          <a:xfrm>
            <a:off x="8956516" y="165400"/>
            <a:ext cx="2855039" cy="3163953"/>
          </a:xfrm>
          <a:prstGeom prst="rect">
            <a:avLst/>
          </a:prstGeom>
        </p:spPr>
      </p:pic>
      <p:sp>
        <p:nvSpPr>
          <p:cNvPr id="18" name="Rectangle 17">
            <a:extLst>
              <a:ext uri="{FF2B5EF4-FFF2-40B4-BE49-F238E27FC236}">
                <a16:creationId xmlns:a16="http://schemas.microsoft.com/office/drawing/2014/main" id="{5D56A2C8-2E0C-4AAC-9E93-BA1D904EB7F0}"/>
              </a:ext>
            </a:extLst>
          </p:cNvPr>
          <p:cNvSpPr/>
          <p:nvPr/>
        </p:nvSpPr>
        <p:spPr>
          <a:xfrm>
            <a:off x="9160513" y="2505669"/>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9" name="Picture 18">
            <a:extLst>
              <a:ext uri="{FF2B5EF4-FFF2-40B4-BE49-F238E27FC236}">
                <a16:creationId xmlns:a16="http://schemas.microsoft.com/office/drawing/2014/main" id="{319CF14A-CAD5-4A0A-B93F-F842E76CA860}"/>
              </a:ext>
            </a:extLst>
          </p:cNvPr>
          <p:cNvPicPr>
            <a:picLocks noChangeAspect="1"/>
          </p:cNvPicPr>
          <p:nvPr/>
        </p:nvPicPr>
        <p:blipFill rotWithShape="1">
          <a:blip r:embed="rId8"/>
          <a:srcRect l="65191" t="8185" r="6347" b="48416"/>
          <a:stretch/>
        </p:blipFill>
        <p:spPr>
          <a:xfrm>
            <a:off x="189574" y="3405464"/>
            <a:ext cx="2781940" cy="2974842"/>
          </a:xfrm>
          <a:prstGeom prst="rect">
            <a:avLst/>
          </a:prstGeom>
        </p:spPr>
      </p:pic>
      <p:sp>
        <p:nvSpPr>
          <p:cNvPr id="20" name="Rectangle 19">
            <a:extLst>
              <a:ext uri="{FF2B5EF4-FFF2-40B4-BE49-F238E27FC236}">
                <a16:creationId xmlns:a16="http://schemas.microsoft.com/office/drawing/2014/main" id="{7FB7B160-D091-4A38-8574-6799B3E029E0}"/>
              </a:ext>
            </a:extLst>
          </p:cNvPr>
          <p:cNvSpPr/>
          <p:nvPr/>
        </p:nvSpPr>
        <p:spPr>
          <a:xfrm>
            <a:off x="189573" y="5660719"/>
            <a:ext cx="535724"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p>
        </p:txBody>
      </p:sp>
      <p:pic>
        <p:nvPicPr>
          <p:cNvPr id="21" name="Picture 20">
            <a:extLst>
              <a:ext uri="{FF2B5EF4-FFF2-40B4-BE49-F238E27FC236}">
                <a16:creationId xmlns:a16="http://schemas.microsoft.com/office/drawing/2014/main" id="{512EF935-797F-4057-9F39-DCAC279C3A33}"/>
              </a:ext>
            </a:extLst>
          </p:cNvPr>
          <p:cNvPicPr>
            <a:picLocks noChangeAspect="1"/>
          </p:cNvPicPr>
          <p:nvPr/>
        </p:nvPicPr>
        <p:blipFill rotWithShape="1">
          <a:blip r:embed="rId9"/>
          <a:srcRect l="66583" t="8184" r="6869" b="48416"/>
          <a:stretch/>
        </p:blipFill>
        <p:spPr>
          <a:xfrm>
            <a:off x="3127076" y="3403987"/>
            <a:ext cx="2844220" cy="2974842"/>
          </a:xfrm>
          <a:prstGeom prst="rect">
            <a:avLst/>
          </a:prstGeom>
        </p:spPr>
      </p:pic>
      <p:sp>
        <p:nvSpPr>
          <p:cNvPr id="22" name="Rectangle 21">
            <a:extLst>
              <a:ext uri="{FF2B5EF4-FFF2-40B4-BE49-F238E27FC236}">
                <a16:creationId xmlns:a16="http://schemas.microsoft.com/office/drawing/2014/main" id="{917CC71D-FB20-4542-A159-73502861CC11}"/>
              </a:ext>
            </a:extLst>
          </p:cNvPr>
          <p:cNvSpPr/>
          <p:nvPr/>
        </p:nvSpPr>
        <p:spPr>
          <a:xfrm>
            <a:off x="3158497" y="5660719"/>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3" name="Picture 22">
            <a:extLst>
              <a:ext uri="{FF2B5EF4-FFF2-40B4-BE49-F238E27FC236}">
                <a16:creationId xmlns:a16="http://schemas.microsoft.com/office/drawing/2014/main" id="{22B7B393-1CA9-4799-941F-EB2C0930C3FA}"/>
              </a:ext>
            </a:extLst>
          </p:cNvPr>
          <p:cNvPicPr>
            <a:picLocks noChangeAspect="1"/>
          </p:cNvPicPr>
          <p:nvPr/>
        </p:nvPicPr>
        <p:blipFill rotWithShape="1">
          <a:blip r:embed="rId10"/>
          <a:srcRect l="65000" t="8333" r="5962" b="48268"/>
          <a:stretch/>
        </p:blipFill>
        <p:spPr>
          <a:xfrm>
            <a:off x="6027089" y="3403987"/>
            <a:ext cx="2886386" cy="2974842"/>
          </a:xfrm>
          <a:prstGeom prst="rect">
            <a:avLst/>
          </a:prstGeom>
        </p:spPr>
      </p:pic>
      <p:sp>
        <p:nvSpPr>
          <p:cNvPr id="24" name="Rectangle 23">
            <a:extLst>
              <a:ext uri="{FF2B5EF4-FFF2-40B4-BE49-F238E27FC236}">
                <a16:creationId xmlns:a16="http://schemas.microsoft.com/office/drawing/2014/main" id="{5B43CD4D-9CC4-404D-8C1F-8934C236AF60}"/>
              </a:ext>
            </a:extLst>
          </p:cNvPr>
          <p:cNvSpPr/>
          <p:nvPr/>
        </p:nvSpPr>
        <p:spPr>
          <a:xfrm>
            <a:off x="6164912" y="5572578"/>
            <a:ext cx="535724"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7</a:t>
            </a:r>
          </a:p>
        </p:txBody>
      </p:sp>
    </p:spTree>
    <p:extLst>
      <p:ext uri="{BB962C8B-B14F-4D97-AF65-F5344CB8AC3E}">
        <p14:creationId xmlns:p14="http://schemas.microsoft.com/office/powerpoint/2010/main" val="1174011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907894E-ED8D-4108-8B9F-143C015E695A}"/>
              </a:ext>
            </a:extLst>
          </p:cNvPr>
          <p:cNvPicPr>
            <a:picLocks noChangeAspect="1"/>
          </p:cNvPicPr>
          <p:nvPr/>
        </p:nvPicPr>
        <p:blipFill rotWithShape="1">
          <a:blip r:embed="rId3"/>
          <a:srcRect l="65625" t="8926" r="6394" b="48390"/>
          <a:stretch/>
        </p:blipFill>
        <p:spPr>
          <a:xfrm>
            <a:off x="6063099" y="3539355"/>
            <a:ext cx="2981479" cy="2795955"/>
          </a:xfrm>
          <a:prstGeom prst="rect">
            <a:avLst/>
          </a:prstGeom>
        </p:spPr>
      </p:pic>
      <p:pic>
        <p:nvPicPr>
          <p:cNvPr id="18" name="Picture 17">
            <a:extLst>
              <a:ext uri="{FF2B5EF4-FFF2-40B4-BE49-F238E27FC236}">
                <a16:creationId xmlns:a16="http://schemas.microsoft.com/office/drawing/2014/main" id="{0493C879-5D52-48D7-889D-566E5F628329}"/>
              </a:ext>
            </a:extLst>
          </p:cNvPr>
          <p:cNvPicPr>
            <a:picLocks noChangeAspect="1"/>
          </p:cNvPicPr>
          <p:nvPr/>
        </p:nvPicPr>
        <p:blipFill rotWithShape="1">
          <a:blip r:embed="rId4"/>
          <a:srcRect l="65481" t="9211" r="6514" b="50000"/>
          <a:stretch/>
        </p:blipFill>
        <p:spPr>
          <a:xfrm>
            <a:off x="9008637" y="288168"/>
            <a:ext cx="2901464" cy="2925862"/>
          </a:xfrm>
          <a:prstGeom prst="rect">
            <a:avLst/>
          </a:prstGeom>
        </p:spPr>
      </p:pic>
      <p:graphicFrame>
        <p:nvGraphicFramePr>
          <p:cNvPr id="4" name="Table 4">
            <a:extLst>
              <a:ext uri="{FF2B5EF4-FFF2-40B4-BE49-F238E27FC236}">
                <a16:creationId xmlns:a16="http://schemas.microsoft.com/office/drawing/2014/main" id="{9ED0B529-BDEE-45DD-8BFE-CCB1370AA475}"/>
              </a:ext>
            </a:extLst>
          </p:cNvPr>
          <p:cNvGraphicFramePr>
            <a:graphicFrameLocks noGrp="1"/>
          </p:cNvGraphicFramePr>
          <p:nvPr>
            <p:extLst>
              <p:ext uri="{D42A27DB-BD31-4B8C-83A1-F6EECF244321}">
                <p14:modId xmlns:p14="http://schemas.microsoft.com/office/powerpoint/2010/main" val="1483732113"/>
              </p:ext>
            </p:extLst>
          </p:nvPr>
        </p:nvGraphicFramePr>
        <p:xfrm>
          <a:off x="185929" y="255652"/>
          <a:ext cx="11754340" cy="6314180"/>
        </p:xfrm>
        <a:graphic>
          <a:graphicData uri="http://schemas.openxmlformats.org/drawingml/2006/table">
            <a:tbl>
              <a:tblPr firstRow="1" bandRow="1">
                <a:tableStyleId>{5C22544A-7EE6-4342-B048-85BDC9FD1C3A}</a:tableStyleId>
              </a:tblPr>
              <a:tblGrid>
                <a:gridCol w="2938585">
                  <a:extLst>
                    <a:ext uri="{9D8B030D-6E8A-4147-A177-3AD203B41FA5}">
                      <a16:colId xmlns:a16="http://schemas.microsoft.com/office/drawing/2014/main" val="845192793"/>
                    </a:ext>
                  </a:extLst>
                </a:gridCol>
                <a:gridCol w="2938585">
                  <a:extLst>
                    <a:ext uri="{9D8B030D-6E8A-4147-A177-3AD203B41FA5}">
                      <a16:colId xmlns:a16="http://schemas.microsoft.com/office/drawing/2014/main" val="2390842128"/>
                    </a:ext>
                  </a:extLst>
                </a:gridCol>
                <a:gridCol w="2938585">
                  <a:extLst>
                    <a:ext uri="{9D8B030D-6E8A-4147-A177-3AD203B41FA5}">
                      <a16:colId xmlns:a16="http://schemas.microsoft.com/office/drawing/2014/main" val="199031346"/>
                    </a:ext>
                  </a:extLst>
                </a:gridCol>
                <a:gridCol w="2938585">
                  <a:extLst>
                    <a:ext uri="{9D8B030D-6E8A-4147-A177-3AD203B41FA5}">
                      <a16:colId xmlns:a16="http://schemas.microsoft.com/office/drawing/2014/main" val="194838213"/>
                    </a:ext>
                  </a:extLst>
                </a:gridCol>
              </a:tblGrid>
              <a:tr h="315709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5942882"/>
                  </a:ext>
                </a:extLst>
              </a:tr>
              <a:tr h="315709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9255054"/>
                  </a:ext>
                </a:extLst>
              </a:tr>
            </a:tbl>
          </a:graphicData>
        </a:graphic>
      </p:graphicFrame>
      <p:pic>
        <p:nvPicPr>
          <p:cNvPr id="6" name="Picture 5">
            <a:extLst>
              <a:ext uri="{FF2B5EF4-FFF2-40B4-BE49-F238E27FC236}">
                <a16:creationId xmlns:a16="http://schemas.microsoft.com/office/drawing/2014/main" id="{DECDF7F4-800B-42B0-9A57-66283CDADF98}"/>
              </a:ext>
            </a:extLst>
          </p:cNvPr>
          <p:cNvPicPr>
            <a:picLocks noChangeAspect="1"/>
          </p:cNvPicPr>
          <p:nvPr/>
        </p:nvPicPr>
        <p:blipFill rotWithShape="1">
          <a:blip r:embed="rId5"/>
          <a:srcRect l="65048" t="48204" r="27884" b="36660"/>
          <a:stretch/>
        </p:blipFill>
        <p:spPr>
          <a:xfrm>
            <a:off x="9020907" y="3429000"/>
            <a:ext cx="2901463" cy="3048956"/>
          </a:xfrm>
          <a:prstGeom prst="rect">
            <a:avLst/>
          </a:prstGeom>
        </p:spPr>
      </p:pic>
      <p:sp>
        <p:nvSpPr>
          <p:cNvPr id="7" name="Rectangle 6">
            <a:extLst>
              <a:ext uri="{FF2B5EF4-FFF2-40B4-BE49-F238E27FC236}">
                <a16:creationId xmlns:a16="http://schemas.microsoft.com/office/drawing/2014/main" id="{250A9BB3-F69A-4C2C-A118-9A39F3DE6395}"/>
              </a:ext>
            </a:extLst>
          </p:cNvPr>
          <p:cNvSpPr/>
          <p:nvPr/>
        </p:nvSpPr>
        <p:spPr>
          <a:xfrm>
            <a:off x="10471638" y="4953478"/>
            <a:ext cx="1539204"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Gold</a:t>
            </a:r>
          </a:p>
        </p:txBody>
      </p:sp>
      <p:pic>
        <p:nvPicPr>
          <p:cNvPr id="8" name="Picture 7">
            <a:extLst>
              <a:ext uri="{FF2B5EF4-FFF2-40B4-BE49-F238E27FC236}">
                <a16:creationId xmlns:a16="http://schemas.microsoft.com/office/drawing/2014/main" id="{1FE70C8D-9802-4E0A-92C1-EBB31273E14B}"/>
              </a:ext>
            </a:extLst>
          </p:cNvPr>
          <p:cNvPicPr>
            <a:picLocks noChangeAspect="1"/>
          </p:cNvPicPr>
          <p:nvPr/>
        </p:nvPicPr>
        <p:blipFill rotWithShape="1">
          <a:blip r:embed="rId6"/>
          <a:srcRect l="65480" t="9112" r="6251" b="48203"/>
          <a:stretch/>
        </p:blipFill>
        <p:spPr>
          <a:xfrm>
            <a:off x="154996" y="288168"/>
            <a:ext cx="2953786" cy="2925862"/>
          </a:xfrm>
          <a:prstGeom prst="rect">
            <a:avLst/>
          </a:prstGeom>
        </p:spPr>
      </p:pic>
      <p:sp>
        <p:nvSpPr>
          <p:cNvPr id="9" name="Rectangle 8">
            <a:extLst>
              <a:ext uri="{FF2B5EF4-FFF2-40B4-BE49-F238E27FC236}">
                <a16:creationId xmlns:a16="http://schemas.microsoft.com/office/drawing/2014/main" id="{53BE1616-F7B8-48BD-BBDB-DA9C5BCE136E}"/>
              </a:ext>
            </a:extLst>
          </p:cNvPr>
          <p:cNvSpPr/>
          <p:nvPr/>
        </p:nvSpPr>
        <p:spPr>
          <a:xfrm>
            <a:off x="226821" y="2409863"/>
            <a:ext cx="535724"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pic>
        <p:nvPicPr>
          <p:cNvPr id="10" name="Picture 9">
            <a:extLst>
              <a:ext uri="{FF2B5EF4-FFF2-40B4-BE49-F238E27FC236}">
                <a16:creationId xmlns:a16="http://schemas.microsoft.com/office/drawing/2014/main" id="{F8C88B76-37A9-471C-9BE2-849C425C44BE}"/>
              </a:ext>
            </a:extLst>
          </p:cNvPr>
          <p:cNvPicPr>
            <a:picLocks noChangeAspect="1"/>
          </p:cNvPicPr>
          <p:nvPr/>
        </p:nvPicPr>
        <p:blipFill rotWithShape="1">
          <a:blip r:embed="rId7"/>
          <a:srcRect l="65918" t="8855" r="6106" b="48461"/>
          <a:stretch/>
        </p:blipFill>
        <p:spPr>
          <a:xfrm>
            <a:off x="3183364" y="288168"/>
            <a:ext cx="2912636" cy="2925862"/>
          </a:xfrm>
          <a:prstGeom prst="rect">
            <a:avLst/>
          </a:prstGeom>
        </p:spPr>
      </p:pic>
      <p:sp>
        <p:nvSpPr>
          <p:cNvPr id="11" name="Rectangle 10">
            <a:extLst>
              <a:ext uri="{FF2B5EF4-FFF2-40B4-BE49-F238E27FC236}">
                <a16:creationId xmlns:a16="http://schemas.microsoft.com/office/drawing/2014/main" id="{0EC2FE32-4D12-49FE-B32D-69E3334E80F7}"/>
              </a:ext>
            </a:extLst>
          </p:cNvPr>
          <p:cNvSpPr/>
          <p:nvPr/>
        </p:nvSpPr>
        <p:spPr>
          <a:xfrm>
            <a:off x="3401058" y="2471547"/>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3" name="Rectangle 12">
            <a:extLst>
              <a:ext uri="{FF2B5EF4-FFF2-40B4-BE49-F238E27FC236}">
                <a16:creationId xmlns:a16="http://schemas.microsoft.com/office/drawing/2014/main" id="{B5372CD6-17C1-4641-AB49-FB163F937DBC}"/>
              </a:ext>
            </a:extLst>
          </p:cNvPr>
          <p:cNvSpPr/>
          <p:nvPr/>
        </p:nvSpPr>
        <p:spPr>
          <a:xfrm>
            <a:off x="9020907" y="2471547"/>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7" name="Picture 16">
            <a:extLst>
              <a:ext uri="{FF2B5EF4-FFF2-40B4-BE49-F238E27FC236}">
                <a16:creationId xmlns:a16="http://schemas.microsoft.com/office/drawing/2014/main" id="{A2317501-60D5-439C-8960-45F3A33BA6CA}"/>
              </a:ext>
            </a:extLst>
          </p:cNvPr>
          <p:cNvPicPr>
            <a:picLocks noChangeAspect="1"/>
          </p:cNvPicPr>
          <p:nvPr/>
        </p:nvPicPr>
        <p:blipFill rotWithShape="1">
          <a:blip r:embed="rId8"/>
          <a:srcRect l="65337" t="9881" r="6514" b="47435"/>
          <a:stretch/>
        </p:blipFill>
        <p:spPr>
          <a:xfrm>
            <a:off x="6096000" y="288168"/>
            <a:ext cx="2859403" cy="2925862"/>
          </a:xfrm>
          <a:prstGeom prst="rect">
            <a:avLst/>
          </a:prstGeom>
        </p:spPr>
      </p:pic>
      <p:sp>
        <p:nvSpPr>
          <p:cNvPr id="16" name="Rectangle 15">
            <a:extLst>
              <a:ext uri="{FF2B5EF4-FFF2-40B4-BE49-F238E27FC236}">
                <a16:creationId xmlns:a16="http://schemas.microsoft.com/office/drawing/2014/main" id="{D0B59D21-8224-4F6F-BEC4-40F7AF68D54C}"/>
              </a:ext>
            </a:extLst>
          </p:cNvPr>
          <p:cNvSpPr/>
          <p:nvPr/>
        </p:nvSpPr>
        <p:spPr>
          <a:xfrm>
            <a:off x="6159675" y="5725705"/>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7</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2" name="Rectangle 11">
            <a:extLst>
              <a:ext uri="{FF2B5EF4-FFF2-40B4-BE49-F238E27FC236}">
                <a16:creationId xmlns:a16="http://schemas.microsoft.com/office/drawing/2014/main" id="{270342B0-5547-4F7B-8D64-DD13D5423F29}"/>
              </a:ext>
            </a:extLst>
          </p:cNvPr>
          <p:cNvSpPr/>
          <p:nvPr/>
        </p:nvSpPr>
        <p:spPr>
          <a:xfrm>
            <a:off x="6245165" y="2461057"/>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9" name="Picture 18">
            <a:extLst>
              <a:ext uri="{FF2B5EF4-FFF2-40B4-BE49-F238E27FC236}">
                <a16:creationId xmlns:a16="http://schemas.microsoft.com/office/drawing/2014/main" id="{1F0E4C7C-FBA8-41A4-89A2-3804721E471B}"/>
              </a:ext>
            </a:extLst>
          </p:cNvPr>
          <p:cNvPicPr>
            <a:picLocks noChangeAspect="1"/>
          </p:cNvPicPr>
          <p:nvPr/>
        </p:nvPicPr>
        <p:blipFill rotWithShape="1">
          <a:blip r:embed="rId9"/>
          <a:srcRect l="65768" t="9211" r="6515" b="50000"/>
          <a:stretch/>
        </p:blipFill>
        <p:spPr>
          <a:xfrm>
            <a:off x="198805" y="3539358"/>
            <a:ext cx="2953786" cy="2795954"/>
          </a:xfrm>
          <a:prstGeom prst="rect">
            <a:avLst/>
          </a:prstGeom>
        </p:spPr>
      </p:pic>
      <p:sp>
        <p:nvSpPr>
          <p:cNvPr id="14" name="Rectangle 13">
            <a:extLst>
              <a:ext uri="{FF2B5EF4-FFF2-40B4-BE49-F238E27FC236}">
                <a16:creationId xmlns:a16="http://schemas.microsoft.com/office/drawing/2014/main" id="{15B53A78-A35E-4B62-83C9-8319B9E6C10C}"/>
              </a:ext>
            </a:extLst>
          </p:cNvPr>
          <p:cNvSpPr/>
          <p:nvPr/>
        </p:nvSpPr>
        <p:spPr>
          <a:xfrm>
            <a:off x="207053" y="5725331"/>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0" name="Picture 19">
            <a:extLst>
              <a:ext uri="{FF2B5EF4-FFF2-40B4-BE49-F238E27FC236}">
                <a16:creationId xmlns:a16="http://schemas.microsoft.com/office/drawing/2014/main" id="{3D4E39D5-36BC-4A20-973E-23E79B733899}"/>
              </a:ext>
            </a:extLst>
          </p:cNvPr>
          <p:cNvPicPr>
            <a:picLocks noChangeAspect="1"/>
          </p:cNvPicPr>
          <p:nvPr/>
        </p:nvPicPr>
        <p:blipFill rotWithShape="1">
          <a:blip r:embed="rId10"/>
          <a:srcRect l="65480" t="9724" r="6395" b="47592"/>
          <a:stretch/>
        </p:blipFill>
        <p:spPr>
          <a:xfrm>
            <a:off x="3144225" y="3539358"/>
            <a:ext cx="2888101" cy="2795953"/>
          </a:xfrm>
          <a:prstGeom prst="rect">
            <a:avLst/>
          </a:prstGeom>
        </p:spPr>
      </p:pic>
      <p:sp>
        <p:nvSpPr>
          <p:cNvPr id="15" name="Rectangle 14">
            <a:extLst>
              <a:ext uri="{FF2B5EF4-FFF2-40B4-BE49-F238E27FC236}">
                <a16:creationId xmlns:a16="http://schemas.microsoft.com/office/drawing/2014/main" id="{7A901ACF-5203-4B45-B60E-4E160BE10B43}"/>
              </a:ext>
            </a:extLst>
          </p:cNvPr>
          <p:cNvSpPr/>
          <p:nvPr/>
        </p:nvSpPr>
        <p:spPr>
          <a:xfrm>
            <a:off x="3183364" y="5715323"/>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87736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F41449-B71E-4202-802C-C40C9AAF984E}"/>
              </a:ext>
            </a:extLst>
          </p:cNvPr>
          <p:cNvGrpSpPr/>
          <p:nvPr/>
        </p:nvGrpSpPr>
        <p:grpSpPr>
          <a:xfrm>
            <a:off x="1" y="0"/>
            <a:ext cx="12192000" cy="6886117"/>
            <a:chOff x="922844" y="1837578"/>
            <a:chExt cx="7060571" cy="5017075"/>
          </a:xfrm>
        </p:grpSpPr>
        <p:pic>
          <p:nvPicPr>
            <p:cNvPr id="5" name="Picture 4">
              <a:extLst>
                <a:ext uri="{FF2B5EF4-FFF2-40B4-BE49-F238E27FC236}">
                  <a16:creationId xmlns:a16="http://schemas.microsoft.com/office/drawing/2014/main" id="{2FF66A6B-3DE4-4558-8CEB-7F9044F83CEC}"/>
                </a:ext>
              </a:extLst>
            </p:cNvPr>
            <p:cNvPicPr>
              <a:picLocks noChangeAspect="1"/>
            </p:cNvPicPr>
            <p:nvPr/>
          </p:nvPicPr>
          <p:blipFill rotWithShape="1">
            <a:blip r:embed="rId3"/>
            <a:srcRect l="26753" t="33565" r="58846" b="37227"/>
            <a:stretch/>
          </p:blipFill>
          <p:spPr>
            <a:xfrm>
              <a:off x="922844" y="1837578"/>
              <a:ext cx="2295341" cy="2617191"/>
            </a:xfrm>
            <a:prstGeom prst="rect">
              <a:avLst/>
            </a:prstGeom>
          </p:spPr>
        </p:pic>
        <p:pic>
          <p:nvPicPr>
            <p:cNvPr id="6" name="Picture 5">
              <a:extLst>
                <a:ext uri="{FF2B5EF4-FFF2-40B4-BE49-F238E27FC236}">
                  <a16:creationId xmlns:a16="http://schemas.microsoft.com/office/drawing/2014/main" id="{C4FE3D15-228E-4685-9BDF-486124A795FA}"/>
                </a:ext>
              </a:extLst>
            </p:cNvPr>
            <p:cNvPicPr>
              <a:picLocks noChangeAspect="1"/>
            </p:cNvPicPr>
            <p:nvPr/>
          </p:nvPicPr>
          <p:blipFill rotWithShape="1">
            <a:blip r:embed="rId4"/>
            <a:srcRect l="41037" t="33339" r="37809" b="36348"/>
            <a:stretch/>
          </p:blipFill>
          <p:spPr>
            <a:xfrm>
              <a:off x="3170799" y="1837579"/>
              <a:ext cx="2579076" cy="2617190"/>
            </a:xfrm>
            <a:prstGeom prst="rect">
              <a:avLst/>
            </a:prstGeom>
          </p:spPr>
        </p:pic>
        <p:pic>
          <p:nvPicPr>
            <p:cNvPr id="7" name="Picture 6">
              <a:extLst>
                <a:ext uri="{FF2B5EF4-FFF2-40B4-BE49-F238E27FC236}">
                  <a16:creationId xmlns:a16="http://schemas.microsoft.com/office/drawing/2014/main" id="{8867AEFC-44B6-4A2A-82FD-7F130709BE4A}"/>
                </a:ext>
              </a:extLst>
            </p:cNvPr>
            <p:cNvPicPr>
              <a:picLocks noChangeAspect="1"/>
            </p:cNvPicPr>
            <p:nvPr/>
          </p:nvPicPr>
          <p:blipFill rotWithShape="1">
            <a:blip r:embed="rId5"/>
            <a:srcRect l="49135" t="33591" r="19904" b="35059"/>
            <a:stretch/>
          </p:blipFill>
          <p:spPr>
            <a:xfrm>
              <a:off x="4208584" y="1837579"/>
              <a:ext cx="3774831" cy="2617190"/>
            </a:xfrm>
            <a:prstGeom prst="rect">
              <a:avLst/>
            </a:prstGeom>
          </p:spPr>
        </p:pic>
        <p:pic>
          <p:nvPicPr>
            <p:cNvPr id="8" name="Picture 7">
              <a:extLst>
                <a:ext uri="{FF2B5EF4-FFF2-40B4-BE49-F238E27FC236}">
                  <a16:creationId xmlns:a16="http://schemas.microsoft.com/office/drawing/2014/main" id="{196733D5-933D-4647-AF31-F3EFCBB8B049}"/>
                </a:ext>
              </a:extLst>
            </p:cNvPr>
            <p:cNvPicPr>
              <a:picLocks noChangeAspect="1"/>
            </p:cNvPicPr>
            <p:nvPr/>
          </p:nvPicPr>
          <p:blipFill rotWithShape="1">
            <a:blip r:embed="rId6"/>
            <a:srcRect l="48562" t="50561" r="20476" b="10978"/>
            <a:stretch/>
          </p:blipFill>
          <p:spPr>
            <a:xfrm>
              <a:off x="4054504" y="3429000"/>
              <a:ext cx="3914608" cy="3425653"/>
            </a:xfrm>
            <a:prstGeom prst="rect">
              <a:avLst/>
            </a:prstGeom>
          </p:spPr>
        </p:pic>
        <p:pic>
          <p:nvPicPr>
            <p:cNvPr id="9" name="Picture 8">
              <a:extLst>
                <a:ext uri="{FF2B5EF4-FFF2-40B4-BE49-F238E27FC236}">
                  <a16:creationId xmlns:a16="http://schemas.microsoft.com/office/drawing/2014/main" id="{91273C01-F379-4049-8E68-EB32E234807B}"/>
                </a:ext>
              </a:extLst>
            </p:cNvPr>
            <p:cNvPicPr>
              <a:picLocks noChangeAspect="1"/>
            </p:cNvPicPr>
            <p:nvPr/>
          </p:nvPicPr>
          <p:blipFill rotWithShape="1">
            <a:blip r:embed="rId7"/>
            <a:srcRect l="41076" t="53469" r="33745" b="14372"/>
            <a:stretch/>
          </p:blipFill>
          <p:spPr>
            <a:xfrm>
              <a:off x="3170799" y="3634154"/>
              <a:ext cx="3069861" cy="3182386"/>
            </a:xfrm>
            <a:prstGeom prst="rect">
              <a:avLst/>
            </a:prstGeom>
          </p:spPr>
        </p:pic>
        <p:pic>
          <p:nvPicPr>
            <p:cNvPr id="10" name="Picture 9">
              <a:extLst>
                <a:ext uri="{FF2B5EF4-FFF2-40B4-BE49-F238E27FC236}">
                  <a16:creationId xmlns:a16="http://schemas.microsoft.com/office/drawing/2014/main" id="{7C8744D2-DF45-4D4A-B4E1-369F370E8D1C}"/>
                </a:ext>
              </a:extLst>
            </p:cNvPr>
            <p:cNvPicPr>
              <a:picLocks noChangeAspect="1"/>
            </p:cNvPicPr>
            <p:nvPr/>
          </p:nvPicPr>
          <p:blipFill rotWithShape="1">
            <a:blip r:embed="rId8"/>
            <a:srcRect l="27110" t="54710" r="58805" b="14345"/>
            <a:stretch/>
          </p:blipFill>
          <p:spPr>
            <a:xfrm>
              <a:off x="922844" y="3690114"/>
              <a:ext cx="2247955" cy="3126426"/>
            </a:xfrm>
            <a:prstGeom prst="rect">
              <a:avLst/>
            </a:prstGeom>
          </p:spPr>
        </p:pic>
        <p:pic>
          <p:nvPicPr>
            <p:cNvPr id="11" name="Picture 10">
              <a:extLst>
                <a:ext uri="{FF2B5EF4-FFF2-40B4-BE49-F238E27FC236}">
                  <a16:creationId xmlns:a16="http://schemas.microsoft.com/office/drawing/2014/main" id="{2EEA237F-E254-40C1-B5FA-638F34BA86C5}"/>
                </a:ext>
              </a:extLst>
            </p:cNvPr>
            <p:cNvPicPr>
              <a:picLocks noChangeAspect="1"/>
            </p:cNvPicPr>
            <p:nvPr/>
          </p:nvPicPr>
          <p:blipFill rotWithShape="1">
            <a:blip r:embed="rId9"/>
            <a:srcRect l="62642" t="66547" r="20673" b="15030"/>
            <a:stretch/>
          </p:blipFill>
          <p:spPr>
            <a:xfrm>
              <a:off x="5851497" y="4861154"/>
              <a:ext cx="2082431" cy="1955385"/>
            </a:xfrm>
            <a:prstGeom prst="rect">
              <a:avLst/>
            </a:prstGeom>
          </p:spPr>
        </p:pic>
      </p:grpSp>
      <p:graphicFrame>
        <p:nvGraphicFramePr>
          <p:cNvPr id="14" name="Table 14">
            <a:extLst>
              <a:ext uri="{FF2B5EF4-FFF2-40B4-BE49-F238E27FC236}">
                <a16:creationId xmlns:a16="http://schemas.microsoft.com/office/drawing/2014/main" id="{547E28A3-4880-460B-8731-F0E6973DF24E}"/>
              </a:ext>
            </a:extLst>
          </p:cNvPr>
          <p:cNvGraphicFramePr>
            <a:graphicFrameLocks noGrp="1"/>
          </p:cNvGraphicFramePr>
          <p:nvPr>
            <p:extLst>
              <p:ext uri="{D42A27DB-BD31-4B8C-83A1-F6EECF244321}">
                <p14:modId xmlns:p14="http://schemas.microsoft.com/office/powerpoint/2010/main" val="2709663650"/>
              </p:ext>
            </p:extLst>
          </p:nvPr>
        </p:nvGraphicFramePr>
        <p:xfrm>
          <a:off x="344628" y="502920"/>
          <a:ext cx="4084566" cy="2926080"/>
        </p:xfrm>
        <a:graphic>
          <a:graphicData uri="http://schemas.openxmlformats.org/drawingml/2006/table">
            <a:tbl>
              <a:tblPr firstRow="1" bandRow="1">
                <a:tableStyleId>{5C22544A-7EE6-4342-B048-85BDC9FD1C3A}</a:tableStyleId>
              </a:tblPr>
              <a:tblGrid>
                <a:gridCol w="2042283">
                  <a:extLst>
                    <a:ext uri="{9D8B030D-6E8A-4147-A177-3AD203B41FA5}">
                      <a16:colId xmlns:a16="http://schemas.microsoft.com/office/drawing/2014/main" val="734203474"/>
                    </a:ext>
                  </a:extLst>
                </a:gridCol>
                <a:gridCol w="2042283">
                  <a:extLst>
                    <a:ext uri="{9D8B030D-6E8A-4147-A177-3AD203B41FA5}">
                      <a16:colId xmlns:a16="http://schemas.microsoft.com/office/drawing/2014/main" val="2787960382"/>
                    </a:ext>
                  </a:extLst>
                </a:gridCol>
              </a:tblGrid>
              <a:tr h="323237">
                <a:tc>
                  <a:txBody>
                    <a:bodyPr/>
                    <a:lstStyle/>
                    <a:p>
                      <a:pPr algn="ctr"/>
                      <a:r>
                        <a:rPr lang="en-US" u="sng" dirty="0">
                          <a:solidFill>
                            <a:schemeClr val="tx1"/>
                          </a:solidFill>
                          <a:effectLst>
                            <a:outerShdw blurRad="38100" dist="38100" dir="2700000" algn="tl">
                              <a:srgbClr val="000000">
                                <a:alpha val="43137"/>
                              </a:srgbClr>
                            </a:outerShdw>
                          </a:effectLst>
                        </a:rPr>
                        <a:t>Metal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u="sng" dirty="0">
                          <a:solidFill>
                            <a:schemeClr val="tx1"/>
                          </a:solidFill>
                          <a:effectLst>
                            <a:outerShdw blurRad="38100" dist="38100" dir="2700000" algn="tl">
                              <a:srgbClr val="000000">
                                <a:alpha val="43137"/>
                              </a:srgbClr>
                            </a:outerShdw>
                          </a:effectLst>
                        </a:rPr>
                        <a:t>Scintillations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365739860"/>
                  </a:ext>
                </a:extLst>
              </a:tr>
              <a:tr h="323237">
                <a:tc>
                  <a:txBody>
                    <a:bodyPr/>
                    <a:lstStyle/>
                    <a:p>
                      <a:r>
                        <a:rPr lang="en-US" dirty="0"/>
                        <a:t>Aluminum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4073980343"/>
                  </a:ext>
                </a:extLst>
              </a:tr>
              <a:tr h="323237">
                <a:tc>
                  <a:txBody>
                    <a:bodyPr/>
                    <a:lstStyle/>
                    <a:p>
                      <a:r>
                        <a:rPr lang="en-US" dirty="0"/>
                        <a:t>Iron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537474521"/>
                  </a:ext>
                </a:extLst>
              </a:tr>
              <a:tr h="323237">
                <a:tc>
                  <a:txBody>
                    <a:bodyPr/>
                    <a:lstStyle/>
                    <a:p>
                      <a:r>
                        <a:rPr lang="en-US" dirty="0"/>
                        <a:t>Copper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494854963"/>
                  </a:ext>
                </a:extLst>
              </a:tr>
              <a:tr h="323237">
                <a:tc>
                  <a:txBody>
                    <a:bodyPr/>
                    <a:lstStyle/>
                    <a:p>
                      <a:r>
                        <a:rPr lang="en-US" dirty="0"/>
                        <a:t>Silver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869113646"/>
                  </a:ext>
                </a:extLst>
              </a:tr>
              <a:tr h="323237">
                <a:tc>
                  <a:txBody>
                    <a:bodyPr/>
                    <a:lstStyle/>
                    <a:p>
                      <a:r>
                        <a:rPr lang="en-US" dirty="0"/>
                        <a:t>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480598311"/>
                  </a:ext>
                </a:extLst>
              </a:tr>
              <a:tr h="323237">
                <a:tc>
                  <a:txBody>
                    <a:bodyPr/>
                    <a:lstStyle/>
                    <a:p>
                      <a:r>
                        <a:rPr lang="en-US" dirty="0"/>
                        <a:t>Platinum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446754805"/>
                  </a:ext>
                </a:extLst>
              </a:tr>
              <a:tr h="323237">
                <a:tc>
                  <a:txBody>
                    <a:bodyPr/>
                    <a:lstStyle/>
                    <a:p>
                      <a:r>
                        <a:rPr lang="en-US" dirty="0"/>
                        <a:t>Gold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367132833"/>
                  </a:ext>
                </a:extLst>
              </a:tr>
            </a:tbl>
          </a:graphicData>
        </a:graphic>
      </p:graphicFrame>
      <p:graphicFrame>
        <p:nvGraphicFramePr>
          <p:cNvPr id="16" name="Table 14">
            <a:extLst>
              <a:ext uri="{FF2B5EF4-FFF2-40B4-BE49-F238E27FC236}">
                <a16:creationId xmlns:a16="http://schemas.microsoft.com/office/drawing/2014/main" id="{D7D11D46-53A4-4AF0-9393-5DE14C51C678}"/>
              </a:ext>
            </a:extLst>
          </p:cNvPr>
          <p:cNvGraphicFramePr>
            <a:graphicFrameLocks noGrp="1"/>
          </p:cNvGraphicFramePr>
          <p:nvPr>
            <p:extLst>
              <p:ext uri="{D42A27DB-BD31-4B8C-83A1-F6EECF244321}">
                <p14:modId xmlns:p14="http://schemas.microsoft.com/office/powerpoint/2010/main" val="2914611533"/>
              </p:ext>
            </p:extLst>
          </p:nvPr>
        </p:nvGraphicFramePr>
        <p:xfrm>
          <a:off x="4773821" y="502920"/>
          <a:ext cx="4084566" cy="2926080"/>
        </p:xfrm>
        <a:graphic>
          <a:graphicData uri="http://schemas.openxmlformats.org/drawingml/2006/table">
            <a:tbl>
              <a:tblPr firstRow="1" bandRow="1">
                <a:tableStyleId>{5C22544A-7EE6-4342-B048-85BDC9FD1C3A}</a:tableStyleId>
              </a:tblPr>
              <a:tblGrid>
                <a:gridCol w="2042283">
                  <a:extLst>
                    <a:ext uri="{9D8B030D-6E8A-4147-A177-3AD203B41FA5}">
                      <a16:colId xmlns:a16="http://schemas.microsoft.com/office/drawing/2014/main" val="734203474"/>
                    </a:ext>
                  </a:extLst>
                </a:gridCol>
                <a:gridCol w="2042283">
                  <a:extLst>
                    <a:ext uri="{9D8B030D-6E8A-4147-A177-3AD203B41FA5}">
                      <a16:colId xmlns:a16="http://schemas.microsoft.com/office/drawing/2014/main" val="2787960382"/>
                    </a:ext>
                  </a:extLst>
                </a:gridCol>
              </a:tblGrid>
              <a:tr h="323237">
                <a:tc>
                  <a:txBody>
                    <a:bodyPr/>
                    <a:lstStyle/>
                    <a:p>
                      <a:pPr algn="ctr"/>
                      <a:r>
                        <a:rPr lang="en-US" u="sng" dirty="0">
                          <a:solidFill>
                            <a:schemeClr val="tx1"/>
                          </a:solidFill>
                          <a:effectLst>
                            <a:outerShdw blurRad="38100" dist="38100" dir="2700000" algn="tl">
                              <a:srgbClr val="000000">
                                <a:alpha val="43137"/>
                              </a:srgbClr>
                            </a:outerShdw>
                          </a:effectLst>
                        </a:rPr>
                        <a:t>Metal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u="sng" dirty="0">
                          <a:solidFill>
                            <a:schemeClr val="tx1"/>
                          </a:solidFill>
                          <a:effectLst>
                            <a:outerShdw blurRad="38100" dist="38100" dir="2700000" algn="tl">
                              <a:srgbClr val="000000">
                                <a:alpha val="43137"/>
                              </a:srgbClr>
                            </a:outerShdw>
                          </a:effectLst>
                        </a:rPr>
                        <a:t>Scintillations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365739860"/>
                  </a:ext>
                </a:extLst>
              </a:tr>
              <a:tr h="323237">
                <a:tc>
                  <a:txBody>
                    <a:bodyPr/>
                    <a:lstStyle/>
                    <a:p>
                      <a:r>
                        <a:rPr lang="en-US" dirty="0"/>
                        <a:t>Aluminum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4073980343"/>
                  </a:ext>
                </a:extLst>
              </a:tr>
              <a:tr h="323237">
                <a:tc>
                  <a:txBody>
                    <a:bodyPr/>
                    <a:lstStyle/>
                    <a:p>
                      <a:r>
                        <a:rPr lang="en-US" dirty="0"/>
                        <a:t>Iron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537474521"/>
                  </a:ext>
                </a:extLst>
              </a:tr>
              <a:tr h="323237">
                <a:tc>
                  <a:txBody>
                    <a:bodyPr/>
                    <a:lstStyle/>
                    <a:p>
                      <a:r>
                        <a:rPr lang="en-US" dirty="0"/>
                        <a:t>Copper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494854963"/>
                  </a:ext>
                </a:extLst>
              </a:tr>
              <a:tr h="323237">
                <a:tc>
                  <a:txBody>
                    <a:bodyPr/>
                    <a:lstStyle/>
                    <a:p>
                      <a:r>
                        <a:rPr lang="en-US" dirty="0"/>
                        <a:t>Silver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869113646"/>
                  </a:ext>
                </a:extLst>
              </a:tr>
              <a:tr h="323237">
                <a:tc>
                  <a:txBody>
                    <a:bodyPr/>
                    <a:lstStyle/>
                    <a:p>
                      <a:r>
                        <a:rPr lang="en-US" dirty="0"/>
                        <a:t>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480598311"/>
                  </a:ext>
                </a:extLst>
              </a:tr>
              <a:tr h="323237">
                <a:tc>
                  <a:txBody>
                    <a:bodyPr/>
                    <a:lstStyle/>
                    <a:p>
                      <a:r>
                        <a:rPr lang="en-US" dirty="0"/>
                        <a:t>Platinum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446754805"/>
                  </a:ext>
                </a:extLst>
              </a:tr>
              <a:tr h="323237">
                <a:tc>
                  <a:txBody>
                    <a:bodyPr/>
                    <a:lstStyle/>
                    <a:p>
                      <a:r>
                        <a:rPr lang="en-US" dirty="0"/>
                        <a:t>Gold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367132833"/>
                  </a:ext>
                </a:extLst>
              </a:tr>
            </a:tbl>
          </a:graphicData>
        </a:graphic>
      </p:graphicFrame>
      <p:graphicFrame>
        <p:nvGraphicFramePr>
          <p:cNvPr id="17" name="Table 14">
            <a:extLst>
              <a:ext uri="{FF2B5EF4-FFF2-40B4-BE49-F238E27FC236}">
                <a16:creationId xmlns:a16="http://schemas.microsoft.com/office/drawing/2014/main" id="{E33A8DFF-EAA5-43A7-800E-196028BB5699}"/>
              </a:ext>
            </a:extLst>
          </p:cNvPr>
          <p:cNvGraphicFramePr>
            <a:graphicFrameLocks noGrp="1"/>
          </p:cNvGraphicFramePr>
          <p:nvPr>
            <p:extLst>
              <p:ext uri="{D42A27DB-BD31-4B8C-83A1-F6EECF244321}">
                <p14:modId xmlns:p14="http://schemas.microsoft.com/office/powerpoint/2010/main" val="941118466"/>
              </p:ext>
            </p:extLst>
          </p:nvPr>
        </p:nvGraphicFramePr>
        <p:xfrm>
          <a:off x="380739" y="3806464"/>
          <a:ext cx="4084566" cy="2926080"/>
        </p:xfrm>
        <a:graphic>
          <a:graphicData uri="http://schemas.openxmlformats.org/drawingml/2006/table">
            <a:tbl>
              <a:tblPr firstRow="1" bandRow="1">
                <a:tableStyleId>{5C22544A-7EE6-4342-B048-85BDC9FD1C3A}</a:tableStyleId>
              </a:tblPr>
              <a:tblGrid>
                <a:gridCol w="2042283">
                  <a:extLst>
                    <a:ext uri="{9D8B030D-6E8A-4147-A177-3AD203B41FA5}">
                      <a16:colId xmlns:a16="http://schemas.microsoft.com/office/drawing/2014/main" val="734203474"/>
                    </a:ext>
                  </a:extLst>
                </a:gridCol>
                <a:gridCol w="2042283">
                  <a:extLst>
                    <a:ext uri="{9D8B030D-6E8A-4147-A177-3AD203B41FA5}">
                      <a16:colId xmlns:a16="http://schemas.microsoft.com/office/drawing/2014/main" val="2787960382"/>
                    </a:ext>
                  </a:extLst>
                </a:gridCol>
              </a:tblGrid>
              <a:tr h="323237">
                <a:tc>
                  <a:txBody>
                    <a:bodyPr/>
                    <a:lstStyle/>
                    <a:p>
                      <a:pPr algn="ctr"/>
                      <a:r>
                        <a:rPr lang="en-US" u="sng" dirty="0">
                          <a:solidFill>
                            <a:schemeClr val="tx1"/>
                          </a:solidFill>
                          <a:effectLst>
                            <a:outerShdw blurRad="38100" dist="38100" dir="2700000" algn="tl">
                              <a:srgbClr val="000000">
                                <a:alpha val="43137"/>
                              </a:srgbClr>
                            </a:outerShdw>
                          </a:effectLst>
                        </a:rPr>
                        <a:t>Metal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u="sng" dirty="0">
                          <a:solidFill>
                            <a:schemeClr val="tx1"/>
                          </a:solidFill>
                          <a:effectLst>
                            <a:outerShdw blurRad="38100" dist="38100" dir="2700000" algn="tl">
                              <a:srgbClr val="000000">
                                <a:alpha val="43137"/>
                              </a:srgbClr>
                            </a:outerShdw>
                          </a:effectLst>
                        </a:rPr>
                        <a:t>Scintillations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365739860"/>
                  </a:ext>
                </a:extLst>
              </a:tr>
              <a:tr h="323237">
                <a:tc>
                  <a:txBody>
                    <a:bodyPr/>
                    <a:lstStyle/>
                    <a:p>
                      <a:r>
                        <a:rPr lang="en-US" dirty="0"/>
                        <a:t>Aluminum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4073980343"/>
                  </a:ext>
                </a:extLst>
              </a:tr>
              <a:tr h="323237">
                <a:tc>
                  <a:txBody>
                    <a:bodyPr/>
                    <a:lstStyle/>
                    <a:p>
                      <a:r>
                        <a:rPr lang="en-US" dirty="0"/>
                        <a:t>Iron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537474521"/>
                  </a:ext>
                </a:extLst>
              </a:tr>
              <a:tr h="323237">
                <a:tc>
                  <a:txBody>
                    <a:bodyPr/>
                    <a:lstStyle/>
                    <a:p>
                      <a:r>
                        <a:rPr lang="en-US" dirty="0"/>
                        <a:t>Copper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494854963"/>
                  </a:ext>
                </a:extLst>
              </a:tr>
              <a:tr h="323237">
                <a:tc>
                  <a:txBody>
                    <a:bodyPr/>
                    <a:lstStyle/>
                    <a:p>
                      <a:r>
                        <a:rPr lang="en-US" dirty="0"/>
                        <a:t>Silver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869113646"/>
                  </a:ext>
                </a:extLst>
              </a:tr>
              <a:tr h="323237">
                <a:tc>
                  <a:txBody>
                    <a:bodyPr/>
                    <a:lstStyle/>
                    <a:p>
                      <a:r>
                        <a:rPr lang="en-US" dirty="0"/>
                        <a:t>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480598311"/>
                  </a:ext>
                </a:extLst>
              </a:tr>
              <a:tr h="323237">
                <a:tc>
                  <a:txBody>
                    <a:bodyPr/>
                    <a:lstStyle/>
                    <a:p>
                      <a:r>
                        <a:rPr lang="en-US" dirty="0"/>
                        <a:t>Platinum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446754805"/>
                  </a:ext>
                </a:extLst>
              </a:tr>
              <a:tr h="323237">
                <a:tc>
                  <a:txBody>
                    <a:bodyPr/>
                    <a:lstStyle/>
                    <a:p>
                      <a:r>
                        <a:rPr lang="en-US" dirty="0"/>
                        <a:t>Gold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367132833"/>
                  </a:ext>
                </a:extLst>
              </a:tr>
            </a:tbl>
          </a:graphicData>
        </a:graphic>
      </p:graphicFrame>
      <p:graphicFrame>
        <p:nvGraphicFramePr>
          <p:cNvPr id="18" name="Table 14">
            <a:extLst>
              <a:ext uri="{FF2B5EF4-FFF2-40B4-BE49-F238E27FC236}">
                <a16:creationId xmlns:a16="http://schemas.microsoft.com/office/drawing/2014/main" id="{88FE9C77-A16E-4E7C-AD1D-2B96A438A55D}"/>
              </a:ext>
            </a:extLst>
          </p:cNvPr>
          <p:cNvGraphicFramePr>
            <a:graphicFrameLocks noGrp="1"/>
          </p:cNvGraphicFramePr>
          <p:nvPr>
            <p:extLst>
              <p:ext uri="{D42A27DB-BD31-4B8C-83A1-F6EECF244321}">
                <p14:modId xmlns:p14="http://schemas.microsoft.com/office/powerpoint/2010/main" val="3738997396"/>
              </p:ext>
            </p:extLst>
          </p:nvPr>
        </p:nvGraphicFramePr>
        <p:xfrm>
          <a:off x="4784439" y="3790536"/>
          <a:ext cx="4084566" cy="2926080"/>
        </p:xfrm>
        <a:graphic>
          <a:graphicData uri="http://schemas.openxmlformats.org/drawingml/2006/table">
            <a:tbl>
              <a:tblPr firstRow="1" bandRow="1">
                <a:tableStyleId>{5C22544A-7EE6-4342-B048-85BDC9FD1C3A}</a:tableStyleId>
              </a:tblPr>
              <a:tblGrid>
                <a:gridCol w="2042283">
                  <a:extLst>
                    <a:ext uri="{9D8B030D-6E8A-4147-A177-3AD203B41FA5}">
                      <a16:colId xmlns:a16="http://schemas.microsoft.com/office/drawing/2014/main" val="734203474"/>
                    </a:ext>
                  </a:extLst>
                </a:gridCol>
                <a:gridCol w="2042283">
                  <a:extLst>
                    <a:ext uri="{9D8B030D-6E8A-4147-A177-3AD203B41FA5}">
                      <a16:colId xmlns:a16="http://schemas.microsoft.com/office/drawing/2014/main" val="2787960382"/>
                    </a:ext>
                  </a:extLst>
                </a:gridCol>
              </a:tblGrid>
              <a:tr h="323237">
                <a:tc>
                  <a:txBody>
                    <a:bodyPr/>
                    <a:lstStyle/>
                    <a:p>
                      <a:pPr algn="ctr"/>
                      <a:r>
                        <a:rPr lang="en-US" u="sng" dirty="0">
                          <a:solidFill>
                            <a:schemeClr val="tx1"/>
                          </a:solidFill>
                          <a:effectLst>
                            <a:outerShdw blurRad="38100" dist="38100" dir="2700000" algn="tl">
                              <a:srgbClr val="000000">
                                <a:alpha val="43137"/>
                              </a:srgbClr>
                            </a:outerShdw>
                          </a:effectLst>
                        </a:rPr>
                        <a:t>Metal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u="sng" dirty="0">
                          <a:solidFill>
                            <a:schemeClr val="tx1"/>
                          </a:solidFill>
                          <a:effectLst>
                            <a:outerShdw blurRad="38100" dist="38100" dir="2700000" algn="tl">
                              <a:srgbClr val="000000">
                                <a:alpha val="43137"/>
                              </a:srgbClr>
                            </a:outerShdw>
                          </a:effectLst>
                        </a:rPr>
                        <a:t>Scintillations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365739860"/>
                  </a:ext>
                </a:extLst>
              </a:tr>
              <a:tr h="249382">
                <a:tc>
                  <a:txBody>
                    <a:bodyPr/>
                    <a:lstStyle/>
                    <a:p>
                      <a:r>
                        <a:rPr lang="en-US" dirty="0"/>
                        <a:t>Aluminum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4073980343"/>
                  </a:ext>
                </a:extLst>
              </a:tr>
              <a:tr h="323237">
                <a:tc>
                  <a:txBody>
                    <a:bodyPr/>
                    <a:lstStyle/>
                    <a:p>
                      <a:r>
                        <a:rPr lang="en-US" dirty="0"/>
                        <a:t>Iron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537474521"/>
                  </a:ext>
                </a:extLst>
              </a:tr>
              <a:tr h="323237">
                <a:tc>
                  <a:txBody>
                    <a:bodyPr/>
                    <a:lstStyle/>
                    <a:p>
                      <a:r>
                        <a:rPr lang="en-US" dirty="0"/>
                        <a:t>Copper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494854963"/>
                  </a:ext>
                </a:extLst>
              </a:tr>
              <a:tr h="323237">
                <a:tc>
                  <a:txBody>
                    <a:bodyPr/>
                    <a:lstStyle/>
                    <a:p>
                      <a:r>
                        <a:rPr lang="en-US" dirty="0"/>
                        <a:t>Silver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869113646"/>
                  </a:ext>
                </a:extLst>
              </a:tr>
              <a:tr h="323237">
                <a:tc>
                  <a:txBody>
                    <a:bodyPr/>
                    <a:lstStyle/>
                    <a:p>
                      <a:r>
                        <a:rPr lang="en-US" dirty="0"/>
                        <a:t>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480598311"/>
                  </a:ext>
                </a:extLst>
              </a:tr>
              <a:tr h="323237">
                <a:tc>
                  <a:txBody>
                    <a:bodyPr/>
                    <a:lstStyle/>
                    <a:p>
                      <a:r>
                        <a:rPr lang="en-US" dirty="0"/>
                        <a:t>Platinum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446754805"/>
                  </a:ext>
                </a:extLst>
              </a:tr>
              <a:tr h="323237">
                <a:tc>
                  <a:txBody>
                    <a:bodyPr/>
                    <a:lstStyle/>
                    <a:p>
                      <a:r>
                        <a:rPr lang="en-US" dirty="0"/>
                        <a:t>Gold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367132833"/>
                  </a:ext>
                </a:extLst>
              </a:tr>
            </a:tbl>
          </a:graphicData>
        </a:graphic>
      </p:graphicFrame>
      <p:sp>
        <p:nvSpPr>
          <p:cNvPr id="19" name="Rectangle 18">
            <a:extLst>
              <a:ext uri="{FF2B5EF4-FFF2-40B4-BE49-F238E27FC236}">
                <a16:creationId xmlns:a16="http://schemas.microsoft.com/office/drawing/2014/main" id="{9B6027AF-425A-4EB1-B7F4-57087B0F3BF4}"/>
              </a:ext>
            </a:extLst>
          </p:cNvPr>
          <p:cNvSpPr/>
          <p:nvPr/>
        </p:nvSpPr>
        <p:spPr>
          <a:xfrm>
            <a:off x="8937674" y="3592189"/>
            <a:ext cx="3241978" cy="1446550"/>
          </a:xfrm>
          <a:prstGeom prst="rect">
            <a:avLst/>
          </a:prstGeom>
          <a:noFill/>
        </p:spPr>
        <p:txBody>
          <a:bodyPr wrap="non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Part 1.</a:t>
            </a:r>
          </a:p>
        </p:txBody>
      </p:sp>
    </p:spTree>
    <p:extLst>
      <p:ext uri="{BB962C8B-B14F-4D97-AF65-F5344CB8AC3E}">
        <p14:creationId xmlns:p14="http://schemas.microsoft.com/office/powerpoint/2010/main" val="566916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F41449-B71E-4202-802C-C40C9AAF984E}"/>
              </a:ext>
            </a:extLst>
          </p:cNvPr>
          <p:cNvGrpSpPr/>
          <p:nvPr/>
        </p:nvGrpSpPr>
        <p:grpSpPr>
          <a:xfrm>
            <a:off x="1" y="0"/>
            <a:ext cx="12192000" cy="6886117"/>
            <a:chOff x="922844" y="1837578"/>
            <a:chExt cx="7060571" cy="5017075"/>
          </a:xfrm>
        </p:grpSpPr>
        <p:pic>
          <p:nvPicPr>
            <p:cNvPr id="5" name="Picture 4">
              <a:extLst>
                <a:ext uri="{FF2B5EF4-FFF2-40B4-BE49-F238E27FC236}">
                  <a16:creationId xmlns:a16="http://schemas.microsoft.com/office/drawing/2014/main" id="{2FF66A6B-3DE4-4558-8CEB-7F9044F83CEC}"/>
                </a:ext>
              </a:extLst>
            </p:cNvPr>
            <p:cNvPicPr>
              <a:picLocks noChangeAspect="1"/>
            </p:cNvPicPr>
            <p:nvPr/>
          </p:nvPicPr>
          <p:blipFill rotWithShape="1">
            <a:blip r:embed="rId2"/>
            <a:srcRect l="26753" t="33565" r="58846" b="37227"/>
            <a:stretch/>
          </p:blipFill>
          <p:spPr>
            <a:xfrm>
              <a:off x="922844" y="1837578"/>
              <a:ext cx="2295341" cy="2617191"/>
            </a:xfrm>
            <a:prstGeom prst="rect">
              <a:avLst/>
            </a:prstGeom>
          </p:spPr>
        </p:pic>
        <p:pic>
          <p:nvPicPr>
            <p:cNvPr id="6" name="Picture 5">
              <a:extLst>
                <a:ext uri="{FF2B5EF4-FFF2-40B4-BE49-F238E27FC236}">
                  <a16:creationId xmlns:a16="http://schemas.microsoft.com/office/drawing/2014/main" id="{C4FE3D15-228E-4685-9BDF-486124A795FA}"/>
                </a:ext>
              </a:extLst>
            </p:cNvPr>
            <p:cNvPicPr>
              <a:picLocks noChangeAspect="1"/>
            </p:cNvPicPr>
            <p:nvPr/>
          </p:nvPicPr>
          <p:blipFill rotWithShape="1">
            <a:blip r:embed="rId3"/>
            <a:srcRect l="41037" t="33339" r="37809" b="36348"/>
            <a:stretch/>
          </p:blipFill>
          <p:spPr>
            <a:xfrm>
              <a:off x="3170799" y="1837579"/>
              <a:ext cx="2579076" cy="2617190"/>
            </a:xfrm>
            <a:prstGeom prst="rect">
              <a:avLst/>
            </a:prstGeom>
          </p:spPr>
        </p:pic>
        <p:pic>
          <p:nvPicPr>
            <p:cNvPr id="7" name="Picture 6">
              <a:extLst>
                <a:ext uri="{FF2B5EF4-FFF2-40B4-BE49-F238E27FC236}">
                  <a16:creationId xmlns:a16="http://schemas.microsoft.com/office/drawing/2014/main" id="{8867AEFC-44B6-4A2A-82FD-7F130709BE4A}"/>
                </a:ext>
              </a:extLst>
            </p:cNvPr>
            <p:cNvPicPr>
              <a:picLocks noChangeAspect="1"/>
            </p:cNvPicPr>
            <p:nvPr/>
          </p:nvPicPr>
          <p:blipFill rotWithShape="1">
            <a:blip r:embed="rId4"/>
            <a:srcRect l="49135" t="33591" r="19904" b="35059"/>
            <a:stretch/>
          </p:blipFill>
          <p:spPr>
            <a:xfrm>
              <a:off x="4208584" y="1837579"/>
              <a:ext cx="3774831" cy="2617190"/>
            </a:xfrm>
            <a:prstGeom prst="rect">
              <a:avLst/>
            </a:prstGeom>
          </p:spPr>
        </p:pic>
        <p:pic>
          <p:nvPicPr>
            <p:cNvPr id="8" name="Picture 7">
              <a:extLst>
                <a:ext uri="{FF2B5EF4-FFF2-40B4-BE49-F238E27FC236}">
                  <a16:creationId xmlns:a16="http://schemas.microsoft.com/office/drawing/2014/main" id="{196733D5-933D-4647-AF31-F3EFCBB8B049}"/>
                </a:ext>
              </a:extLst>
            </p:cNvPr>
            <p:cNvPicPr>
              <a:picLocks noChangeAspect="1"/>
            </p:cNvPicPr>
            <p:nvPr/>
          </p:nvPicPr>
          <p:blipFill rotWithShape="1">
            <a:blip r:embed="rId5"/>
            <a:srcRect l="48562" t="50561" r="20476" b="10978"/>
            <a:stretch/>
          </p:blipFill>
          <p:spPr>
            <a:xfrm>
              <a:off x="4054504" y="3429000"/>
              <a:ext cx="3914608" cy="3425653"/>
            </a:xfrm>
            <a:prstGeom prst="rect">
              <a:avLst/>
            </a:prstGeom>
          </p:spPr>
        </p:pic>
        <p:pic>
          <p:nvPicPr>
            <p:cNvPr id="9" name="Picture 8">
              <a:extLst>
                <a:ext uri="{FF2B5EF4-FFF2-40B4-BE49-F238E27FC236}">
                  <a16:creationId xmlns:a16="http://schemas.microsoft.com/office/drawing/2014/main" id="{91273C01-F379-4049-8E68-EB32E234807B}"/>
                </a:ext>
              </a:extLst>
            </p:cNvPr>
            <p:cNvPicPr>
              <a:picLocks noChangeAspect="1"/>
            </p:cNvPicPr>
            <p:nvPr/>
          </p:nvPicPr>
          <p:blipFill rotWithShape="1">
            <a:blip r:embed="rId6"/>
            <a:srcRect l="41076" t="53469" r="33745" b="14372"/>
            <a:stretch/>
          </p:blipFill>
          <p:spPr>
            <a:xfrm>
              <a:off x="3170799" y="3634154"/>
              <a:ext cx="3069861" cy="3182386"/>
            </a:xfrm>
            <a:prstGeom prst="rect">
              <a:avLst/>
            </a:prstGeom>
          </p:spPr>
        </p:pic>
        <p:pic>
          <p:nvPicPr>
            <p:cNvPr id="10" name="Picture 9">
              <a:extLst>
                <a:ext uri="{FF2B5EF4-FFF2-40B4-BE49-F238E27FC236}">
                  <a16:creationId xmlns:a16="http://schemas.microsoft.com/office/drawing/2014/main" id="{7C8744D2-DF45-4D4A-B4E1-369F370E8D1C}"/>
                </a:ext>
              </a:extLst>
            </p:cNvPr>
            <p:cNvPicPr>
              <a:picLocks noChangeAspect="1"/>
            </p:cNvPicPr>
            <p:nvPr/>
          </p:nvPicPr>
          <p:blipFill rotWithShape="1">
            <a:blip r:embed="rId7"/>
            <a:srcRect l="27110" t="54710" r="58805" b="14345"/>
            <a:stretch/>
          </p:blipFill>
          <p:spPr>
            <a:xfrm>
              <a:off x="922844" y="3690114"/>
              <a:ext cx="2247955" cy="3126426"/>
            </a:xfrm>
            <a:prstGeom prst="rect">
              <a:avLst/>
            </a:prstGeom>
          </p:spPr>
        </p:pic>
        <p:pic>
          <p:nvPicPr>
            <p:cNvPr id="11" name="Picture 10">
              <a:extLst>
                <a:ext uri="{FF2B5EF4-FFF2-40B4-BE49-F238E27FC236}">
                  <a16:creationId xmlns:a16="http://schemas.microsoft.com/office/drawing/2014/main" id="{2EEA237F-E254-40C1-B5FA-638F34BA86C5}"/>
                </a:ext>
              </a:extLst>
            </p:cNvPr>
            <p:cNvPicPr>
              <a:picLocks noChangeAspect="1"/>
            </p:cNvPicPr>
            <p:nvPr/>
          </p:nvPicPr>
          <p:blipFill rotWithShape="1">
            <a:blip r:embed="rId8"/>
            <a:srcRect l="62642" t="66547" r="20673" b="15030"/>
            <a:stretch/>
          </p:blipFill>
          <p:spPr>
            <a:xfrm>
              <a:off x="5851497" y="4861154"/>
              <a:ext cx="2082431" cy="1955385"/>
            </a:xfrm>
            <a:prstGeom prst="rect">
              <a:avLst/>
            </a:prstGeom>
          </p:spPr>
        </p:pic>
      </p:grpSp>
      <p:graphicFrame>
        <p:nvGraphicFramePr>
          <p:cNvPr id="14" name="Table 14">
            <a:extLst>
              <a:ext uri="{FF2B5EF4-FFF2-40B4-BE49-F238E27FC236}">
                <a16:creationId xmlns:a16="http://schemas.microsoft.com/office/drawing/2014/main" id="{547E28A3-4880-460B-8731-F0E6973DF24E}"/>
              </a:ext>
            </a:extLst>
          </p:cNvPr>
          <p:cNvGraphicFramePr>
            <a:graphicFrameLocks noGrp="1"/>
          </p:cNvGraphicFramePr>
          <p:nvPr>
            <p:extLst>
              <p:ext uri="{D42A27DB-BD31-4B8C-83A1-F6EECF244321}">
                <p14:modId xmlns:p14="http://schemas.microsoft.com/office/powerpoint/2010/main" val="3475982647"/>
              </p:ext>
            </p:extLst>
          </p:nvPr>
        </p:nvGraphicFramePr>
        <p:xfrm>
          <a:off x="230753" y="2210744"/>
          <a:ext cx="4084566" cy="2926080"/>
        </p:xfrm>
        <a:graphic>
          <a:graphicData uri="http://schemas.openxmlformats.org/drawingml/2006/table">
            <a:tbl>
              <a:tblPr firstRow="1" bandRow="1">
                <a:tableStyleId>{5C22544A-7EE6-4342-B048-85BDC9FD1C3A}</a:tableStyleId>
              </a:tblPr>
              <a:tblGrid>
                <a:gridCol w="2042283">
                  <a:extLst>
                    <a:ext uri="{9D8B030D-6E8A-4147-A177-3AD203B41FA5}">
                      <a16:colId xmlns:a16="http://schemas.microsoft.com/office/drawing/2014/main" val="734203474"/>
                    </a:ext>
                  </a:extLst>
                </a:gridCol>
                <a:gridCol w="2042283">
                  <a:extLst>
                    <a:ext uri="{9D8B030D-6E8A-4147-A177-3AD203B41FA5}">
                      <a16:colId xmlns:a16="http://schemas.microsoft.com/office/drawing/2014/main" val="2787960382"/>
                    </a:ext>
                  </a:extLst>
                </a:gridCol>
              </a:tblGrid>
              <a:tr h="323237">
                <a:tc>
                  <a:txBody>
                    <a:bodyPr/>
                    <a:lstStyle/>
                    <a:p>
                      <a:pPr algn="ctr"/>
                      <a:r>
                        <a:rPr lang="en-US" u="sng" dirty="0">
                          <a:solidFill>
                            <a:schemeClr val="tx1"/>
                          </a:solidFill>
                          <a:effectLst>
                            <a:outerShdw blurRad="38100" dist="38100" dir="2700000" algn="tl">
                              <a:srgbClr val="000000">
                                <a:alpha val="43137"/>
                              </a:srgbClr>
                            </a:outerShdw>
                          </a:effectLst>
                        </a:rPr>
                        <a:t>Metal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u="sng" dirty="0">
                          <a:solidFill>
                            <a:schemeClr val="tx1"/>
                          </a:solidFill>
                          <a:effectLst>
                            <a:outerShdw blurRad="38100" dist="38100" dir="2700000" algn="tl">
                              <a:srgbClr val="000000">
                                <a:alpha val="43137"/>
                              </a:srgbClr>
                            </a:outerShdw>
                          </a:effectLst>
                        </a:rPr>
                        <a:t>Scintillations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365739860"/>
                  </a:ext>
                </a:extLst>
              </a:tr>
              <a:tr h="323237">
                <a:tc>
                  <a:txBody>
                    <a:bodyPr/>
                    <a:lstStyle/>
                    <a:p>
                      <a:r>
                        <a:rPr lang="en-US" dirty="0"/>
                        <a:t>Aluminum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4073980343"/>
                  </a:ext>
                </a:extLst>
              </a:tr>
              <a:tr h="323237">
                <a:tc>
                  <a:txBody>
                    <a:bodyPr/>
                    <a:lstStyle/>
                    <a:p>
                      <a:r>
                        <a:rPr lang="en-US" dirty="0"/>
                        <a:t>Iron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537474521"/>
                  </a:ext>
                </a:extLst>
              </a:tr>
              <a:tr h="323237">
                <a:tc>
                  <a:txBody>
                    <a:bodyPr/>
                    <a:lstStyle/>
                    <a:p>
                      <a:r>
                        <a:rPr lang="en-US" dirty="0"/>
                        <a:t>Copper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494854963"/>
                  </a:ext>
                </a:extLst>
              </a:tr>
              <a:tr h="323237">
                <a:tc>
                  <a:txBody>
                    <a:bodyPr/>
                    <a:lstStyle/>
                    <a:p>
                      <a:r>
                        <a:rPr lang="en-US" dirty="0"/>
                        <a:t>Silver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869113646"/>
                  </a:ext>
                </a:extLst>
              </a:tr>
              <a:tr h="323237">
                <a:tc>
                  <a:txBody>
                    <a:bodyPr/>
                    <a:lstStyle/>
                    <a:p>
                      <a:r>
                        <a:rPr lang="en-US" dirty="0"/>
                        <a:t>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480598311"/>
                  </a:ext>
                </a:extLst>
              </a:tr>
              <a:tr h="323237">
                <a:tc>
                  <a:txBody>
                    <a:bodyPr/>
                    <a:lstStyle/>
                    <a:p>
                      <a:r>
                        <a:rPr lang="en-US" dirty="0"/>
                        <a:t>Platinum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446754805"/>
                  </a:ext>
                </a:extLst>
              </a:tr>
              <a:tr h="323237">
                <a:tc>
                  <a:txBody>
                    <a:bodyPr/>
                    <a:lstStyle/>
                    <a:p>
                      <a:r>
                        <a:rPr lang="en-US" dirty="0"/>
                        <a:t>Gold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367132833"/>
                  </a:ext>
                </a:extLst>
              </a:tr>
            </a:tbl>
          </a:graphicData>
        </a:graphic>
      </p:graphicFrame>
      <p:graphicFrame>
        <p:nvGraphicFramePr>
          <p:cNvPr id="16" name="Table 14">
            <a:extLst>
              <a:ext uri="{FF2B5EF4-FFF2-40B4-BE49-F238E27FC236}">
                <a16:creationId xmlns:a16="http://schemas.microsoft.com/office/drawing/2014/main" id="{D7D11D46-53A4-4AF0-9393-5DE14C51C678}"/>
              </a:ext>
            </a:extLst>
          </p:cNvPr>
          <p:cNvGraphicFramePr>
            <a:graphicFrameLocks noGrp="1"/>
          </p:cNvGraphicFramePr>
          <p:nvPr>
            <p:extLst>
              <p:ext uri="{D42A27DB-BD31-4B8C-83A1-F6EECF244321}">
                <p14:modId xmlns:p14="http://schemas.microsoft.com/office/powerpoint/2010/main" val="2587231194"/>
              </p:ext>
            </p:extLst>
          </p:nvPr>
        </p:nvGraphicFramePr>
        <p:xfrm>
          <a:off x="4769619" y="230236"/>
          <a:ext cx="4064042" cy="2938258"/>
        </p:xfrm>
        <a:graphic>
          <a:graphicData uri="http://schemas.openxmlformats.org/drawingml/2006/table">
            <a:tbl>
              <a:tblPr firstRow="1" bandRow="1">
                <a:tableStyleId>{5C22544A-7EE6-4342-B048-85BDC9FD1C3A}</a:tableStyleId>
              </a:tblPr>
              <a:tblGrid>
                <a:gridCol w="2032021">
                  <a:extLst>
                    <a:ext uri="{9D8B030D-6E8A-4147-A177-3AD203B41FA5}">
                      <a16:colId xmlns:a16="http://schemas.microsoft.com/office/drawing/2014/main" val="734203474"/>
                    </a:ext>
                  </a:extLst>
                </a:gridCol>
                <a:gridCol w="2032021">
                  <a:extLst>
                    <a:ext uri="{9D8B030D-6E8A-4147-A177-3AD203B41FA5}">
                      <a16:colId xmlns:a16="http://schemas.microsoft.com/office/drawing/2014/main" val="2787960382"/>
                    </a:ext>
                  </a:extLst>
                </a:gridCol>
              </a:tblGrid>
              <a:tr h="360190">
                <a:tc>
                  <a:txBody>
                    <a:bodyPr/>
                    <a:lstStyle/>
                    <a:p>
                      <a:pPr algn="ctr"/>
                      <a:r>
                        <a:rPr lang="en-US" u="sng" dirty="0">
                          <a:solidFill>
                            <a:schemeClr val="tx1"/>
                          </a:solidFill>
                          <a:effectLst>
                            <a:outerShdw blurRad="38100" dist="38100" dir="2700000" algn="tl">
                              <a:srgbClr val="000000">
                                <a:alpha val="43137"/>
                              </a:srgbClr>
                            </a:outerShdw>
                          </a:effectLst>
                        </a:rPr>
                        <a:t>Metal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u="sng" dirty="0">
                          <a:solidFill>
                            <a:schemeClr val="tx1"/>
                          </a:solidFill>
                          <a:effectLst>
                            <a:outerShdw blurRad="38100" dist="38100" dir="2700000" algn="tl">
                              <a:srgbClr val="000000">
                                <a:alpha val="43137"/>
                              </a:srgbClr>
                            </a:outerShdw>
                          </a:effectLst>
                        </a:rPr>
                        <a:t>Scintillations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365739860"/>
                  </a:ext>
                </a:extLst>
              </a:tr>
              <a:tr h="360190">
                <a:tc>
                  <a:txBody>
                    <a:bodyPr/>
                    <a:lstStyle/>
                    <a:p>
                      <a:r>
                        <a:rPr lang="en-US" dirty="0"/>
                        <a:t>Aluminum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4073980343"/>
                  </a:ext>
                </a:extLst>
              </a:tr>
              <a:tr h="360190">
                <a:tc>
                  <a:txBody>
                    <a:bodyPr/>
                    <a:lstStyle/>
                    <a:p>
                      <a:r>
                        <a:rPr lang="en-US" dirty="0"/>
                        <a:t>Iron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537474521"/>
                  </a:ext>
                </a:extLst>
              </a:tr>
              <a:tr h="377938">
                <a:tc>
                  <a:txBody>
                    <a:bodyPr/>
                    <a:lstStyle/>
                    <a:p>
                      <a:r>
                        <a:rPr lang="en-US" dirty="0"/>
                        <a:t>Copper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494854963"/>
                  </a:ext>
                </a:extLst>
              </a:tr>
              <a:tr h="360190">
                <a:tc>
                  <a:txBody>
                    <a:bodyPr/>
                    <a:lstStyle/>
                    <a:p>
                      <a:r>
                        <a:rPr lang="en-US" dirty="0"/>
                        <a:t>Silver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869113646"/>
                  </a:ext>
                </a:extLst>
              </a:tr>
              <a:tr h="360190">
                <a:tc>
                  <a:txBody>
                    <a:bodyPr/>
                    <a:lstStyle/>
                    <a:p>
                      <a:r>
                        <a:rPr lang="en-US" dirty="0"/>
                        <a:t>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480598311"/>
                  </a:ext>
                </a:extLst>
              </a:tr>
              <a:tr h="360190">
                <a:tc>
                  <a:txBody>
                    <a:bodyPr/>
                    <a:lstStyle/>
                    <a:p>
                      <a:r>
                        <a:rPr lang="en-US" dirty="0"/>
                        <a:t>Platinum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446754805"/>
                  </a:ext>
                </a:extLst>
              </a:tr>
              <a:tr h="360190">
                <a:tc>
                  <a:txBody>
                    <a:bodyPr/>
                    <a:lstStyle/>
                    <a:p>
                      <a:r>
                        <a:rPr lang="en-US" dirty="0"/>
                        <a:t>Gold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367132833"/>
                  </a:ext>
                </a:extLst>
              </a:tr>
            </a:tbl>
          </a:graphicData>
        </a:graphic>
      </p:graphicFrame>
      <p:graphicFrame>
        <p:nvGraphicFramePr>
          <p:cNvPr id="18" name="Table 14">
            <a:extLst>
              <a:ext uri="{FF2B5EF4-FFF2-40B4-BE49-F238E27FC236}">
                <a16:creationId xmlns:a16="http://schemas.microsoft.com/office/drawing/2014/main" id="{88FE9C77-A16E-4E7C-AD1D-2B96A438A55D}"/>
              </a:ext>
            </a:extLst>
          </p:cNvPr>
          <p:cNvGraphicFramePr>
            <a:graphicFrameLocks noGrp="1"/>
          </p:cNvGraphicFramePr>
          <p:nvPr>
            <p:extLst>
              <p:ext uri="{D42A27DB-BD31-4B8C-83A1-F6EECF244321}">
                <p14:modId xmlns:p14="http://schemas.microsoft.com/office/powerpoint/2010/main" val="3520497047"/>
              </p:ext>
            </p:extLst>
          </p:nvPr>
        </p:nvGraphicFramePr>
        <p:xfrm>
          <a:off x="4784439" y="3790536"/>
          <a:ext cx="4084566" cy="2926080"/>
        </p:xfrm>
        <a:graphic>
          <a:graphicData uri="http://schemas.openxmlformats.org/drawingml/2006/table">
            <a:tbl>
              <a:tblPr firstRow="1" bandRow="1">
                <a:tableStyleId>{5C22544A-7EE6-4342-B048-85BDC9FD1C3A}</a:tableStyleId>
              </a:tblPr>
              <a:tblGrid>
                <a:gridCol w="2042283">
                  <a:extLst>
                    <a:ext uri="{9D8B030D-6E8A-4147-A177-3AD203B41FA5}">
                      <a16:colId xmlns:a16="http://schemas.microsoft.com/office/drawing/2014/main" val="734203474"/>
                    </a:ext>
                  </a:extLst>
                </a:gridCol>
                <a:gridCol w="2042283">
                  <a:extLst>
                    <a:ext uri="{9D8B030D-6E8A-4147-A177-3AD203B41FA5}">
                      <a16:colId xmlns:a16="http://schemas.microsoft.com/office/drawing/2014/main" val="2787960382"/>
                    </a:ext>
                  </a:extLst>
                </a:gridCol>
              </a:tblGrid>
              <a:tr h="323237">
                <a:tc>
                  <a:txBody>
                    <a:bodyPr/>
                    <a:lstStyle/>
                    <a:p>
                      <a:pPr algn="ctr"/>
                      <a:r>
                        <a:rPr lang="en-US" u="sng" dirty="0">
                          <a:solidFill>
                            <a:schemeClr val="tx1"/>
                          </a:solidFill>
                          <a:effectLst>
                            <a:outerShdw blurRad="38100" dist="38100" dir="2700000" algn="tl">
                              <a:srgbClr val="000000">
                                <a:alpha val="43137"/>
                              </a:srgbClr>
                            </a:outerShdw>
                          </a:effectLst>
                        </a:rPr>
                        <a:t>Metal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u="sng" dirty="0">
                          <a:solidFill>
                            <a:schemeClr val="tx1"/>
                          </a:solidFill>
                          <a:effectLst>
                            <a:outerShdw blurRad="38100" dist="38100" dir="2700000" algn="tl">
                              <a:srgbClr val="000000">
                                <a:alpha val="43137"/>
                              </a:srgbClr>
                            </a:outerShdw>
                          </a:effectLst>
                        </a:rPr>
                        <a:t>Scintillations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365739860"/>
                  </a:ext>
                </a:extLst>
              </a:tr>
              <a:tr h="249382">
                <a:tc>
                  <a:txBody>
                    <a:bodyPr/>
                    <a:lstStyle/>
                    <a:p>
                      <a:r>
                        <a:rPr lang="en-US" dirty="0"/>
                        <a:t>Aluminum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4073980343"/>
                  </a:ext>
                </a:extLst>
              </a:tr>
              <a:tr h="323237">
                <a:tc>
                  <a:txBody>
                    <a:bodyPr/>
                    <a:lstStyle/>
                    <a:p>
                      <a:r>
                        <a:rPr lang="en-US" dirty="0"/>
                        <a:t>Iron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537474521"/>
                  </a:ext>
                </a:extLst>
              </a:tr>
              <a:tr h="323237">
                <a:tc>
                  <a:txBody>
                    <a:bodyPr/>
                    <a:lstStyle/>
                    <a:p>
                      <a:r>
                        <a:rPr lang="en-US" dirty="0"/>
                        <a:t>Copper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1494854963"/>
                  </a:ext>
                </a:extLst>
              </a:tr>
              <a:tr h="323237">
                <a:tc>
                  <a:txBody>
                    <a:bodyPr/>
                    <a:lstStyle/>
                    <a:p>
                      <a:r>
                        <a:rPr lang="en-US" dirty="0"/>
                        <a:t>Silver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869113646"/>
                  </a:ext>
                </a:extLst>
              </a:tr>
              <a:tr h="323237">
                <a:tc>
                  <a:txBody>
                    <a:bodyPr/>
                    <a:lstStyle/>
                    <a:p>
                      <a:r>
                        <a:rPr lang="en-US" dirty="0"/>
                        <a:t>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480598311"/>
                  </a:ext>
                </a:extLst>
              </a:tr>
              <a:tr h="323237">
                <a:tc>
                  <a:txBody>
                    <a:bodyPr/>
                    <a:lstStyle/>
                    <a:p>
                      <a:r>
                        <a:rPr lang="en-US" dirty="0"/>
                        <a:t>Platinum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446754805"/>
                  </a:ext>
                </a:extLst>
              </a:tr>
              <a:tr h="323237">
                <a:tc>
                  <a:txBody>
                    <a:bodyPr/>
                    <a:lstStyle/>
                    <a:p>
                      <a:r>
                        <a:rPr lang="en-US" dirty="0"/>
                        <a:t>Gold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tc>
                  <a:txBody>
                    <a:bodyPr/>
                    <a:lstStyle/>
                    <a:p>
                      <a:pPr algn="ctr"/>
                      <a:r>
                        <a:rPr lang="en-US" dirty="0"/>
                        <a:t>104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50196"/>
                      </a:srgbClr>
                    </a:solidFill>
                  </a:tcPr>
                </a:tc>
                <a:extLst>
                  <a:ext uri="{0D108BD9-81ED-4DB2-BD59-A6C34878D82A}">
                    <a16:rowId xmlns:a16="http://schemas.microsoft.com/office/drawing/2014/main" val="2367132833"/>
                  </a:ext>
                </a:extLst>
              </a:tr>
            </a:tbl>
          </a:graphicData>
        </a:graphic>
      </p:graphicFrame>
      <p:sp>
        <p:nvSpPr>
          <p:cNvPr id="19" name="Rectangle 18">
            <a:extLst>
              <a:ext uri="{FF2B5EF4-FFF2-40B4-BE49-F238E27FC236}">
                <a16:creationId xmlns:a16="http://schemas.microsoft.com/office/drawing/2014/main" id="{9B6027AF-425A-4EB1-B7F4-57087B0F3BF4}"/>
              </a:ext>
            </a:extLst>
          </p:cNvPr>
          <p:cNvSpPr/>
          <p:nvPr/>
        </p:nvSpPr>
        <p:spPr>
          <a:xfrm>
            <a:off x="8976589" y="3673784"/>
            <a:ext cx="3241978" cy="1446550"/>
          </a:xfrm>
          <a:prstGeom prst="rect">
            <a:avLst/>
          </a:prstGeom>
          <a:noFill/>
        </p:spPr>
        <p:txBody>
          <a:bodyPr wrap="non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Part 2.</a:t>
            </a:r>
          </a:p>
        </p:txBody>
      </p:sp>
      <p:sp>
        <p:nvSpPr>
          <p:cNvPr id="2" name="Arrow: Left 1">
            <a:extLst>
              <a:ext uri="{FF2B5EF4-FFF2-40B4-BE49-F238E27FC236}">
                <a16:creationId xmlns:a16="http://schemas.microsoft.com/office/drawing/2014/main" id="{D409C79F-3265-4104-9002-8912AE60E253}"/>
              </a:ext>
            </a:extLst>
          </p:cNvPr>
          <p:cNvSpPr/>
          <p:nvPr/>
        </p:nvSpPr>
        <p:spPr>
          <a:xfrm>
            <a:off x="9182660" y="855946"/>
            <a:ext cx="1244533" cy="7705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Left 19">
            <a:extLst>
              <a:ext uri="{FF2B5EF4-FFF2-40B4-BE49-F238E27FC236}">
                <a16:creationId xmlns:a16="http://schemas.microsoft.com/office/drawing/2014/main" id="{162EACC7-C2D0-415C-B297-9B9D0E17E373}"/>
              </a:ext>
            </a:extLst>
          </p:cNvPr>
          <p:cNvSpPr/>
          <p:nvPr/>
        </p:nvSpPr>
        <p:spPr>
          <a:xfrm>
            <a:off x="9463124" y="5187207"/>
            <a:ext cx="1244533" cy="7705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Left 20">
            <a:extLst>
              <a:ext uri="{FF2B5EF4-FFF2-40B4-BE49-F238E27FC236}">
                <a16:creationId xmlns:a16="http://schemas.microsoft.com/office/drawing/2014/main" id="{58FB9F76-CE70-43A5-8F76-DB5C1F66596D}"/>
              </a:ext>
            </a:extLst>
          </p:cNvPr>
          <p:cNvSpPr/>
          <p:nvPr/>
        </p:nvSpPr>
        <p:spPr>
          <a:xfrm>
            <a:off x="4315320" y="3168494"/>
            <a:ext cx="6238962" cy="55777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846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84D750-87B7-463F-AAC6-8036704BD85B}"/>
              </a:ext>
            </a:extLst>
          </p:cNvPr>
          <p:cNvSpPr/>
          <p:nvPr/>
        </p:nvSpPr>
        <p:spPr>
          <a:xfrm>
            <a:off x="268063" y="889843"/>
            <a:ext cx="11655874" cy="5078313"/>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Use the data from the previous two slides to make a graph showing number of scintillations as a function of angle.</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b="1" dirty="0">
                <a:ln w="0"/>
                <a:effectLst>
                  <a:outerShdw blurRad="38100" dist="19050" dir="2700000" algn="tl" rotWithShape="0">
                    <a:schemeClr val="dk1">
                      <a:alpha val="40000"/>
                    </a:schemeClr>
                  </a:outerShdw>
                </a:effectLst>
              </a:rPr>
              <a:t>Be sure to include a title, legend and axis labels.</a:t>
            </a:r>
            <a:endParaRPr lang="en-US" sz="5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27464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BE542B-AD89-4BCC-9626-7BF4F0ED4F3F}"/>
              </a:ext>
            </a:extLst>
          </p:cNvPr>
          <p:cNvSpPr/>
          <p:nvPr/>
        </p:nvSpPr>
        <p:spPr>
          <a:xfrm>
            <a:off x="1157404" y="660553"/>
            <a:ext cx="98771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*Where do most particles end up?</a:t>
            </a:r>
          </a:p>
        </p:txBody>
      </p:sp>
      <p:sp>
        <p:nvSpPr>
          <p:cNvPr id="5" name="Rectangle 4">
            <a:extLst>
              <a:ext uri="{FF2B5EF4-FFF2-40B4-BE49-F238E27FC236}">
                <a16:creationId xmlns:a16="http://schemas.microsoft.com/office/drawing/2014/main" id="{4E49F335-55D7-40C9-983F-6E7329903CFD}"/>
              </a:ext>
            </a:extLst>
          </p:cNvPr>
          <p:cNvSpPr/>
          <p:nvPr/>
        </p:nvSpPr>
        <p:spPr>
          <a:xfrm>
            <a:off x="124140" y="2205335"/>
            <a:ext cx="12138452"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*What happens as atomic mass increases?</a:t>
            </a:r>
          </a:p>
        </p:txBody>
      </p:sp>
      <p:sp>
        <p:nvSpPr>
          <p:cNvPr id="6" name="Rectangle 5">
            <a:extLst>
              <a:ext uri="{FF2B5EF4-FFF2-40B4-BE49-F238E27FC236}">
                <a16:creationId xmlns:a16="http://schemas.microsoft.com/office/drawing/2014/main" id="{8E25A52C-3C6D-48B5-81A4-26DEB7D95BB9}"/>
              </a:ext>
            </a:extLst>
          </p:cNvPr>
          <p:cNvSpPr/>
          <p:nvPr/>
        </p:nvSpPr>
        <p:spPr>
          <a:xfrm>
            <a:off x="595811" y="3750117"/>
            <a:ext cx="11195116"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*What was the charge of an </a:t>
            </a:r>
            <a:r>
              <a:rPr lang="el-GR" sz="5400" b="0" cap="none" spc="0" dirty="0">
                <a:ln w="0"/>
                <a:solidFill>
                  <a:schemeClr val="tx1"/>
                </a:solidFill>
                <a:effectLst>
                  <a:outerShdw blurRad="38100" dist="19050" dir="2700000" algn="tl" rotWithShape="0">
                    <a:schemeClr val="dk1">
                      <a:alpha val="40000"/>
                    </a:schemeClr>
                  </a:outerShdw>
                </a:effectLst>
              </a:rPr>
              <a:t>α</a:t>
            </a:r>
            <a:r>
              <a:rPr lang="en-US" sz="5400" b="0" cap="none" spc="0" dirty="0">
                <a:ln w="0"/>
                <a:solidFill>
                  <a:schemeClr val="tx1"/>
                </a:solidFill>
                <a:effectLst>
                  <a:outerShdw blurRad="38100" dist="19050" dir="2700000" algn="tl" rotWithShape="0">
                    <a:schemeClr val="dk1">
                      <a:alpha val="40000"/>
                    </a:schemeClr>
                  </a:outerShdw>
                </a:effectLst>
              </a:rPr>
              <a:t> particle?</a:t>
            </a:r>
          </a:p>
        </p:txBody>
      </p:sp>
      <p:sp>
        <p:nvSpPr>
          <p:cNvPr id="7" name="Rectangle 6">
            <a:extLst>
              <a:ext uri="{FF2B5EF4-FFF2-40B4-BE49-F238E27FC236}">
                <a16:creationId xmlns:a16="http://schemas.microsoft.com/office/drawing/2014/main" id="{7C2F5BEC-8354-4B76-8FD8-A59B06178F5D}"/>
              </a:ext>
            </a:extLst>
          </p:cNvPr>
          <p:cNvSpPr/>
          <p:nvPr/>
        </p:nvSpPr>
        <p:spPr>
          <a:xfrm>
            <a:off x="1331940" y="5257800"/>
            <a:ext cx="952812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*What could repel an </a:t>
            </a:r>
            <a:r>
              <a:rPr lang="el-GR" sz="5400" b="0" cap="none" spc="0" dirty="0">
                <a:ln w="0"/>
                <a:solidFill>
                  <a:schemeClr val="tx1"/>
                </a:solidFill>
                <a:effectLst>
                  <a:outerShdw blurRad="38100" dist="19050" dir="2700000" algn="tl" rotWithShape="0">
                    <a:schemeClr val="dk1">
                      <a:alpha val="40000"/>
                    </a:schemeClr>
                  </a:outerShdw>
                </a:effectLst>
              </a:rPr>
              <a:t>α</a:t>
            </a:r>
            <a:r>
              <a:rPr lang="en-US" sz="5400" b="0" cap="none" spc="0" dirty="0">
                <a:ln w="0"/>
                <a:solidFill>
                  <a:schemeClr val="tx1"/>
                </a:solidFill>
                <a:effectLst>
                  <a:outerShdw blurRad="38100" dist="19050" dir="2700000" algn="tl" rotWithShape="0">
                    <a:schemeClr val="dk1">
                      <a:alpha val="40000"/>
                    </a:schemeClr>
                  </a:outerShdw>
                </a:effectLst>
              </a:rPr>
              <a:t> particle? </a:t>
            </a:r>
          </a:p>
        </p:txBody>
      </p:sp>
    </p:spTree>
    <p:extLst>
      <p:ext uri="{BB962C8B-B14F-4D97-AF65-F5344CB8AC3E}">
        <p14:creationId xmlns:p14="http://schemas.microsoft.com/office/powerpoint/2010/main" val="677945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C4D3FD-5CDC-48AD-B526-BFE48B8965A9}"/>
              </a:ext>
            </a:extLst>
          </p:cNvPr>
          <p:cNvSpPr/>
          <p:nvPr/>
        </p:nvSpPr>
        <p:spPr>
          <a:xfrm>
            <a:off x="2506010" y="1912258"/>
            <a:ext cx="7179979"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Part I-</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Background Information</a:t>
            </a:r>
          </a:p>
        </p:txBody>
      </p:sp>
    </p:spTree>
    <p:extLst>
      <p:ext uri="{BB962C8B-B14F-4D97-AF65-F5344CB8AC3E}">
        <p14:creationId xmlns:p14="http://schemas.microsoft.com/office/powerpoint/2010/main" val="96766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B67A0-AFE8-4DBB-801C-6F46FF709482}"/>
              </a:ext>
            </a:extLst>
          </p:cNvPr>
          <p:cNvPicPr>
            <a:picLocks noChangeAspect="1"/>
          </p:cNvPicPr>
          <p:nvPr/>
        </p:nvPicPr>
        <p:blipFill>
          <a:blip r:embed="rId3"/>
          <a:stretch>
            <a:fillRect/>
          </a:stretch>
        </p:blipFill>
        <p:spPr>
          <a:xfrm>
            <a:off x="472942" y="328182"/>
            <a:ext cx="11430000" cy="5095443"/>
          </a:xfrm>
          <a:prstGeom prst="rect">
            <a:avLst/>
          </a:prstGeom>
        </p:spPr>
      </p:pic>
      <p:sp>
        <p:nvSpPr>
          <p:cNvPr id="6" name="Rectangle 5">
            <a:extLst>
              <a:ext uri="{FF2B5EF4-FFF2-40B4-BE49-F238E27FC236}">
                <a16:creationId xmlns:a16="http://schemas.microsoft.com/office/drawing/2014/main" id="{50FC772F-5FAA-44F4-8898-561B3CBC40EF}"/>
              </a:ext>
            </a:extLst>
          </p:cNvPr>
          <p:cNvSpPr/>
          <p:nvPr/>
        </p:nvSpPr>
        <p:spPr>
          <a:xfrm>
            <a:off x="845341" y="303503"/>
            <a:ext cx="4878260"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Thomson Model</a:t>
            </a:r>
          </a:p>
        </p:txBody>
      </p:sp>
      <p:sp>
        <p:nvSpPr>
          <p:cNvPr id="7" name="Rectangle 6">
            <a:extLst>
              <a:ext uri="{FF2B5EF4-FFF2-40B4-BE49-F238E27FC236}">
                <a16:creationId xmlns:a16="http://schemas.microsoft.com/office/drawing/2014/main" id="{E737A9BD-CD59-41DF-84CA-48704C92FD57}"/>
              </a:ext>
            </a:extLst>
          </p:cNvPr>
          <p:cNvSpPr/>
          <p:nvPr/>
        </p:nvSpPr>
        <p:spPr>
          <a:xfrm>
            <a:off x="6187942" y="303503"/>
            <a:ext cx="5369099"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Rutherford Model</a:t>
            </a:r>
          </a:p>
        </p:txBody>
      </p:sp>
      <p:sp>
        <p:nvSpPr>
          <p:cNvPr id="8" name="Rectangle 7">
            <a:extLst>
              <a:ext uri="{FF2B5EF4-FFF2-40B4-BE49-F238E27FC236}">
                <a16:creationId xmlns:a16="http://schemas.microsoft.com/office/drawing/2014/main" id="{6924397F-49C7-4666-A466-4FADEA17D7B5}"/>
              </a:ext>
            </a:extLst>
          </p:cNvPr>
          <p:cNvSpPr/>
          <p:nvPr/>
        </p:nvSpPr>
        <p:spPr>
          <a:xfrm>
            <a:off x="0" y="5423625"/>
            <a:ext cx="12192000" cy="1446550"/>
          </a:xfrm>
          <a:prstGeom prst="rect">
            <a:avLst/>
          </a:prstGeom>
          <a:noFill/>
        </p:spPr>
        <p:txBody>
          <a:bodyPr wrap="squar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Explain how Rutherford’s model accounts for your observations, while Thomson’s model does not.</a:t>
            </a:r>
          </a:p>
        </p:txBody>
      </p:sp>
    </p:spTree>
    <p:extLst>
      <p:ext uri="{BB962C8B-B14F-4D97-AF65-F5344CB8AC3E}">
        <p14:creationId xmlns:p14="http://schemas.microsoft.com/office/powerpoint/2010/main" val="983486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276720-7F4A-4222-910B-14BD799D8CAB}"/>
              </a:ext>
            </a:extLst>
          </p:cNvPr>
          <p:cNvSpPr/>
          <p:nvPr/>
        </p:nvSpPr>
        <p:spPr>
          <a:xfrm>
            <a:off x="1171453" y="2551837"/>
            <a:ext cx="9849093"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 Why does Rutherford only make foils out of metals?</a:t>
            </a:r>
          </a:p>
        </p:txBody>
      </p:sp>
    </p:spTree>
    <p:extLst>
      <p:ext uri="{BB962C8B-B14F-4D97-AF65-F5344CB8AC3E}">
        <p14:creationId xmlns:p14="http://schemas.microsoft.com/office/powerpoint/2010/main" val="2789197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Nobel Prize facts">
            <a:extLst>
              <a:ext uri="{FF2B5EF4-FFF2-40B4-BE49-F238E27FC236}">
                <a16:creationId xmlns:a16="http://schemas.microsoft.com/office/drawing/2014/main" id="{96088E37-CA83-4854-94E0-A01612E274B8}"/>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l="10928" t="27048" r="52643" b="11619"/>
          <a:stretch/>
        </p:blipFill>
        <p:spPr bwMode="auto">
          <a:xfrm>
            <a:off x="6980625" y="1078182"/>
            <a:ext cx="4441372" cy="42062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mazon.com : Jumbo Extra-Large Congratulations Greeting Card ...">
            <a:extLst>
              <a:ext uri="{FF2B5EF4-FFF2-40B4-BE49-F238E27FC236}">
                <a16:creationId xmlns:a16="http://schemas.microsoft.com/office/drawing/2014/main" id="{19579727-2AC6-473E-8FD0-5A3CFF9F5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9233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81A7E73-C8B3-4861-82BB-A8019D09FD56}"/>
              </a:ext>
            </a:extLst>
          </p:cNvPr>
          <p:cNvSpPr/>
          <p:nvPr/>
        </p:nvSpPr>
        <p:spPr>
          <a:xfrm>
            <a:off x="6923314" y="642146"/>
            <a:ext cx="4555994" cy="5078313"/>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If you had done this lab in 1911 you would have won a Nobel Prize!!</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944521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Picture 4" descr="A picture containing food&#10;&#10;Description automatically generated">
            <a:extLst>
              <a:ext uri="{FF2B5EF4-FFF2-40B4-BE49-F238E27FC236}">
                <a16:creationId xmlns:a16="http://schemas.microsoft.com/office/drawing/2014/main" id="{F74F7B07-49C8-4408-991C-E8BE7B9698B0}"/>
              </a:ext>
            </a:extLst>
          </p:cNvPr>
          <p:cNvPicPr>
            <a:picLocks noChangeAspect="1"/>
          </p:cNvPicPr>
          <p:nvPr/>
        </p:nvPicPr>
        <p:blipFill rotWithShape="1">
          <a:blip r:embed="rId3"/>
          <a:srcRect l="616" r="-2" b="-2"/>
          <a:stretch/>
        </p:blipFill>
        <p:spPr>
          <a:xfrm rot="21480000">
            <a:off x="1137837" y="1003258"/>
            <a:ext cx="9916327" cy="4764396"/>
          </a:xfrm>
          <a:prstGeom prst="rect">
            <a:avLst/>
          </a:prstGeom>
        </p:spPr>
      </p:pic>
      <p:sp>
        <p:nvSpPr>
          <p:cNvPr id="6" name="Rectangle 5">
            <a:extLst>
              <a:ext uri="{FF2B5EF4-FFF2-40B4-BE49-F238E27FC236}">
                <a16:creationId xmlns:a16="http://schemas.microsoft.com/office/drawing/2014/main" id="{57A073E9-E8D0-4FBC-B63C-59024DC677AE}"/>
              </a:ext>
            </a:extLst>
          </p:cNvPr>
          <p:cNvSpPr/>
          <p:nvPr/>
        </p:nvSpPr>
        <p:spPr>
          <a:xfrm>
            <a:off x="6785032" y="4996702"/>
            <a:ext cx="4515981" cy="1107996"/>
          </a:xfrm>
          <a:prstGeom prst="rect">
            <a:avLst/>
          </a:prstGeom>
          <a:noFill/>
        </p:spPr>
        <p:txBody>
          <a:bodyPr wrap="none" lIns="91440" tIns="45720" rIns="91440" bIns="45720">
            <a:spAutoFit/>
          </a:bodyPr>
          <a:lstStyle/>
          <a:p>
            <a:pPr algn="ctr"/>
            <a:r>
              <a:rPr lang="en-US" sz="6600" b="1" dirty="0">
                <a:ln w="0">
                  <a:solidFill>
                    <a:schemeClr val="accent4">
                      <a:lumMod val="60000"/>
                      <a:lumOff val="40000"/>
                    </a:schemeClr>
                  </a:solidFill>
                </a:ln>
                <a:solidFill>
                  <a:srgbClr val="C00000"/>
                </a:solidFill>
                <a:effectLst>
                  <a:outerShdw blurRad="38100" dist="19050" dir="2700000" algn="tl" rotWithShape="0">
                    <a:schemeClr val="dk1">
                      <a:alpha val="40000"/>
                    </a:schemeClr>
                  </a:outerShdw>
                </a:effectLst>
                <a:latin typeface="Algerian" panose="04020705040A02060702" pitchFamily="82" charset="0"/>
              </a:rPr>
              <a:t>1871-1937</a:t>
            </a:r>
            <a:endParaRPr lang="en-US" sz="6600" b="1" cap="none" spc="0" dirty="0">
              <a:ln w="0">
                <a:solidFill>
                  <a:schemeClr val="accent4">
                    <a:lumMod val="60000"/>
                    <a:lumOff val="40000"/>
                  </a:schemeClr>
                </a:solidFill>
              </a:ln>
              <a:solidFill>
                <a:srgbClr val="C00000"/>
              </a:solidFill>
              <a:effectLst>
                <a:outerShdw blurRad="38100" dist="19050" dir="2700000" algn="tl" rotWithShape="0">
                  <a:schemeClr val="dk1">
                    <a:alpha val="40000"/>
                  </a:schemeClr>
                </a:outerShdw>
              </a:effectLst>
              <a:latin typeface="Algerian" panose="04020705040A02060702" pitchFamily="82" charset="0"/>
            </a:endParaRPr>
          </a:p>
        </p:txBody>
      </p:sp>
    </p:spTree>
    <p:extLst>
      <p:ext uri="{BB962C8B-B14F-4D97-AF65-F5344CB8AC3E}">
        <p14:creationId xmlns:p14="http://schemas.microsoft.com/office/powerpoint/2010/main" val="2397717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EFADCA6-4A87-477C-864F-89DCD58A3D26}"/>
              </a:ext>
            </a:extLst>
          </p:cNvPr>
          <p:cNvPicPr>
            <a:picLocks noChangeAspect="1"/>
          </p:cNvPicPr>
          <p:nvPr/>
        </p:nvPicPr>
        <p:blipFill>
          <a:blip r:embed="rId3"/>
          <a:stretch>
            <a:fillRect/>
          </a:stretch>
        </p:blipFill>
        <p:spPr>
          <a:xfrm>
            <a:off x="643467" y="819151"/>
            <a:ext cx="7047923" cy="5215463"/>
          </a:xfrm>
          <a:prstGeom prst="rect">
            <a:avLst/>
          </a:prstGeom>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A9EE158F-F3F9-4C49-A7EC-EAE5A0C7F084}"/>
              </a:ext>
            </a:extLst>
          </p:cNvPr>
          <p:cNvSpPr/>
          <p:nvPr/>
        </p:nvSpPr>
        <p:spPr>
          <a:xfrm>
            <a:off x="7526620" y="3170949"/>
            <a:ext cx="4665380"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Thomson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Rutherford Lab</a:t>
            </a:r>
          </a:p>
        </p:txBody>
      </p:sp>
    </p:spTree>
    <p:extLst>
      <p:ext uri="{BB962C8B-B14F-4D97-AF65-F5344CB8AC3E}">
        <p14:creationId xmlns:p14="http://schemas.microsoft.com/office/powerpoint/2010/main" val="988259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C4D3FD-5CDC-48AD-B526-BFE48B8965A9}"/>
              </a:ext>
            </a:extLst>
          </p:cNvPr>
          <p:cNvSpPr/>
          <p:nvPr/>
        </p:nvSpPr>
        <p:spPr>
          <a:xfrm>
            <a:off x="2276493" y="1912258"/>
            <a:ext cx="7639014"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Part II-</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Understanding α-Particles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428857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A3EC2C-26F3-4381-8A08-646F2639FC6F}"/>
              </a:ext>
            </a:extLst>
          </p:cNvPr>
          <p:cNvPicPr>
            <a:picLocks noChangeAspect="1"/>
          </p:cNvPicPr>
          <p:nvPr/>
        </p:nvPicPr>
        <p:blipFill rotWithShape="1">
          <a:blip r:embed="rId3"/>
          <a:srcRect l="37308" t="20841" r="45000" b="64109"/>
          <a:stretch/>
        </p:blipFill>
        <p:spPr>
          <a:xfrm>
            <a:off x="156568" y="2780428"/>
            <a:ext cx="2364393" cy="1280883"/>
          </a:xfrm>
          <a:prstGeom prst="rect">
            <a:avLst/>
          </a:prstGeom>
        </p:spPr>
      </p:pic>
      <p:sp>
        <p:nvSpPr>
          <p:cNvPr id="7" name="Rectangle 6">
            <a:extLst>
              <a:ext uri="{FF2B5EF4-FFF2-40B4-BE49-F238E27FC236}">
                <a16:creationId xmlns:a16="http://schemas.microsoft.com/office/drawing/2014/main" id="{35266E58-E414-40E2-9DC9-AFE5343E8582}"/>
              </a:ext>
            </a:extLst>
          </p:cNvPr>
          <p:cNvSpPr/>
          <p:nvPr/>
        </p:nvSpPr>
        <p:spPr>
          <a:xfrm>
            <a:off x="541981" y="357553"/>
            <a:ext cx="1588897"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1896</a:t>
            </a:r>
          </a:p>
        </p:txBody>
      </p:sp>
      <p:sp>
        <p:nvSpPr>
          <p:cNvPr id="8" name="TextBox 7">
            <a:extLst>
              <a:ext uri="{FF2B5EF4-FFF2-40B4-BE49-F238E27FC236}">
                <a16:creationId xmlns:a16="http://schemas.microsoft.com/office/drawing/2014/main" id="{86E9CC54-7693-4C6E-8595-73B41A781F74}"/>
              </a:ext>
            </a:extLst>
          </p:cNvPr>
          <p:cNvSpPr txBox="1"/>
          <p:nvPr/>
        </p:nvSpPr>
        <p:spPr>
          <a:xfrm>
            <a:off x="156568" y="4313146"/>
            <a:ext cx="2364393" cy="1754326"/>
          </a:xfrm>
          <a:prstGeom prst="rect">
            <a:avLst/>
          </a:prstGeom>
          <a:noFill/>
          <a:ln>
            <a:solidFill>
              <a:schemeClr val="tx1"/>
            </a:solidFill>
          </a:ln>
        </p:spPr>
        <p:txBody>
          <a:bodyPr wrap="square" rtlCol="0">
            <a:spAutoFit/>
          </a:bodyPr>
          <a:lstStyle/>
          <a:p>
            <a:pPr algn="ctr"/>
            <a:r>
              <a:rPr lang="en-US" dirty="0"/>
              <a:t>Henri Becquerel went to take a picture of Uranium and found the rock took a picture of itself.  Radioactivity was discovered.</a:t>
            </a:r>
          </a:p>
        </p:txBody>
      </p:sp>
      <p:pic>
        <p:nvPicPr>
          <p:cNvPr id="2050" name="Picture 2">
            <a:extLst>
              <a:ext uri="{FF2B5EF4-FFF2-40B4-BE49-F238E27FC236}">
                <a16:creationId xmlns:a16="http://schemas.microsoft.com/office/drawing/2014/main" id="{C2FA032B-D942-4C59-8E49-166EAED89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894" y="1029644"/>
            <a:ext cx="2547128" cy="31946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CE59E75-DF7C-4E3F-9007-98505E4A927E}"/>
              </a:ext>
            </a:extLst>
          </p:cNvPr>
          <p:cNvPicPr>
            <a:picLocks noChangeAspect="1"/>
          </p:cNvPicPr>
          <p:nvPr/>
        </p:nvPicPr>
        <p:blipFill rotWithShape="1">
          <a:blip r:embed="rId5"/>
          <a:srcRect l="50000" b="11195"/>
          <a:stretch/>
        </p:blipFill>
        <p:spPr>
          <a:xfrm>
            <a:off x="5413022" y="1587508"/>
            <a:ext cx="6637459" cy="2444495"/>
          </a:xfrm>
          <a:prstGeom prst="rect">
            <a:avLst/>
          </a:prstGeom>
        </p:spPr>
      </p:pic>
      <p:sp>
        <p:nvSpPr>
          <p:cNvPr id="10" name="TextBox 9">
            <a:extLst>
              <a:ext uri="{FF2B5EF4-FFF2-40B4-BE49-F238E27FC236}">
                <a16:creationId xmlns:a16="http://schemas.microsoft.com/office/drawing/2014/main" id="{94C6B71A-FA01-4EF3-AE0B-505B9A2EF336}"/>
              </a:ext>
            </a:extLst>
          </p:cNvPr>
          <p:cNvSpPr txBox="1"/>
          <p:nvPr/>
        </p:nvSpPr>
        <p:spPr>
          <a:xfrm>
            <a:off x="2865894" y="4416505"/>
            <a:ext cx="9039974" cy="2031325"/>
          </a:xfrm>
          <a:prstGeom prst="rect">
            <a:avLst/>
          </a:prstGeom>
          <a:noFill/>
          <a:ln>
            <a:solidFill>
              <a:schemeClr val="tx1"/>
            </a:solidFill>
          </a:ln>
        </p:spPr>
        <p:txBody>
          <a:bodyPr wrap="square" rtlCol="0">
            <a:spAutoFit/>
          </a:bodyPr>
          <a:lstStyle/>
          <a:p>
            <a:r>
              <a:rPr lang="en-US" dirty="0"/>
              <a:t>Curious about the nature of radiation, </a:t>
            </a:r>
            <a:r>
              <a:rPr lang="en-US" b="1" dirty="0"/>
              <a:t>Marie Curie </a:t>
            </a:r>
            <a:r>
              <a:rPr lang="en-US" dirty="0"/>
              <a:t>had the idea to pass different types of radiation through a magnet to see how they behaved.  She found 3 different types of radiation </a:t>
            </a:r>
            <a:r>
              <a:rPr lang="el-GR" dirty="0"/>
              <a:t>α</a:t>
            </a:r>
            <a:r>
              <a:rPr lang="en-US" dirty="0"/>
              <a:t>, </a:t>
            </a:r>
            <a:r>
              <a:rPr lang="el-GR" dirty="0"/>
              <a:t>β</a:t>
            </a:r>
            <a:r>
              <a:rPr lang="en-US" dirty="0"/>
              <a:t>, &amp; </a:t>
            </a:r>
            <a:r>
              <a:rPr lang="el-GR" dirty="0"/>
              <a:t>γ</a:t>
            </a:r>
            <a:r>
              <a:rPr lang="en-US" dirty="0"/>
              <a:t>.  Alpha (</a:t>
            </a:r>
            <a:r>
              <a:rPr lang="el-GR" dirty="0"/>
              <a:t>α</a:t>
            </a:r>
            <a:r>
              <a:rPr lang="en-US" dirty="0"/>
              <a:t>) was attracted to the negative pole of a magnet and repelled from the positive pole.  Alpha particles had the shortest path length.  Beta radiation (</a:t>
            </a:r>
            <a:r>
              <a:rPr lang="el-GR" dirty="0"/>
              <a:t>β</a:t>
            </a:r>
            <a:r>
              <a:rPr lang="en-US" dirty="0"/>
              <a:t>) traveled farther than alpha and was attracted to the positive pole while being repelled by the negative pole.  And finally gamma radiation (</a:t>
            </a:r>
            <a:r>
              <a:rPr lang="el-GR" dirty="0"/>
              <a:t>γ</a:t>
            </a:r>
            <a:r>
              <a:rPr lang="en-US" dirty="0"/>
              <a:t>) was not attracted or repelled by either magnetic pole.  Gamma particles also had the longest path length.</a:t>
            </a:r>
          </a:p>
        </p:txBody>
      </p:sp>
      <p:sp>
        <p:nvSpPr>
          <p:cNvPr id="11" name="Rectangle 10">
            <a:extLst>
              <a:ext uri="{FF2B5EF4-FFF2-40B4-BE49-F238E27FC236}">
                <a16:creationId xmlns:a16="http://schemas.microsoft.com/office/drawing/2014/main" id="{9B463492-0BFA-43C9-A2F5-63BF81EBB12C}"/>
              </a:ext>
            </a:extLst>
          </p:cNvPr>
          <p:cNvSpPr/>
          <p:nvPr/>
        </p:nvSpPr>
        <p:spPr>
          <a:xfrm>
            <a:off x="5639686" y="0"/>
            <a:ext cx="6184130" cy="1107996"/>
          </a:xfrm>
          <a:prstGeom prst="rect">
            <a:avLst/>
          </a:prstGeom>
          <a:noFill/>
        </p:spPr>
        <p:txBody>
          <a:bodyPr wrap="none" lIns="91440" tIns="45720" rIns="91440" bIns="45720">
            <a:spAutoFit/>
          </a:bodyPr>
          <a:lstStyle/>
          <a:p>
            <a:pPr algn="ctr"/>
            <a:r>
              <a:rPr lang="en-US" sz="6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15 years earlier…</a:t>
            </a:r>
          </a:p>
        </p:txBody>
      </p:sp>
      <p:pic>
        <p:nvPicPr>
          <p:cNvPr id="2052" name="Picture 4" descr="Industry Leader: Wyoming Uranium Industry on 'Its Death Bed ...">
            <a:extLst>
              <a:ext uri="{FF2B5EF4-FFF2-40B4-BE49-F238E27FC236}">
                <a16:creationId xmlns:a16="http://schemas.microsoft.com/office/drawing/2014/main" id="{3FE09E1C-A516-4FE7-9AE7-C0AFA1940B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676" y="1288582"/>
            <a:ext cx="2276236" cy="1280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013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43C05F-81A0-4C79-AEA8-A356BD2D32A0}"/>
              </a:ext>
            </a:extLst>
          </p:cNvPr>
          <p:cNvSpPr/>
          <p:nvPr/>
        </p:nvSpPr>
        <p:spPr>
          <a:xfrm>
            <a:off x="853580" y="889843"/>
            <a:ext cx="10484839" cy="5078313"/>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Use the results of Marie Curie’s experiment to rank the masses of each different type of radiation from heaviest to lightest. </a:t>
            </a:r>
          </a:p>
          <a:p>
            <a:pPr algn="ctr"/>
            <a:endParaRPr lang="en-US" sz="5400" dirty="0">
              <a:ln w="0"/>
              <a:effectLst>
                <a:outerShdw blurRad="38100" dist="19050" dir="2700000" algn="tl" rotWithShape="0">
                  <a:schemeClr val="dk1">
                    <a:alpha val="40000"/>
                  </a:schemeClr>
                </a:outerShdw>
              </a:effectLst>
            </a:endParaRPr>
          </a:p>
          <a:p>
            <a:pPr algn="ctr"/>
            <a:r>
              <a:rPr lang="en-US" sz="5400" b="1" cap="none" spc="0" dirty="0">
                <a:ln w="0"/>
                <a:solidFill>
                  <a:schemeClr val="tx1"/>
                </a:solidFill>
                <a:effectLst>
                  <a:outerShdw blurRad="38100" dist="19050" dir="2700000" algn="tl" rotWithShape="0">
                    <a:schemeClr val="dk1">
                      <a:alpha val="40000"/>
                    </a:schemeClr>
                  </a:outerShdw>
                </a:effectLst>
              </a:rPr>
              <a:t>Explain your reasoning.</a:t>
            </a:r>
          </a:p>
        </p:txBody>
      </p:sp>
    </p:spTree>
    <p:extLst>
      <p:ext uri="{BB962C8B-B14F-4D97-AF65-F5344CB8AC3E}">
        <p14:creationId xmlns:p14="http://schemas.microsoft.com/office/powerpoint/2010/main" val="3083344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4C94D3-3EA4-4DB4-969B-0E03DF2FA2D2}"/>
              </a:ext>
            </a:extLst>
          </p:cNvPr>
          <p:cNvSpPr/>
          <p:nvPr/>
        </p:nvSpPr>
        <p:spPr>
          <a:xfrm>
            <a:off x="758661" y="2551837"/>
            <a:ext cx="10674678"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What are the charges of each different type of radiation?</a:t>
            </a:r>
          </a:p>
        </p:txBody>
      </p:sp>
    </p:spTree>
    <p:extLst>
      <p:ext uri="{BB962C8B-B14F-4D97-AF65-F5344CB8AC3E}">
        <p14:creationId xmlns:p14="http://schemas.microsoft.com/office/powerpoint/2010/main" val="1474832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C4D3FD-5CDC-48AD-B526-BFE48B8965A9}"/>
              </a:ext>
            </a:extLst>
          </p:cNvPr>
          <p:cNvSpPr/>
          <p:nvPr/>
        </p:nvSpPr>
        <p:spPr>
          <a:xfrm>
            <a:off x="3740032" y="1912258"/>
            <a:ext cx="4711931"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Part III-</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The experiment</a:t>
            </a:r>
          </a:p>
        </p:txBody>
      </p:sp>
    </p:spTree>
    <p:extLst>
      <p:ext uri="{BB962C8B-B14F-4D97-AF65-F5344CB8AC3E}">
        <p14:creationId xmlns:p14="http://schemas.microsoft.com/office/powerpoint/2010/main" val="3399637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877</TotalTime>
  <Words>1268</Words>
  <Application>Microsoft Office PowerPoint</Application>
  <PresentationFormat>Widescreen</PresentationFormat>
  <Paragraphs>242</Paragraphs>
  <Slides>22</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Algerian</vt:lpstr>
      <vt:lpstr>Arial</vt:lpstr>
      <vt:lpstr>Calibri</vt:lpstr>
      <vt:lpstr>Calibri Light</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&amp; Amy Boom</dc:creator>
  <cp:lastModifiedBy>John Boom</cp:lastModifiedBy>
  <cp:revision>24</cp:revision>
  <dcterms:created xsi:type="dcterms:W3CDTF">2020-08-05T00:55:22Z</dcterms:created>
  <dcterms:modified xsi:type="dcterms:W3CDTF">2020-09-30T21:41:49Z</dcterms:modified>
</cp:coreProperties>
</file>