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09"/>
  </p:notesMasterIdLst>
  <p:sldIdLst>
    <p:sldId id="267" r:id="rId4"/>
    <p:sldId id="402" r:id="rId5"/>
    <p:sldId id="410" r:id="rId6"/>
    <p:sldId id="413" r:id="rId7"/>
    <p:sldId id="411" r:id="rId8"/>
    <p:sldId id="406" r:id="rId9"/>
    <p:sldId id="296" r:id="rId10"/>
    <p:sldId id="403" r:id="rId11"/>
    <p:sldId id="378" r:id="rId12"/>
    <p:sldId id="407" r:id="rId13"/>
    <p:sldId id="408" r:id="rId14"/>
    <p:sldId id="409" r:id="rId15"/>
    <p:sldId id="322" r:id="rId16"/>
    <p:sldId id="412" r:id="rId17"/>
    <p:sldId id="273" r:id="rId18"/>
    <p:sldId id="274" r:id="rId19"/>
    <p:sldId id="275" r:id="rId20"/>
    <p:sldId id="390" r:id="rId21"/>
    <p:sldId id="391" r:id="rId22"/>
    <p:sldId id="383" r:id="rId23"/>
    <p:sldId id="277" r:id="rId24"/>
    <p:sldId id="280" r:id="rId25"/>
    <p:sldId id="290" r:id="rId26"/>
    <p:sldId id="281" r:id="rId27"/>
    <p:sldId id="282" r:id="rId28"/>
    <p:sldId id="284" r:id="rId29"/>
    <p:sldId id="287" r:id="rId30"/>
    <p:sldId id="306" r:id="rId31"/>
    <p:sldId id="288" r:id="rId32"/>
    <p:sldId id="286" r:id="rId33"/>
    <p:sldId id="396" r:id="rId34"/>
    <p:sldId id="292" r:id="rId35"/>
    <p:sldId id="294" r:id="rId36"/>
    <p:sldId id="295" r:id="rId37"/>
    <p:sldId id="373" r:id="rId38"/>
    <p:sldId id="392" r:id="rId39"/>
    <p:sldId id="298" r:id="rId40"/>
    <p:sldId id="310" r:id="rId41"/>
    <p:sldId id="374" r:id="rId42"/>
    <p:sldId id="297" r:id="rId43"/>
    <p:sldId id="316" r:id="rId44"/>
    <p:sldId id="299" r:id="rId45"/>
    <p:sldId id="382" r:id="rId46"/>
    <p:sldId id="311" r:id="rId47"/>
    <p:sldId id="393" r:id="rId48"/>
    <p:sldId id="300" r:id="rId49"/>
    <p:sldId id="312" r:id="rId50"/>
    <p:sldId id="317" r:id="rId51"/>
    <p:sldId id="321" r:id="rId52"/>
    <p:sldId id="323" r:id="rId53"/>
    <p:sldId id="304" r:id="rId54"/>
    <p:sldId id="318" r:id="rId55"/>
    <p:sldId id="333" r:id="rId56"/>
    <p:sldId id="319" r:id="rId57"/>
    <p:sldId id="332" r:id="rId58"/>
    <p:sldId id="320" r:id="rId59"/>
    <p:sldId id="324" r:id="rId60"/>
    <p:sldId id="401" r:id="rId61"/>
    <p:sldId id="325" r:id="rId62"/>
    <p:sldId id="326" r:id="rId63"/>
    <p:sldId id="366" r:id="rId64"/>
    <p:sldId id="367" r:id="rId65"/>
    <p:sldId id="327" r:id="rId66"/>
    <p:sldId id="328" r:id="rId67"/>
    <p:sldId id="375" r:id="rId68"/>
    <p:sldId id="376" r:id="rId69"/>
    <p:sldId id="368" r:id="rId70"/>
    <p:sldId id="369" r:id="rId71"/>
    <p:sldId id="385" r:id="rId72"/>
    <p:sldId id="330" r:id="rId73"/>
    <p:sldId id="404" r:id="rId74"/>
    <p:sldId id="331" r:id="rId75"/>
    <p:sldId id="371" r:id="rId76"/>
    <p:sldId id="313" r:id="rId77"/>
    <p:sldId id="394" r:id="rId78"/>
    <p:sldId id="395" r:id="rId79"/>
    <p:sldId id="315" r:id="rId80"/>
    <p:sldId id="334" r:id="rId81"/>
    <p:sldId id="335" r:id="rId82"/>
    <p:sldId id="336" r:id="rId83"/>
    <p:sldId id="337" r:id="rId84"/>
    <p:sldId id="350" r:id="rId85"/>
    <p:sldId id="414" r:id="rId86"/>
    <p:sldId id="415" r:id="rId87"/>
    <p:sldId id="339" r:id="rId88"/>
    <p:sldId id="352" r:id="rId89"/>
    <p:sldId id="397" r:id="rId90"/>
    <p:sldId id="338" r:id="rId91"/>
    <p:sldId id="398" r:id="rId92"/>
    <p:sldId id="399" r:id="rId93"/>
    <p:sldId id="388" r:id="rId94"/>
    <p:sldId id="340" r:id="rId95"/>
    <p:sldId id="386" r:id="rId96"/>
    <p:sldId id="387" r:id="rId97"/>
    <p:sldId id="342" r:id="rId98"/>
    <p:sldId id="400" r:id="rId99"/>
    <p:sldId id="347" r:id="rId100"/>
    <p:sldId id="355" r:id="rId101"/>
    <p:sldId id="356" r:id="rId102"/>
    <p:sldId id="357" r:id="rId103"/>
    <p:sldId id="358" r:id="rId104"/>
    <p:sldId id="364" r:id="rId105"/>
    <p:sldId id="365" r:id="rId106"/>
    <p:sldId id="359" r:id="rId107"/>
    <p:sldId id="372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9D6"/>
    <a:srgbClr val="2C05D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ableStyles" Target="tableStyle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98EF9-7FDC-41E1-B064-54CFBA0ACD9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8A8B5-E878-4E39-A163-6A2066A0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D4D50-4449-4B2C-8D42-3CCC64EE9E41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1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F78A4-819D-4DE7-8110-D5336BAA49E9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0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23438-306E-4925-8D33-0D1C8717C2E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8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439A2-9ED0-4341-9A26-0FD576D64EB1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22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A8E0F-335D-4005-9F78-02546036AF2A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CA265-DD6C-4A7B-9859-47769D008CA7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2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8B5-E878-4E39-A163-6A2066A0A1D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4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5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0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3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9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8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6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F7C1-324E-4890-A0F0-840DEDDBA00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74A2-5EDE-4F98-9B58-50F5D0FB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09uXXAQdmJs" TargetMode="Externa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Now…….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37338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What about those electrons?</a:t>
            </a:r>
          </a:p>
        </p:txBody>
      </p:sp>
    </p:spTree>
    <p:extLst>
      <p:ext uri="{BB962C8B-B14F-4D97-AF65-F5344CB8AC3E}">
        <p14:creationId xmlns:p14="http://schemas.microsoft.com/office/powerpoint/2010/main" val="4301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5110F-618B-4D41-ACBE-480054CB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your observations-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76ED8-F846-4383-A6D0-7C79DC19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Time</a:t>
            </a:r>
          </a:p>
        </p:txBody>
      </p:sp>
    </p:spTree>
    <p:extLst>
      <p:ext uri="{BB962C8B-B14F-4D97-AF65-F5344CB8AC3E}">
        <p14:creationId xmlns:p14="http://schemas.microsoft.com/office/powerpoint/2010/main" val="18373203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Valence electrons-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Grand Daddy of electrons.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Outer most orbital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Highest energy electrons.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Found only in the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orbitals.</a:t>
            </a:r>
          </a:p>
          <a:p>
            <a:pPr marL="1188720" lvl="3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2897802" cy="2373313"/>
          </a:xfrm>
        </p:spPr>
      </p:pic>
    </p:spTree>
    <p:extLst>
      <p:ext uri="{BB962C8B-B14F-4D97-AF65-F5344CB8AC3E}">
        <p14:creationId xmlns:p14="http://schemas.microsoft.com/office/powerpoint/2010/main" val="3662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4343400" cy="38770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Representing valence electrons-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Oxygen = 1s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u="sng" dirty="0">
                <a:solidFill>
                  <a:srgbClr val="FF0000"/>
                </a:solidFill>
              </a:rPr>
              <a:t>2s</a:t>
            </a:r>
            <a:r>
              <a:rPr lang="en-US" u="sng" baseline="30000" dirty="0">
                <a:solidFill>
                  <a:srgbClr val="FF0000"/>
                </a:solidFill>
              </a:rPr>
              <a:t>2</a:t>
            </a:r>
            <a:r>
              <a:rPr lang="en-US" u="sng" dirty="0">
                <a:solidFill>
                  <a:srgbClr val="FF0000"/>
                </a:solidFill>
              </a:rPr>
              <a:t>2p</a:t>
            </a:r>
            <a:r>
              <a:rPr lang="en-US" u="sng" baseline="30000" dirty="0">
                <a:solidFill>
                  <a:srgbClr val="FF0000"/>
                </a:solidFill>
              </a:rPr>
              <a:t>4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It has 6 valence electrons.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Writing an element and its valence electrons: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Valence electrons = 2s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2p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</a:p>
          <a:p>
            <a:pPr lvl="1"/>
            <a:r>
              <a:rPr lang="en-US" dirty="0"/>
              <a:t>Another example: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Calcium: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2s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2p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3s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3p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4s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Valence electrons = 4s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59298"/>
            <a:ext cx="3419475" cy="1838005"/>
          </a:xfrm>
        </p:spPr>
      </p:pic>
    </p:spTree>
    <p:extLst>
      <p:ext uri="{BB962C8B-B14F-4D97-AF65-F5344CB8AC3E}">
        <p14:creationId xmlns:p14="http://schemas.microsoft.com/office/powerpoint/2010/main" val="2612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Lewis Dot Diagrams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921736"/>
            <a:ext cx="4495800" cy="432666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Short hand way to represent valence electrons.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Dots are used around the chemical symbol to represent the valence electrons.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Only use electrons in the </a:t>
            </a:r>
            <a:r>
              <a:rPr lang="en-US" altLang="en-US" i="1" dirty="0">
                <a:solidFill>
                  <a:srgbClr val="FF0000"/>
                </a:solidFill>
              </a:rPr>
              <a:t>s</a:t>
            </a:r>
            <a:r>
              <a:rPr lang="en-US" altLang="en-US" dirty="0">
                <a:solidFill>
                  <a:srgbClr val="FF0000"/>
                </a:solidFill>
              </a:rPr>
              <a:t> and </a:t>
            </a:r>
            <a:r>
              <a:rPr lang="en-US" altLang="en-US" i="1" dirty="0">
                <a:solidFill>
                  <a:srgbClr val="FF0000"/>
                </a:solidFill>
              </a:rPr>
              <a:t>p</a:t>
            </a:r>
            <a:r>
              <a:rPr lang="en-US" altLang="en-US" dirty="0">
                <a:solidFill>
                  <a:srgbClr val="FF0000"/>
                </a:solidFill>
              </a:rPr>
              <a:t> orbitals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6461125" y="4002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128015" name="Oval 15"/>
          <p:cNvSpPr>
            <a:spLocks noChangeArrowheads="1"/>
          </p:cNvSpPr>
          <p:nvPr/>
        </p:nvSpPr>
        <p:spPr bwMode="auto">
          <a:xfrm>
            <a:off x="7010400" y="3886200"/>
            <a:ext cx="6096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Oval 16"/>
          <p:cNvSpPr>
            <a:spLocks noChangeArrowheads="1"/>
          </p:cNvSpPr>
          <p:nvPr/>
        </p:nvSpPr>
        <p:spPr bwMode="auto">
          <a:xfrm>
            <a:off x="6324600" y="3200400"/>
            <a:ext cx="609600" cy="685800"/>
          </a:xfrm>
          <a:prstGeom prst="ellipse">
            <a:avLst/>
          </a:prstGeom>
          <a:solidFill>
            <a:srgbClr val="629F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Oval 17"/>
          <p:cNvSpPr>
            <a:spLocks noChangeArrowheads="1"/>
          </p:cNvSpPr>
          <p:nvPr/>
        </p:nvSpPr>
        <p:spPr bwMode="auto">
          <a:xfrm>
            <a:off x="5715000" y="3886200"/>
            <a:ext cx="609600" cy="685800"/>
          </a:xfrm>
          <a:prstGeom prst="ellipse">
            <a:avLst/>
          </a:prstGeom>
          <a:solidFill>
            <a:srgbClr val="50DA6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Oval 18"/>
          <p:cNvSpPr>
            <a:spLocks noChangeArrowheads="1"/>
          </p:cNvSpPr>
          <p:nvPr/>
        </p:nvSpPr>
        <p:spPr bwMode="auto">
          <a:xfrm>
            <a:off x="6400800" y="4648200"/>
            <a:ext cx="609600" cy="685800"/>
          </a:xfrm>
          <a:prstGeom prst="ellipse">
            <a:avLst/>
          </a:prstGeom>
          <a:solidFill>
            <a:srgbClr val="B952B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4" grpId="0"/>
      <p:bldP spid="128015" grpId="0" animBg="1"/>
      <p:bldP spid="128016" grpId="0" animBg="1"/>
      <p:bldP spid="128017" grpId="0" animBg="1"/>
      <p:bldP spid="12801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Lewis Dot Diagrams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45720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Orbital Filling-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There is a specific sequence to follow when adding the valence electrons.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Maximum of 8 valence electrons</a:t>
            </a:r>
          </a:p>
          <a:p>
            <a:pPr lvl="1"/>
            <a:endParaRPr lang="en-US" alt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736725" y="4002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133600" y="428148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solidFill>
                  <a:schemeClr val="accent2"/>
                </a:solidFill>
              </a:rPr>
              <a:t>ns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590800" y="4281488"/>
            <a:ext cx="1519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29F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29FF0"/>
                </a:solidFill>
              </a:rPr>
              <a:t>n</a:t>
            </a:r>
            <a:r>
              <a:rPr lang="en-US" altLang="en-US" sz="1800" b="0" dirty="0">
                <a:solidFill>
                  <a:srgbClr val="629FF0"/>
                </a:solidFill>
              </a:rPr>
              <a:t>p</a:t>
            </a:r>
            <a:r>
              <a:rPr lang="en-US" altLang="en-US" sz="1800" b="0" baseline="-25000" dirty="0">
                <a:solidFill>
                  <a:srgbClr val="629FF0"/>
                </a:solidFill>
              </a:rPr>
              <a:t>-1</a:t>
            </a:r>
            <a:r>
              <a:rPr lang="en-US" altLang="en-US" sz="1800" b="0" dirty="0"/>
              <a:t>  </a:t>
            </a:r>
            <a:r>
              <a:rPr lang="en-US" altLang="en-US" sz="1800" b="0" dirty="0">
                <a:solidFill>
                  <a:srgbClr val="50DA6E"/>
                </a:solidFill>
              </a:rPr>
              <a:t>np</a:t>
            </a:r>
            <a:r>
              <a:rPr lang="en-US" altLang="en-US" baseline="-25000" dirty="0">
                <a:solidFill>
                  <a:srgbClr val="50DA6E"/>
                </a:solidFill>
              </a:rPr>
              <a:t>0</a:t>
            </a:r>
            <a:r>
              <a:rPr lang="en-US" altLang="en-US" sz="1800" b="0" dirty="0"/>
              <a:t>  </a:t>
            </a:r>
            <a:r>
              <a:rPr lang="en-US" altLang="en-US" sz="1800" b="0" dirty="0">
                <a:solidFill>
                  <a:srgbClr val="B952BC"/>
                </a:solidFill>
              </a:rPr>
              <a:t>np</a:t>
            </a:r>
            <a:r>
              <a:rPr lang="en-US" altLang="en-US" sz="1800" b="0" baseline="-25000" dirty="0">
                <a:solidFill>
                  <a:srgbClr val="B952BC"/>
                </a:solidFill>
              </a:rPr>
              <a:t>1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2209800" y="43434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2667000" y="4343400"/>
            <a:ext cx="304800" cy="0"/>
          </a:xfrm>
          <a:prstGeom prst="line">
            <a:avLst/>
          </a:prstGeom>
          <a:noFill/>
          <a:ln w="38100">
            <a:solidFill>
              <a:srgbClr val="629F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3124200" y="4343400"/>
            <a:ext cx="304800" cy="0"/>
          </a:xfrm>
          <a:prstGeom prst="line">
            <a:avLst/>
          </a:prstGeom>
          <a:noFill/>
          <a:ln w="38100">
            <a:solidFill>
              <a:srgbClr val="50DA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581400" y="4343400"/>
            <a:ext cx="304800" cy="0"/>
          </a:xfrm>
          <a:prstGeom prst="line">
            <a:avLst/>
          </a:prstGeom>
          <a:noFill/>
          <a:ln w="38100">
            <a:solidFill>
              <a:srgbClr val="B952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6461125" y="4002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7010400" y="3886200"/>
            <a:ext cx="609600" cy="685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Oval 13"/>
          <p:cNvSpPr>
            <a:spLocks noChangeArrowheads="1"/>
          </p:cNvSpPr>
          <p:nvPr/>
        </p:nvSpPr>
        <p:spPr bwMode="auto">
          <a:xfrm>
            <a:off x="6324600" y="3200400"/>
            <a:ext cx="609600" cy="685800"/>
          </a:xfrm>
          <a:prstGeom prst="ellipse">
            <a:avLst/>
          </a:prstGeom>
          <a:noFill/>
          <a:ln w="38100">
            <a:solidFill>
              <a:srgbClr val="629F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9F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5715000" y="3886200"/>
            <a:ext cx="609600" cy="685800"/>
          </a:xfrm>
          <a:prstGeom prst="ellipse">
            <a:avLst/>
          </a:prstGeom>
          <a:noFill/>
          <a:ln w="38100">
            <a:solidFill>
              <a:srgbClr val="50DA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0DA6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Oval 15"/>
          <p:cNvSpPr>
            <a:spLocks noChangeArrowheads="1"/>
          </p:cNvSpPr>
          <p:nvPr/>
        </p:nvSpPr>
        <p:spPr bwMode="auto">
          <a:xfrm>
            <a:off x="6400800" y="4648200"/>
            <a:ext cx="609600" cy="685800"/>
          </a:xfrm>
          <a:prstGeom prst="ellipse">
            <a:avLst/>
          </a:prstGeom>
          <a:noFill/>
          <a:ln w="38100">
            <a:solidFill>
              <a:srgbClr val="B952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952B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057400" y="3962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7040563" y="40560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2193925" y="3970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7265988" y="404653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2574925" y="40052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629FF0"/>
                </a:solidFill>
              </a:rPr>
              <a:t>3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6334125" y="3359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629FF0"/>
                </a:solidFill>
              </a:rPr>
              <a:t>3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3013075" y="39735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50DA6E"/>
                </a:solidFill>
              </a:rPr>
              <a:t>4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5715000" y="40259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rgbClr val="50DA6E"/>
                </a:solidFill>
              </a:rPr>
              <a:t>4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3497263" y="39925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B952BC"/>
                </a:solidFill>
              </a:rPr>
              <a:t>5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6391275" y="478631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rgbClr val="B952BC"/>
                </a:solidFill>
              </a:rPr>
              <a:t>5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2733675" y="40116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629FF0"/>
                </a:solidFill>
              </a:rPr>
              <a:t>6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6548438" y="335121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29FF0"/>
                </a:solidFill>
              </a:rPr>
              <a:t>6</a:t>
            </a:r>
            <a:endParaRPr lang="en-US" altLang="en-US" b="0" dirty="0">
              <a:solidFill>
                <a:srgbClr val="629FF0"/>
              </a:solidFill>
            </a:endParaRP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3224213" y="39893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0DA6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50DA6E"/>
                </a:solidFill>
              </a:rPr>
              <a:t>7</a:t>
            </a:r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5988050" y="40290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rgbClr val="50DA6E"/>
                </a:solidFill>
              </a:rPr>
              <a:t>7</a:t>
            </a:r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3651250" y="39909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B952BC"/>
                </a:solidFill>
              </a:rPr>
              <a:t>8</a:t>
            </a: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6607175" y="478631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rgbClr val="B952BC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3225" y="5073134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Principle Energy Level #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2346325" y="4572000"/>
            <a:ext cx="758825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0"/>
          </p:cNvCxnSpPr>
          <p:nvPr/>
        </p:nvCxnSpPr>
        <p:spPr>
          <a:xfrm flipH="1" flipV="1">
            <a:off x="2737644" y="4572000"/>
            <a:ext cx="367506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0"/>
          </p:cNvCxnSpPr>
          <p:nvPr/>
        </p:nvCxnSpPr>
        <p:spPr>
          <a:xfrm flipV="1">
            <a:off x="3105150" y="4572000"/>
            <a:ext cx="119063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0"/>
          </p:cNvCxnSpPr>
          <p:nvPr/>
        </p:nvCxnSpPr>
        <p:spPr>
          <a:xfrm flipV="1">
            <a:off x="3105150" y="4572000"/>
            <a:ext cx="546100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29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29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30" grpId="0"/>
      <p:bldP spid="129031" grpId="0" animBg="1"/>
      <p:bldP spid="129032" grpId="0" animBg="1"/>
      <p:bldP spid="129033" grpId="0" animBg="1"/>
      <p:bldP spid="129034" grpId="0" animBg="1"/>
      <p:bldP spid="129035" grpId="0"/>
      <p:bldP spid="129036" grpId="0" animBg="1"/>
      <p:bldP spid="129037" grpId="0" animBg="1"/>
      <p:bldP spid="129038" grpId="0" animBg="1"/>
      <p:bldP spid="129039" grpId="0" animBg="1"/>
      <p:bldP spid="129041" grpId="0"/>
      <p:bldP spid="129043" grpId="0"/>
      <p:bldP spid="129044" grpId="0"/>
      <p:bldP spid="129045" grpId="0"/>
      <p:bldP spid="129046" grpId="0"/>
      <p:bldP spid="129047" grpId="0"/>
      <p:bldP spid="129048" grpId="0"/>
      <p:bldP spid="129050" grpId="0"/>
      <p:bldP spid="129051" grpId="0"/>
      <p:bldP spid="129053" grpId="0"/>
      <p:bldP spid="12905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Boron-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Iron-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Argon-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Valence Electron Notation and Lewis Dot Structure</a:t>
            </a:r>
          </a:p>
        </p:txBody>
      </p:sp>
    </p:spTree>
    <p:extLst>
      <p:ext uri="{BB962C8B-B14F-4D97-AF65-F5344CB8AC3E}">
        <p14:creationId xmlns:p14="http://schemas.microsoft.com/office/powerpoint/2010/main" val="41198172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Sodium-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Beryllium-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Cerium-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Valence Electron Notation and Lewis Dot Structure</a:t>
            </a:r>
          </a:p>
        </p:txBody>
      </p:sp>
    </p:spTree>
    <p:extLst>
      <p:ext uri="{BB962C8B-B14F-4D97-AF65-F5344CB8AC3E}">
        <p14:creationId xmlns:p14="http://schemas.microsoft.com/office/powerpoint/2010/main" val="190715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508BE1-821C-4DC6-B3A2-3C495C70E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0656"/>
            <a:ext cx="6096000" cy="2952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796263-9934-4902-B46D-599B9FAF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2917031"/>
            <a:ext cx="4660900" cy="254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dirty="0"/>
              <a:t>Atomic Emission Spectra</a:t>
            </a:r>
          </a:p>
        </p:txBody>
      </p:sp>
    </p:spTree>
    <p:extLst>
      <p:ext uri="{BB962C8B-B14F-4D97-AF65-F5344CB8AC3E}">
        <p14:creationId xmlns:p14="http://schemas.microsoft.com/office/powerpoint/2010/main" val="352214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164106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5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ECCBB5-5B5A-47D0-AEB6-2EE2B767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Your Observations-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4DA55-1EFD-4ABD-AE6A-BFD5289A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Demo</a:t>
            </a:r>
          </a:p>
        </p:txBody>
      </p:sp>
    </p:spTree>
    <p:extLst>
      <p:ext uri="{BB962C8B-B14F-4D97-AF65-F5344CB8AC3E}">
        <p14:creationId xmlns:p14="http://schemas.microsoft.com/office/powerpoint/2010/main" val="119591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Properties of Light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Wave Description of Light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Electromagnetic Radiation </a:t>
            </a:r>
          </a:p>
          <a:p>
            <a:pPr lvl="2"/>
            <a:r>
              <a:rPr lang="en-US" altLang="en-US" sz="2800" dirty="0">
                <a:solidFill>
                  <a:schemeClr val="tx1"/>
                </a:solidFill>
              </a:rPr>
              <a:t>A form of energy that exhibits </a:t>
            </a:r>
            <a:r>
              <a:rPr lang="en-US" altLang="en-US" sz="2800" u="sng" dirty="0">
                <a:solidFill>
                  <a:srgbClr val="FF0000"/>
                </a:solidFill>
              </a:rPr>
              <a:t>wavelike behavior</a:t>
            </a:r>
            <a:r>
              <a:rPr lang="en-US" altLang="en-US" sz="2800" dirty="0">
                <a:solidFill>
                  <a:schemeClr val="tx1"/>
                </a:solidFill>
              </a:rPr>
              <a:t> as it travels through </a:t>
            </a:r>
            <a:r>
              <a:rPr lang="en-US" altLang="en-US" sz="2800" u="sng" dirty="0">
                <a:solidFill>
                  <a:srgbClr val="FF0000"/>
                </a:solidFill>
              </a:rPr>
              <a:t>space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altLang="en-US" sz="2800" dirty="0">
                <a:solidFill>
                  <a:srgbClr val="FF0000"/>
                </a:solidFill>
              </a:rPr>
              <a:t>Microwaves, Radio, X-Rays, old TVs</a:t>
            </a:r>
          </a:p>
          <a:p>
            <a:pPr lvl="2"/>
            <a:r>
              <a:rPr lang="en-US" altLang="en-US" sz="2800" dirty="0"/>
              <a:t>Together, all the forms of electromagnetic radiation form the </a:t>
            </a:r>
            <a:r>
              <a:rPr lang="en-US" altLang="en-US" sz="2800" dirty="0">
                <a:solidFill>
                  <a:srgbClr val="FF0000"/>
                </a:solidFill>
              </a:rPr>
              <a:t>electromagnetic spectrum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1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Electromagnetic Spectrum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17190"/>
              </p:ext>
            </p:extLst>
          </p:nvPr>
        </p:nvGraphicFramePr>
        <p:xfrm>
          <a:off x="1371600" y="2286000"/>
          <a:ext cx="6858000" cy="398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Image" r:id="rId3" imgW="8852355" imgH="5150115" progId="Photoshop.Image.7">
                  <p:embed/>
                </p:oleObj>
              </mc:Choice>
              <mc:Fallback>
                <p:oleObj name="Image" r:id="rId3" imgW="8852355" imgH="515011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6858000" cy="3989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5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Electromagnetic Spectrum</a:t>
            </a:r>
          </a:p>
        </p:txBody>
      </p:sp>
      <p:pic>
        <p:nvPicPr>
          <p:cNvPr id="8198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7710"/>
            <a:ext cx="5029200" cy="41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Wavelength and Frequency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413782"/>
              </p:ext>
            </p:extLst>
          </p:nvPr>
        </p:nvGraphicFramePr>
        <p:xfrm>
          <a:off x="1863108" y="2133600"/>
          <a:ext cx="54070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Image" r:id="rId3" imgW="5580261" imgH="4671118" progId="Photoshop.Image.7">
                  <p:embed/>
                </p:oleObj>
              </mc:Choice>
              <mc:Fallback>
                <p:oleObj name="Image" r:id="rId3" imgW="5580261" imgH="467111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108" y="2133600"/>
                        <a:ext cx="54070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5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Relationship between wave length and Frequency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Waves with low frequency and large wave length: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Wave with high frequency and small wave length: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Bohr Model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Properties of Light, </a:t>
            </a:r>
            <a:r>
              <a:rPr lang="en-US" altLang="en-US" i="1" dirty="0"/>
              <a:t>continued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Wave Length </a:t>
            </a:r>
            <a:r>
              <a:rPr lang="en-US" altLang="en-US" b="1" dirty="0">
                <a:solidFill>
                  <a:schemeClr val="tx1"/>
                </a:solidFill>
              </a:rPr>
              <a:t>(</a:t>
            </a:r>
            <a:r>
              <a:rPr lang="el-GR" altLang="en-US" b="1" dirty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US" altLang="en-US" b="1" dirty="0">
                <a:solidFill>
                  <a:schemeClr val="tx1"/>
                </a:solidFill>
              </a:rPr>
              <a:t>)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dirty="0">
                <a:solidFill>
                  <a:srgbClr val="FF0000"/>
                </a:solidFill>
              </a:rPr>
              <a:t>lambda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 distance between corresponding points on </a:t>
            </a:r>
            <a:r>
              <a:rPr lang="en-US" altLang="en-US" dirty="0">
                <a:solidFill>
                  <a:srgbClr val="FF0000"/>
                </a:solidFill>
              </a:rPr>
              <a:t>adjacent waves. 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It will usually show up in </a:t>
            </a:r>
            <a:r>
              <a:rPr lang="en-US" altLang="en-US" u="sng" dirty="0">
                <a:solidFill>
                  <a:srgbClr val="FF0000"/>
                </a:solidFill>
              </a:rPr>
              <a:t>nanometers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Frequency (</a:t>
            </a:r>
            <a:r>
              <a:rPr lang="en-US" altLang="en-US" dirty="0">
                <a:solidFill>
                  <a:srgbClr val="FF0000"/>
                </a:solidFill>
              </a:rPr>
              <a:t>v</a:t>
            </a:r>
            <a:r>
              <a:rPr lang="en-US" altLang="en-US" dirty="0">
                <a:solidFill>
                  <a:schemeClr val="tx1"/>
                </a:solidFill>
              </a:rPr>
              <a:t>) (</a:t>
            </a:r>
            <a:r>
              <a:rPr lang="en-US" altLang="en-US" dirty="0">
                <a:solidFill>
                  <a:srgbClr val="FF0000"/>
                </a:solidFill>
              </a:rPr>
              <a:t>Nu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Is defined as the </a:t>
            </a:r>
            <a:r>
              <a:rPr lang="en-US" altLang="en-US" u="sng" dirty="0">
                <a:solidFill>
                  <a:srgbClr val="FF0000"/>
                </a:solidFill>
              </a:rPr>
              <a:t>number of waves </a:t>
            </a:r>
            <a:r>
              <a:rPr lang="en-US" altLang="en-US" dirty="0">
                <a:solidFill>
                  <a:schemeClr val="tx1"/>
                </a:solidFill>
              </a:rPr>
              <a:t>that pass a given point in a specific time, usually </a:t>
            </a:r>
            <a:r>
              <a:rPr lang="en-US" altLang="en-US" u="sng" dirty="0">
                <a:solidFill>
                  <a:srgbClr val="FF0000"/>
                </a:solidFill>
              </a:rPr>
              <a:t>one second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Measured in </a:t>
            </a:r>
            <a:r>
              <a:rPr lang="en-US" altLang="en-US" u="sng" dirty="0">
                <a:solidFill>
                  <a:srgbClr val="FF0000"/>
                </a:solidFill>
              </a:rPr>
              <a:t>Hz = 1/s or  s</a:t>
            </a:r>
            <a:r>
              <a:rPr lang="en-US" altLang="en-US" u="sng" baseline="30000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1196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Properties of Light, </a:t>
            </a:r>
            <a:r>
              <a:rPr lang="en-US" altLang="en-US" i="1" dirty="0"/>
              <a:t>continued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Frequency and wave length are mathematically related to each other:</a:t>
            </a:r>
          </a:p>
          <a:p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  </a:t>
            </a:r>
          </a:p>
          <a:p>
            <a:r>
              <a:rPr lang="en-US" altLang="en-US" sz="2800" dirty="0"/>
              <a:t>In the equation, </a:t>
            </a:r>
            <a:r>
              <a:rPr lang="en-US" altLang="en-US" sz="2800" i="1" dirty="0">
                <a:solidFill>
                  <a:srgbClr val="FF0000"/>
                </a:solidFill>
              </a:rPr>
              <a:t>c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the </a:t>
            </a:r>
            <a:r>
              <a:rPr lang="en-US" altLang="en-US" sz="2800" dirty="0">
                <a:solidFill>
                  <a:srgbClr val="FF0000"/>
                </a:solidFill>
              </a:rPr>
              <a:t>speed of light </a:t>
            </a:r>
            <a:r>
              <a:rPr lang="en-US" altLang="en-US" sz="2800" dirty="0"/>
              <a:t>(in </a:t>
            </a:r>
            <a:r>
              <a:rPr lang="en-US" altLang="en-US" sz="2800" dirty="0">
                <a:solidFill>
                  <a:srgbClr val="FF0000"/>
                </a:solidFill>
              </a:rPr>
              <a:t>m/s</a:t>
            </a:r>
            <a:r>
              <a:rPr lang="en-US" altLang="en-US" sz="2800" dirty="0"/>
              <a:t>),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λ</a:t>
            </a:r>
            <a:r>
              <a:rPr lang="en-US" altLang="en-US" sz="2800" dirty="0"/>
              <a:t> is the wavelength of the </a:t>
            </a:r>
            <a:r>
              <a:rPr lang="en-US" altLang="en-US" sz="2800" dirty="0">
                <a:solidFill>
                  <a:srgbClr val="FF0000"/>
                </a:solidFill>
              </a:rPr>
              <a:t>electromagnetic wave </a:t>
            </a:r>
            <a:r>
              <a:rPr lang="en-US" altLang="en-US" sz="2800" dirty="0"/>
              <a:t>(in </a:t>
            </a:r>
            <a:r>
              <a:rPr lang="en-US" altLang="en-US" sz="2800" dirty="0">
                <a:solidFill>
                  <a:srgbClr val="FF0000"/>
                </a:solidFill>
              </a:rPr>
              <a:t>m</a:t>
            </a:r>
            <a:r>
              <a:rPr lang="en-US" altLang="en-US" sz="2800" dirty="0"/>
              <a:t>), and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ν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/>
              <a:t>is the </a:t>
            </a:r>
            <a:r>
              <a:rPr lang="en-US" altLang="en-US" sz="2800" dirty="0">
                <a:solidFill>
                  <a:srgbClr val="FF0000"/>
                </a:solidFill>
              </a:rPr>
              <a:t>frequency</a:t>
            </a:r>
            <a:r>
              <a:rPr lang="en-US" altLang="en-US" sz="2800" dirty="0"/>
              <a:t> of the electromagnetic wave (</a:t>
            </a:r>
            <a:r>
              <a:rPr lang="en-US" altLang="en-US" sz="2800" dirty="0">
                <a:solidFill>
                  <a:srgbClr val="FF0000"/>
                </a:solidFill>
              </a:rPr>
              <a:t>in s</a:t>
            </a:r>
            <a:r>
              <a:rPr lang="en-US" altLang="en-US" sz="2800" baseline="30000" dirty="0">
                <a:solidFill>
                  <a:srgbClr val="FF0000"/>
                </a:solidFill>
              </a:rPr>
              <a:t>−1</a:t>
            </a:r>
            <a:r>
              <a:rPr lang="en-US" altLang="en-US" sz="2800" dirty="0"/>
              <a:t>).</a:t>
            </a:r>
          </a:p>
          <a:p>
            <a:endParaRPr lang="en-US" altLang="en-US" sz="28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09800" y="3124200"/>
            <a:ext cx="381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r>
              <a:rPr lang="en-US" altLang="en-US" sz="3600" b="0" dirty="0">
                <a:solidFill>
                  <a:srgbClr val="FF0000"/>
                </a:solidFill>
                <a:latin typeface="Times New Roman" pitchFamily="18" charset="0"/>
              </a:rPr>
              <a:t>= λ(lambda)ν(nu)</a:t>
            </a:r>
          </a:p>
        </p:txBody>
      </p:sp>
    </p:spTree>
    <p:extLst>
      <p:ext uri="{BB962C8B-B14F-4D97-AF65-F5344CB8AC3E}">
        <p14:creationId xmlns:p14="http://schemas.microsoft.com/office/powerpoint/2010/main" val="2553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Microwaves are used to cook food and transmit information. What is the wavelength of a microwave that has a frequency of 3.44 x 10</a:t>
            </a:r>
            <a:r>
              <a:rPr lang="en-US" baseline="30000" dirty="0"/>
              <a:t>9</a:t>
            </a:r>
            <a:r>
              <a:rPr lang="en-US" dirty="0"/>
              <a:t> Hz?</a:t>
            </a:r>
          </a:p>
          <a:p>
            <a:r>
              <a:rPr lang="en-US" u="sng" dirty="0"/>
              <a:t>Known or given</a:t>
            </a:r>
            <a:r>
              <a:rPr lang="en-US" dirty="0"/>
              <a:t>			</a:t>
            </a:r>
            <a:r>
              <a:rPr lang="en-US" u="sng" dirty="0"/>
              <a:t>unknown or wanted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 (speed of light)= 3.00 x 10</a:t>
            </a:r>
            <a:r>
              <a:rPr lang="en-US" sz="1800" baseline="30000" dirty="0">
                <a:solidFill>
                  <a:srgbClr val="FF0000"/>
                </a:solidFill>
              </a:rPr>
              <a:t>8</a:t>
            </a:r>
            <a:r>
              <a:rPr lang="en-US" sz="1800" dirty="0">
                <a:solidFill>
                  <a:srgbClr val="FF0000"/>
                </a:solidFill>
              </a:rPr>
              <a:t> m/s	</a:t>
            </a:r>
          </a:p>
          <a:p>
            <a:r>
              <a:rPr lang="el-GR" dirty="0">
                <a:solidFill>
                  <a:srgbClr val="FF0000"/>
                </a:solidFill>
              </a:rPr>
              <a:t>ν</a:t>
            </a:r>
            <a:r>
              <a:rPr lang="en-US" dirty="0">
                <a:solidFill>
                  <a:srgbClr val="FF0000"/>
                </a:solidFill>
              </a:rPr>
              <a:t> (frequency s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)= 3.44 x 10</a:t>
            </a:r>
            <a:r>
              <a:rPr lang="en-US" baseline="30000" dirty="0">
                <a:solidFill>
                  <a:srgbClr val="FF0000"/>
                </a:solidFill>
              </a:rPr>
              <a:t>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3810000"/>
            <a:ext cx="277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 (wave length m)</a:t>
            </a:r>
          </a:p>
        </p:txBody>
      </p:sp>
    </p:spTree>
    <p:extLst>
      <p:ext uri="{BB962C8B-B14F-4D97-AF65-F5344CB8AC3E}">
        <p14:creationId xmlns:p14="http://schemas.microsoft.com/office/powerpoint/2010/main" val="21532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140 #2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Page 166 #46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</p:spTree>
    <p:extLst>
      <p:ext uri="{BB962C8B-B14F-4D97-AF65-F5344CB8AC3E}">
        <p14:creationId xmlns:p14="http://schemas.microsoft.com/office/powerpoint/2010/main" val="393323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Nature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Quantum Concept-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things are heated 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they emit light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Matter releasing </a:t>
            </a:r>
            <a:r>
              <a:rPr lang="en-US" u="sng" dirty="0">
                <a:solidFill>
                  <a:srgbClr val="FF0000"/>
                </a:solidFill>
              </a:rPr>
              <a:t>kinetic energy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more heat = </a:t>
            </a:r>
            <a:r>
              <a:rPr lang="en-US" b="1" u="sng" dirty="0">
                <a:solidFill>
                  <a:srgbClr val="FF0000"/>
                </a:solidFill>
              </a:rPr>
              <a:t>more energy.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energy = </a:t>
            </a:r>
            <a:r>
              <a:rPr lang="en-US" b="1" u="sng" dirty="0">
                <a:solidFill>
                  <a:srgbClr val="FF0000"/>
                </a:solidFill>
              </a:rPr>
              <a:t>smaller </a:t>
            </a:r>
            <a:r>
              <a:rPr lang="en-US" b="1" u="sng" dirty="0">
                <a:solidFill>
                  <a:srgbClr val="FF0000"/>
                </a:solidFill>
                <a:sym typeface="Symbol"/>
              </a:rPr>
              <a:t></a:t>
            </a:r>
            <a:r>
              <a:rPr lang="en-US" dirty="0">
                <a:solidFill>
                  <a:srgbClr val="FF0000"/>
                </a:solidFill>
                <a:sym typeface="Symbol"/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Symbol"/>
              </a:rPr>
              <a:t>Smaller  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move </a:t>
            </a:r>
            <a:r>
              <a:rPr lang="en-US" b="1" u="sng" dirty="0">
                <a:solidFill>
                  <a:srgbClr val="FF0000"/>
                </a:solidFill>
                <a:sym typeface="Symbol"/>
              </a:rPr>
              <a:t>toward violet color.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3769"/>
            <a:ext cx="3803650" cy="2149062"/>
          </a:xfrm>
        </p:spPr>
      </p:pic>
    </p:spTree>
    <p:extLst>
      <p:ext uri="{BB962C8B-B14F-4D97-AF65-F5344CB8AC3E}">
        <p14:creationId xmlns:p14="http://schemas.microsoft.com/office/powerpoint/2010/main" val="540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Planck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236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Studied why objects emit different color of light when heated.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Matter can only </a:t>
            </a:r>
            <a:r>
              <a:rPr lang="en-US" u="sng" dirty="0">
                <a:solidFill>
                  <a:srgbClr val="FF0000"/>
                </a:solidFill>
              </a:rPr>
              <a:t>gain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u="sng" dirty="0">
                <a:solidFill>
                  <a:srgbClr val="FF0000"/>
                </a:solidFill>
              </a:rPr>
              <a:t>lose</a:t>
            </a:r>
            <a:r>
              <a:rPr lang="en-US" dirty="0">
                <a:solidFill>
                  <a:schemeClr val="tx1"/>
                </a:solidFill>
              </a:rPr>
              <a:t> energy in small amounts.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Quantum</a:t>
            </a:r>
            <a:r>
              <a:rPr lang="en-US" dirty="0">
                <a:solidFill>
                  <a:srgbClr val="FF0000"/>
                </a:solidFill>
              </a:rPr>
              <a:t>-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energy that can be </a:t>
            </a:r>
            <a:r>
              <a:rPr lang="en-US" u="sng" dirty="0">
                <a:solidFill>
                  <a:srgbClr val="FF0000"/>
                </a:solidFill>
              </a:rPr>
              <a:t>gained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u="sng" dirty="0">
                <a:solidFill>
                  <a:srgbClr val="FF0000"/>
                </a:solidFill>
              </a:rPr>
              <a:t>lost</a:t>
            </a:r>
            <a:r>
              <a:rPr lang="en-US" dirty="0">
                <a:solidFill>
                  <a:schemeClr val="tx1"/>
                </a:solidFill>
              </a:rPr>
              <a:t> by an </a:t>
            </a:r>
            <a:r>
              <a:rPr lang="en-US" u="sng" dirty="0">
                <a:solidFill>
                  <a:srgbClr val="FF0000"/>
                </a:solidFill>
              </a:rPr>
              <a:t>atom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Plancks</a:t>
            </a:r>
            <a:r>
              <a:rPr lang="en-US" dirty="0">
                <a:solidFill>
                  <a:schemeClr val="tx1"/>
                </a:solidFill>
              </a:rPr>
              <a:t> Constant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much energy is absorbed or emitted by an atom.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6.626 x 10</a:t>
            </a:r>
            <a:r>
              <a:rPr lang="en-US" baseline="30000" dirty="0">
                <a:solidFill>
                  <a:srgbClr val="FF0000"/>
                </a:solidFill>
              </a:rPr>
              <a:t>-34</a:t>
            </a:r>
            <a:r>
              <a:rPr lang="en-US" dirty="0">
                <a:solidFill>
                  <a:srgbClr val="FF0000"/>
                </a:solidFill>
              </a:rPr>
              <a:t> J ·  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68" y="2239963"/>
            <a:ext cx="2761164" cy="3876675"/>
          </a:xfrm>
        </p:spPr>
      </p:pic>
    </p:spTree>
    <p:extLst>
      <p:ext uri="{BB962C8B-B14F-4D97-AF65-F5344CB8AC3E}">
        <p14:creationId xmlns:p14="http://schemas.microsoft.com/office/powerpoint/2010/main" val="6884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Lights Dual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Beam of Light-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Travel as a </a:t>
            </a:r>
            <a:r>
              <a:rPr lang="en-US" u="sng" dirty="0">
                <a:solidFill>
                  <a:srgbClr val="FF0000"/>
                </a:solidFill>
              </a:rPr>
              <a:t>Wave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Travel as a </a:t>
            </a:r>
            <a:r>
              <a:rPr lang="en-US" u="sng" dirty="0">
                <a:solidFill>
                  <a:srgbClr val="FF0000"/>
                </a:solidFill>
              </a:rPr>
              <a:t>Particle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Photon</a:t>
            </a:r>
          </a:p>
          <a:p>
            <a:pPr lvl="3"/>
            <a:r>
              <a:rPr lang="en-US" u="sng" dirty="0">
                <a:solidFill>
                  <a:srgbClr val="FF0000"/>
                </a:solidFill>
              </a:rPr>
              <a:t>Massless</a:t>
            </a:r>
            <a:r>
              <a:rPr lang="en-US" dirty="0">
                <a:solidFill>
                  <a:schemeClr val="tx1"/>
                </a:solidFill>
              </a:rPr>
              <a:t> particle that carries a </a:t>
            </a:r>
            <a:r>
              <a:rPr lang="en-US" u="sng" dirty="0">
                <a:solidFill>
                  <a:srgbClr val="FF0000"/>
                </a:solidFill>
              </a:rPr>
              <a:t>quantum of energy</a:t>
            </a:r>
          </a:p>
          <a:p>
            <a:r>
              <a:rPr lang="en-US" dirty="0">
                <a:solidFill>
                  <a:schemeClr val="tx1"/>
                </a:solidFill>
              </a:rPr>
              <a:t>Energy of a photon-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photon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hv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h=Planks constant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v= frequency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00" y="2481429"/>
            <a:ext cx="3666699" cy="3393743"/>
          </a:xfrm>
        </p:spPr>
      </p:pic>
    </p:spTree>
    <p:extLst>
      <p:ext uri="{BB962C8B-B14F-4D97-AF65-F5344CB8AC3E}">
        <p14:creationId xmlns:p14="http://schemas.microsoft.com/office/powerpoint/2010/main" val="11602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Every object gets it color by reflecting a certain portion of incident light. The color is determined by the wavelength of the reflected photons, thus by their energy. What is the energy of a photon from the violet portion of the Sun’s light if it has a frequency of 7.230 x 10</a:t>
            </a:r>
            <a:r>
              <a:rPr lang="en-US" sz="2000" baseline="30000" dirty="0"/>
              <a:t>14</a:t>
            </a:r>
            <a:r>
              <a:rPr lang="en-US" sz="2000" dirty="0"/>
              <a:t> s</a:t>
            </a:r>
            <a:r>
              <a:rPr lang="en-US" sz="2000" baseline="30000" dirty="0"/>
              <a:t>-1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420305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photon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hv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photon</a:t>
            </a:r>
            <a:r>
              <a:rPr lang="en-US" dirty="0">
                <a:solidFill>
                  <a:srgbClr val="FF0000"/>
                </a:solidFill>
              </a:rPr>
              <a:t>=(6.626 x 10</a:t>
            </a:r>
            <a:r>
              <a:rPr lang="en-US" baseline="30000" dirty="0">
                <a:solidFill>
                  <a:srgbClr val="FF0000"/>
                </a:solidFill>
              </a:rPr>
              <a:t>-34</a:t>
            </a:r>
            <a:r>
              <a:rPr lang="en-US" dirty="0">
                <a:solidFill>
                  <a:srgbClr val="FF0000"/>
                </a:solidFill>
              </a:rPr>
              <a:t> J x s)(7.230 x 10</a:t>
            </a:r>
            <a:r>
              <a:rPr lang="en-US" baseline="30000" dirty="0">
                <a:solidFill>
                  <a:srgbClr val="FF0000"/>
                </a:solidFill>
              </a:rPr>
              <a:t>14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photon</a:t>
            </a:r>
            <a:r>
              <a:rPr lang="en-US" dirty="0">
                <a:solidFill>
                  <a:srgbClr val="FF0000"/>
                </a:solidFill>
              </a:rPr>
              <a:t>= 47.91 x 10</a:t>
            </a:r>
            <a:r>
              <a:rPr lang="en-US" baseline="30000" dirty="0">
                <a:solidFill>
                  <a:srgbClr val="FF0000"/>
                </a:solidFill>
              </a:rPr>
              <a:t>-20</a:t>
            </a:r>
            <a:r>
              <a:rPr lang="en-US" dirty="0">
                <a:solidFill>
                  <a:srgbClr val="FF0000"/>
                </a:solidFill>
              </a:rPr>
              <a:t> 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Continues</a:t>
            </a:r>
          </a:p>
        </p:txBody>
      </p:sp>
    </p:spTree>
    <p:extLst>
      <p:ext uri="{BB962C8B-B14F-4D97-AF65-F5344CB8AC3E}">
        <p14:creationId xmlns:p14="http://schemas.microsoft.com/office/powerpoint/2010/main" val="5481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143 #5a and 5b.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Page 143 #6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24959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36C4564-299E-4EB2-8D55-53BAD954B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8" y="2286000"/>
            <a:ext cx="5892800" cy="4419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7134CA-12E7-4BAA-A3F5-3D038F70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Atom Really Looks Like……</a:t>
            </a:r>
          </a:p>
        </p:txBody>
      </p:sp>
    </p:spTree>
    <p:extLst>
      <p:ext uri="{BB962C8B-B14F-4D97-AF65-F5344CB8AC3E}">
        <p14:creationId xmlns:p14="http://schemas.microsoft.com/office/powerpoint/2010/main" val="2531933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Atomic Emission 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23672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Is the set of frequencies of the electromagnetic waves emitted by atoms of an element.</a:t>
            </a:r>
          </a:p>
          <a:p>
            <a:r>
              <a:rPr lang="en-US" dirty="0">
                <a:solidFill>
                  <a:schemeClr val="tx1"/>
                </a:solidFill>
              </a:rPr>
              <a:t>Electrons go from an excited state to their ground state.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Give off light</a:t>
            </a:r>
          </a:p>
          <a:p>
            <a:r>
              <a:rPr lang="en-US" dirty="0">
                <a:solidFill>
                  <a:srgbClr val="FF0000"/>
                </a:solidFill>
              </a:rPr>
              <a:t>Each element has a unique atomic emission spectra.</a:t>
            </a:r>
          </a:p>
          <a:p>
            <a:r>
              <a:rPr lang="en-US" dirty="0">
                <a:solidFill>
                  <a:srgbClr val="FF0000"/>
                </a:solidFill>
              </a:rPr>
              <a:t>This idea can be used to identify different elements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43545"/>
            <a:ext cx="3803650" cy="1669510"/>
          </a:xfrm>
        </p:spPr>
      </p:pic>
    </p:spTree>
    <p:extLst>
      <p:ext uri="{BB962C8B-B14F-4D97-AF65-F5344CB8AC3E}">
        <p14:creationId xmlns:p14="http://schemas.microsoft.com/office/powerpoint/2010/main" val="3898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2917031"/>
            <a:ext cx="4660900" cy="254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dirty="0"/>
              <a:t>Atomic Emission Spectra</a:t>
            </a:r>
          </a:p>
        </p:txBody>
      </p:sp>
    </p:spTree>
    <p:extLst>
      <p:ext uri="{BB962C8B-B14F-4D97-AF65-F5344CB8AC3E}">
        <p14:creationId xmlns:p14="http://schemas.microsoft.com/office/powerpoint/2010/main" val="213900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Quantum Theory and the Atom</a:t>
            </a:r>
          </a:p>
        </p:txBody>
      </p:sp>
    </p:spTree>
    <p:extLst>
      <p:ext uri="{BB962C8B-B14F-4D97-AF65-F5344CB8AC3E}">
        <p14:creationId xmlns:p14="http://schemas.microsoft.com/office/powerpoint/2010/main" val="1628316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143 #7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Page 166 #51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</p:spTree>
    <p:extLst>
      <p:ext uri="{BB962C8B-B14F-4D97-AF65-F5344CB8AC3E}">
        <p14:creationId xmlns:p14="http://schemas.microsoft.com/office/powerpoint/2010/main" val="164265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Bohr’s Model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Hydrogen atoms (electrons) only have certain allowable energy states: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Ground State-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Lowest allowable energy state.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Excited State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Atoms gain energy</a:t>
            </a:r>
          </a:p>
          <a:p>
            <a:r>
              <a:rPr lang="en-US" dirty="0">
                <a:solidFill>
                  <a:srgbClr val="FF0000"/>
                </a:solidFill>
              </a:rPr>
              <a:t>When an electron returns to its ground state, </a:t>
            </a:r>
            <a:r>
              <a:rPr lang="en-US" b="1" u="sng" dirty="0">
                <a:solidFill>
                  <a:srgbClr val="FF0000"/>
                </a:solidFill>
              </a:rPr>
              <a:t>it releases a photon.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06" y="2340356"/>
            <a:ext cx="3675888" cy="3675888"/>
          </a:xfrm>
        </p:spPr>
      </p:pic>
    </p:spTree>
    <p:extLst>
      <p:ext uri="{BB962C8B-B14F-4D97-AF65-F5344CB8AC3E}">
        <p14:creationId xmlns:p14="http://schemas.microsoft.com/office/powerpoint/2010/main" val="14887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rgbClr val="F779D6"/>
            </a:gs>
            <a:gs pos="60000">
              <a:srgbClr val="92D050"/>
            </a:gs>
            <a:gs pos="9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Bohr’s Model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053556"/>
            <a:ext cx="3733800" cy="1619250"/>
          </a:xfrm>
        </p:spPr>
      </p:pic>
    </p:spTree>
    <p:extLst>
      <p:ext uri="{BB962C8B-B14F-4D97-AF65-F5344CB8AC3E}">
        <p14:creationId xmlns:p14="http://schemas.microsoft.com/office/powerpoint/2010/main" val="666611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Ground State-Excited State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2930406" cy="210989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87" y="2631007"/>
            <a:ext cx="2906713" cy="2556943"/>
          </a:xfrm>
        </p:spPr>
      </p:pic>
    </p:spTree>
    <p:extLst>
      <p:ext uri="{BB962C8B-B14F-4D97-AF65-F5344CB8AC3E}">
        <p14:creationId xmlns:p14="http://schemas.microsoft.com/office/powerpoint/2010/main" val="19477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Ground State-Excited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Energy must be added to an atom in order to move an electron from a lower energy level to a higher energy level.  This process is called </a:t>
            </a:r>
            <a:r>
              <a:rPr lang="en-US" altLang="en-US" dirty="0">
                <a:solidFill>
                  <a:srgbClr val="FF0000"/>
                </a:solidFill>
              </a:rPr>
              <a:t>absorption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When an electron falls to a lower energy level, a photon is emitted, and the process is called </a:t>
            </a:r>
            <a:r>
              <a:rPr lang="en-US" altLang="en-US" dirty="0">
                <a:solidFill>
                  <a:srgbClr val="FF0000"/>
                </a:solidFill>
              </a:rPr>
              <a:t>emission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3678489"/>
            <a:ext cx="3190875" cy="999622"/>
          </a:xfrm>
        </p:spPr>
      </p:pic>
    </p:spTree>
    <p:extLst>
      <p:ext uri="{BB962C8B-B14F-4D97-AF65-F5344CB8AC3E}">
        <p14:creationId xmlns:p14="http://schemas.microsoft.com/office/powerpoint/2010/main" val="21880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Bohr’s Atomic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465320"/>
          </a:xfrm>
        </p:spPr>
        <p:txBody>
          <a:bodyPr>
            <a:normAutofit/>
          </a:bodyPr>
          <a:lstStyle/>
          <a:p>
            <a:r>
              <a:rPr lang="en-US" dirty="0"/>
              <a:t>Electrons move around the nucleus of a hydrogen atoms in a circular orbital.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smaller the orbit, the lower the electrons energy state.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larger the orbit, the larger the electrons energy state.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electrons can have many excited states.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Draw an example-</a:t>
            </a:r>
          </a:p>
        </p:txBody>
      </p:sp>
    </p:spTree>
    <p:extLst>
      <p:ext uri="{BB962C8B-B14F-4D97-AF65-F5344CB8AC3E}">
        <p14:creationId xmlns:p14="http://schemas.microsoft.com/office/powerpoint/2010/main" val="18910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hydrogen atom do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358231"/>
            <a:ext cx="5086350" cy="3009900"/>
          </a:xfrm>
        </p:spPr>
      </p:pic>
    </p:spTree>
    <p:extLst>
      <p:ext uri="{BB962C8B-B14F-4D97-AF65-F5344CB8AC3E}">
        <p14:creationId xmlns:p14="http://schemas.microsoft.com/office/powerpoint/2010/main" val="199107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276DF-5842-41C2-859C-2C64A2E5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9BA6E3-7201-4CDE-BBDA-8C1CD9BC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the Quantum Mechanical Model</a:t>
            </a:r>
          </a:p>
        </p:txBody>
      </p:sp>
    </p:spTree>
    <p:extLst>
      <p:ext uri="{BB962C8B-B14F-4D97-AF65-F5344CB8AC3E}">
        <p14:creationId xmlns:p14="http://schemas.microsoft.com/office/powerpoint/2010/main" val="413985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Bohr’s Solar System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Bohr assigned each circular orbital a number-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n=1, ground state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n=3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n=4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n=5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n=6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n=7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041649" cy="3877056"/>
          </a:xfrm>
        </p:spPr>
        <p:txBody>
          <a:bodyPr/>
          <a:lstStyle/>
          <a:p>
            <a:r>
              <a:rPr lang="en-US" dirty="0"/>
              <a:t>Because the electron can only access certain levels, only certain levels of electromagnetic radiation can be emitted.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Electrons going from orbital number 2 to 3 emits red light.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Lowest energy level</a:t>
            </a:r>
          </a:p>
        </p:txBody>
      </p:sp>
    </p:spTree>
    <p:extLst>
      <p:ext uri="{BB962C8B-B14F-4D97-AF65-F5344CB8AC3E}">
        <p14:creationId xmlns:p14="http://schemas.microsoft.com/office/powerpoint/2010/main" val="34361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model-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Bohr’s Solar System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66663-01D5-4E4D-827A-5E7305513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71" y="2743199"/>
            <a:ext cx="4762500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3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Bohr Model of the Hydrogen Atom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6482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Bohr Orbits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Electrons exist in fixed orbits around the nucleus.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Each orbit, or energy level, is referred to as a shell.</a:t>
            </a:r>
          </a:p>
          <a:p>
            <a:pPr lvl="1"/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Where </a:t>
            </a:r>
            <a:r>
              <a:rPr lang="en-US" altLang="en-US" sz="2400" b="1" dirty="0">
                <a:solidFill>
                  <a:srgbClr val="FF0000"/>
                </a:solidFill>
              </a:rPr>
              <a:t>“n” = Principle Energy Level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4667250" y="48133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Arc 16"/>
          <p:cNvSpPr>
            <a:spLocks/>
          </p:cNvSpPr>
          <p:nvPr/>
        </p:nvSpPr>
        <p:spPr bwMode="auto">
          <a:xfrm rot="18917019" flipV="1">
            <a:off x="4849813" y="4505325"/>
            <a:ext cx="815975" cy="868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Arc 17"/>
          <p:cNvSpPr>
            <a:spLocks/>
          </p:cNvSpPr>
          <p:nvPr/>
        </p:nvSpPr>
        <p:spPr bwMode="auto">
          <a:xfrm rot="18917019" flipV="1">
            <a:off x="5403850" y="4505325"/>
            <a:ext cx="815975" cy="868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Arc 18"/>
          <p:cNvSpPr>
            <a:spLocks/>
          </p:cNvSpPr>
          <p:nvPr/>
        </p:nvSpPr>
        <p:spPr bwMode="auto">
          <a:xfrm rot="18917019" flipV="1">
            <a:off x="5926138" y="4492625"/>
            <a:ext cx="815975" cy="868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Arc 19"/>
          <p:cNvSpPr>
            <a:spLocks/>
          </p:cNvSpPr>
          <p:nvPr/>
        </p:nvSpPr>
        <p:spPr bwMode="auto">
          <a:xfrm rot="18815938" flipV="1">
            <a:off x="6558756" y="4483895"/>
            <a:ext cx="815975" cy="868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altLang="en-US" sz="18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517775" y="473233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folHlink"/>
                </a:solidFill>
                <a:latin typeface="Times New Roman" pitchFamily="18" charset="0"/>
              </a:rPr>
              <a:t>nucleus</a:t>
            </a: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40113" y="4941888"/>
            <a:ext cx="11747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432675" y="4206875"/>
            <a:ext cx="55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folHlink"/>
                </a:solidFill>
                <a:latin typeface="Times New Roman" pitchFamily="18" charset="0"/>
              </a:rPr>
              <a:t>n=4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 flipV="1">
            <a:off x="7075488" y="4430713"/>
            <a:ext cx="425450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442200" y="4541838"/>
            <a:ext cx="55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hlink"/>
                </a:solidFill>
                <a:latin typeface="Times New Roman" pitchFamily="18" charset="0"/>
              </a:rPr>
              <a:t>n=3</a:t>
            </a: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6564313" y="4746625"/>
            <a:ext cx="858837" cy="111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443788" y="4851400"/>
            <a:ext cx="55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Times New Roman" pitchFamily="18" charset="0"/>
              </a:rPr>
              <a:t>n=2</a:t>
            </a: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 flipV="1">
            <a:off x="6073775" y="5051425"/>
            <a:ext cx="1393825" cy="111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7453313" y="5164138"/>
            <a:ext cx="555625" cy="3667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Times New Roman" pitchFamily="18" charset="0"/>
              </a:rPr>
              <a:t>n=1</a:t>
            </a: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 flipV="1">
            <a:off x="5410200" y="5367338"/>
            <a:ext cx="2068513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913688" y="5170488"/>
            <a:ext cx="10999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bg2"/>
                </a:solidFill>
                <a:latin typeface="Times New Roman" pitchFamily="18" charset="0"/>
              </a:rPr>
              <a:t>(</a:t>
            </a:r>
            <a:r>
              <a:rPr lang="en-US" altLang="en-US" sz="1600" dirty="0">
                <a:latin typeface="Times New Roman" pitchFamily="18" charset="0"/>
              </a:rPr>
              <a:t>(K-Shell)</a:t>
            </a:r>
            <a:r>
              <a:rPr lang="en-US" altLang="en-US" sz="1600" dirty="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920038" y="4886325"/>
            <a:ext cx="954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tx2"/>
                </a:solidFill>
                <a:latin typeface="Times New Roman" pitchFamily="18" charset="0"/>
              </a:rPr>
              <a:t>(L-Shell)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7866063" y="4556125"/>
            <a:ext cx="1011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accent1"/>
                </a:solidFill>
                <a:latin typeface="Times New Roman" pitchFamily="18" charset="0"/>
              </a:rPr>
              <a:t>(M-Shell)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902575" y="419735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  <a:latin typeface="Times New Roman" pitchFamily="18" charset="0"/>
              </a:rPr>
              <a:t>(N-Shell)</a:t>
            </a:r>
          </a:p>
        </p:txBody>
      </p:sp>
    </p:spTree>
    <p:extLst>
      <p:ext uri="{BB962C8B-B14F-4D97-AF65-F5344CB8AC3E}">
        <p14:creationId xmlns:p14="http://schemas.microsoft.com/office/powerpoint/2010/main" val="30605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8" grpId="0" animBg="1"/>
      <p:bldP spid="18449" grpId="0" animBg="1"/>
      <p:bldP spid="18450" grpId="0" animBg="1"/>
      <p:bldP spid="18451" grpId="0" animBg="1"/>
      <p:bldP spid="18452" grpId="0"/>
      <p:bldP spid="18453" grpId="0" animBg="1"/>
      <p:bldP spid="18454" grpId="0"/>
      <p:bldP spid="18455" grpId="0" animBg="1"/>
      <p:bldP spid="18456" grpId="0"/>
      <p:bldP spid="18457" grpId="0" animBg="1"/>
      <p:bldP spid="18458" grpId="0"/>
      <p:bldP spid="18459" grpId="0" animBg="1"/>
      <p:bldP spid="18460" grpId="0" animBg="1"/>
      <p:bldP spid="18461" grpId="0" animBg="1"/>
      <p:bldP spid="184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model only explained what electrons are doing in a hydrogen atom.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Bohr’s model could not account for the chemical behavior of atoms.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He couldn’t explain the electron orbits in large atoms that had a lot of electrons.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 with Bohr’s Model</a:t>
            </a:r>
          </a:p>
        </p:txBody>
      </p:sp>
    </p:spTree>
    <p:extLst>
      <p:ext uri="{BB962C8B-B14F-4D97-AF65-F5344CB8AC3E}">
        <p14:creationId xmlns:p14="http://schemas.microsoft.com/office/powerpoint/2010/main" val="37853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Quantum Mechanical Model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184904" cy="3877056"/>
          </a:xfrm>
        </p:spPr>
        <p:txBody>
          <a:bodyPr>
            <a:normAutofit/>
          </a:bodyPr>
          <a:lstStyle/>
          <a:p>
            <a:r>
              <a:rPr lang="en-US" dirty="0"/>
              <a:t>The beginning-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Louis de Broglie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Erwin Schrodinger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Electrons move like waves.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Electrons have a restricted orbit.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Therefore they can have only certain wavelengths, frequencies, and energy.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</p:spPr>
      </p:pic>
    </p:spTree>
    <p:extLst>
      <p:ext uri="{BB962C8B-B14F-4D97-AF65-F5344CB8AC3E}">
        <p14:creationId xmlns:p14="http://schemas.microsoft.com/office/powerpoint/2010/main" val="2870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Atoms: Then and Now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Bohr’s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Quantum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3" y="2944368"/>
            <a:ext cx="3803650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0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Mechanical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0000"/>
                </a:solidFill>
              </a:rPr>
              <a:t>Heisenberg Uncertainty Principle: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One can only refer to the probability of finding an electron in a region; cannot specify path or orbit.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We know the region an electron is located, but we don’t know the specific spot.</a:t>
            </a:r>
          </a:p>
        </p:txBody>
      </p:sp>
    </p:spTree>
    <p:extLst>
      <p:ext uri="{BB962C8B-B14F-4D97-AF65-F5344CB8AC3E}">
        <p14:creationId xmlns:p14="http://schemas.microsoft.com/office/powerpoint/2010/main" val="32037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Electrons Probable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Atomic orbital-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Three dimensional region around the nucleus that describes an electrons probable location.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3211513"/>
            <a:ext cx="3371850" cy="1933575"/>
          </a:xfrm>
        </p:spPr>
      </p:pic>
    </p:spTree>
    <p:extLst>
      <p:ext uri="{BB962C8B-B14F-4D97-AF65-F5344CB8AC3E}">
        <p14:creationId xmlns:p14="http://schemas.microsoft.com/office/powerpoint/2010/main" val="36919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Quantum Numbers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A set of four (4) numbers that describe the energy state of an electron.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They describe the “</a:t>
            </a:r>
            <a:r>
              <a:rPr lang="en-US" sz="2000" u="sng" dirty="0">
                <a:solidFill>
                  <a:srgbClr val="FF0000"/>
                </a:solidFill>
              </a:rPr>
              <a:t>space orbital</a:t>
            </a:r>
            <a:r>
              <a:rPr lang="en-US" sz="2000" dirty="0">
                <a:solidFill>
                  <a:srgbClr val="FF0000"/>
                </a:solidFill>
              </a:rPr>
              <a:t>”  the electron occupies in terms of: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Quantum #1 (</a:t>
            </a:r>
            <a:r>
              <a:rPr lang="en-US" sz="1800" i="1" dirty="0">
                <a:solidFill>
                  <a:srgbClr val="FF0000"/>
                </a:solidFill>
              </a:rPr>
              <a:t>n</a:t>
            </a:r>
            <a:r>
              <a:rPr lang="en-US" sz="1800" dirty="0">
                <a:solidFill>
                  <a:srgbClr val="FF0000"/>
                </a:solidFill>
              </a:rPr>
              <a:t>)- Principle energy level (how far away from the nucleus)</a:t>
            </a:r>
          </a:p>
          <a:p>
            <a:pPr lvl="3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Quantum #2 (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) -Shape of the orbital</a:t>
            </a:r>
          </a:p>
          <a:p>
            <a:pPr lvl="4">
              <a:lnSpc>
                <a:spcPct val="80000"/>
              </a:lnSpc>
            </a:pPr>
            <a:r>
              <a:rPr lang="en-US" i="1" dirty="0">
                <a:solidFill>
                  <a:srgbClr val="FF0000"/>
                </a:solidFill>
              </a:rPr>
              <a:t>s, p, d, f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Quantum #3 (</a:t>
            </a:r>
            <a:r>
              <a:rPr lang="en-US" sz="1800" i="1" dirty="0">
                <a:solidFill>
                  <a:srgbClr val="FF0000"/>
                </a:solidFill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</a:rPr>
              <a:t>l</a:t>
            </a:r>
            <a:r>
              <a:rPr lang="en-US" sz="1800" dirty="0">
                <a:solidFill>
                  <a:srgbClr val="FF0000"/>
                </a:solidFill>
              </a:rPr>
              <a:t>)-Electron position in suborbital</a:t>
            </a:r>
          </a:p>
          <a:p>
            <a:pPr lvl="3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Quantum #4 (</a:t>
            </a:r>
            <a:r>
              <a:rPr lang="en-US" i="1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)- The spin of the electron</a:t>
            </a:r>
          </a:p>
          <a:p>
            <a:pPr lvl="4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Counter clockwise, clockwise</a:t>
            </a:r>
          </a:p>
          <a:p>
            <a:pPr marL="777240" lvl="2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Mechanical Atom</a:t>
            </a:r>
          </a:p>
        </p:txBody>
      </p:sp>
    </p:spTree>
    <p:extLst>
      <p:ext uri="{BB962C8B-B14F-4D97-AF65-F5344CB8AC3E}">
        <p14:creationId xmlns:p14="http://schemas.microsoft.com/office/powerpoint/2010/main" val="29018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as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Draw a Picture of you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Draw a picture of you as an electron-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113372" cy="9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19400"/>
            <a:ext cx="41719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1B1D14-2228-49BC-902E-AD560EB7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go from </a:t>
            </a:r>
            <a:r>
              <a:rPr lang="en-US" u="sng" dirty="0">
                <a:solidFill>
                  <a:srgbClr val="FF0000"/>
                </a:solidFill>
              </a:rPr>
              <a:t>Bohr’s</a:t>
            </a:r>
            <a:r>
              <a:rPr lang="en-US" dirty="0"/>
              <a:t> model of the atom to the </a:t>
            </a:r>
            <a:r>
              <a:rPr lang="en-US" u="sng" dirty="0">
                <a:solidFill>
                  <a:srgbClr val="FF0000"/>
                </a:solidFill>
              </a:rPr>
              <a:t>Quantum Mechanical</a:t>
            </a:r>
            <a:r>
              <a:rPr lang="en-US" dirty="0"/>
              <a:t> model of the we must look at 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C4628-36E9-4EFC-B91B-89016607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Mechanical</a:t>
            </a:r>
          </a:p>
        </p:txBody>
      </p:sp>
    </p:spTree>
    <p:extLst>
      <p:ext uri="{BB962C8B-B14F-4D97-AF65-F5344CB8AC3E}">
        <p14:creationId xmlns:p14="http://schemas.microsoft.com/office/powerpoint/2010/main" val="2225147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now an electron, </a:t>
            </a:r>
            <a:r>
              <a:rPr lang="en-US" dirty="0" err="1"/>
              <a:t>Viewmont</a:t>
            </a:r>
            <a:r>
              <a:rPr lang="en-US" dirty="0"/>
              <a:t> High school is an atom.  Lets talk about how to understand the quantum mechanical atom!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40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Quantum Mechanical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Quantum #1-</a:t>
            </a:r>
          </a:p>
          <a:p>
            <a:pPr lvl="1"/>
            <a:r>
              <a:rPr lang="en-US" dirty="0"/>
              <a:t>This represents the floors at </a:t>
            </a:r>
            <a:r>
              <a:rPr lang="en-US" dirty="0" err="1"/>
              <a:t>Viewmont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How many floors are there?</a:t>
            </a:r>
          </a:p>
          <a:p>
            <a:pPr lvl="2"/>
            <a:r>
              <a:rPr lang="en-US" dirty="0"/>
              <a:t>Where are you?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Represented by 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 = 1, 2, 3,……..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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Also referred to as shells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K, L, M, N, O, P, Q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9" y="2239963"/>
            <a:ext cx="3635101" cy="3876675"/>
          </a:xfrm>
        </p:spPr>
      </p:pic>
    </p:spTree>
    <p:extLst>
      <p:ext uri="{BB962C8B-B14F-4D97-AF65-F5344CB8AC3E}">
        <p14:creationId xmlns:p14="http://schemas.microsoft.com/office/powerpoint/2010/main" val="21146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Quantum Mechanical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Quantum #2-</a:t>
            </a:r>
          </a:p>
          <a:p>
            <a:pPr lvl="1"/>
            <a:r>
              <a:rPr lang="en-US" dirty="0"/>
              <a:t>This will represent different classrooms on the floors.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floor-Science and English</a:t>
            </a:r>
          </a:p>
          <a:p>
            <a:pPr lvl="2"/>
            <a:r>
              <a:rPr lang="en-US" dirty="0"/>
              <a:t>Where are you?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Represented by </a:t>
            </a:r>
            <a:r>
              <a:rPr lang="en-US" b="1" i="1" dirty="0">
                <a:solidFill>
                  <a:srgbClr val="7030A0"/>
                </a:solidFill>
              </a:rPr>
              <a:t>l</a:t>
            </a:r>
          </a:p>
          <a:p>
            <a:pPr lvl="2"/>
            <a:r>
              <a:rPr lang="en-US" b="1" i="1" dirty="0">
                <a:solidFill>
                  <a:srgbClr val="7030A0"/>
                </a:solidFill>
              </a:rPr>
              <a:t>l = 0, 1, 2, 3, …n-1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Shape of the orbitals</a:t>
            </a:r>
          </a:p>
          <a:p>
            <a:pPr lvl="2"/>
            <a:r>
              <a:rPr lang="en-US" b="1" i="1" dirty="0">
                <a:solidFill>
                  <a:srgbClr val="7030A0"/>
                </a:solidFill>
              </a:rPr>
              <a:t>s, p, d, f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Also referred to as blocks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9" y="2239963"/>
            <a:ext cx="3635101" cy="3876675"/>
          </a:xfrm>
        </p:spPr>
      </p:pic>
    </p:spTree>
    <p:extLst>
      <p:ext uri="{BB962C8B-B14F-4D97-AF65-F5344CB8AC3E}">
        <p14:creationId xmlns:p14="http://schemas.microsoft.com/office/powerpoint/2010/main" val="17971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Numbers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Second Quantum Number</a:t>
            </a:r>
          </a:p>
          <a:p>
            <a:pPr lvl="1"/>
            <a:r>
              <a:rPr lang="en-US" altLang="en-US" sz="2400" b="1" dirty="0">
                <a:solidFill>
                  <a:schemeClr val="tx1"/>
                </a:solidFill>
              </a:rPr>
              <a:t>Orbital Quantum Number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In general: </a:t>
            </a:r>
            <a:r>
              <a:rPr kumimoji="1" lang="en-US" altLang="en-US" b="1" i="1" dirty="0">
                <a:solidFill>
                  <a:schemeClr val="tx1"/>
                </a:solidFill>
                <a:latin typeface="Times New Roman" pitchFamily="18" charset="0"/>
              </a:rPr>
              <a:t>l = n-1</a:t>
            </a:r>
          </a:p>
          <a:p>
            <a:pPr lvl="2"/>
            <a:r>
              <a:rPr lang="en-US" altLang="en-US" dirty="0"/>
              <a:t>Sublevel Letter designators:</a:t>
            </a:r>
          </a:p>
        </p:txBody>
      </p:sp>
      <p:graphicFrame>
        <p:nvGraphicFramePr>
          <p:cNvPr id="50234" name="Group 58"/>
          <p:cNvGraphicFramePr>
            <a:graphicFrameLocks noGrp="1"/>
          </p:cNvGraphicFramePr>
          <p:nvPr/>
        </p:nvGraphicFramePr>
        <p:xfrm>
          <a:off x="1524000" y="3997325"/>
          <a:ext cx="6562725" cy="1587183"/>
        </p:xfrm>
        <a:graphic>
          <a:graphicData uri="http://schemas.openxmlformats.org/drawingml/2006/table">
            <a:tbl>
              <a:tblPr/>
              <a:tblGrid>
                <a:gridCol w="266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Value of </a:t>
                      </a:r>
                      <a:r>
                        <a:rPr kumimoji="1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50DA6E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50DA6E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Letter designator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629F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Capacity for electrons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4368800" y="3582988"/>
            <a:ext cx="600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800">
              <a:solidFill>
                <a:srgbClr val="50DA6E"/>
              </a:solidFill>
              <a:latin typeface="Times New Roman" pitchFamily="18" charset="0"/>
            </a:endParaRPr>
          </a:p>
          <a:p>
            <a:r>
              <a:rPr lang="en-US" altLang="en-US" sz="3200">
                <a:solidFill>
                  <a:srgbClr val="50DA6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0231" name="Rectangle 55"/>
          <p:cNvSpPr>
            <a:spLocks noChangeArrowheads="1"/>
          </p:cNvSpPr>
          <p:nvPr/>
        </p:nvSpPr>
        <p:spPr bwMode="auto">
          <a:xfrm>
            <a:off x="4411663" y="4387850"/>
            <a:ext cx="36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50DA6E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4410075" y="50514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50DA6E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5275263" y="4013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629FF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0236" name="Text Box 60"/>
          <p:cNvSpPr txBox="1">
            <a:spLocks noChangeArrowheads="1"/>
          </p:cNvSpPr>
          <p:nvPr/>
        </p:nvSpPr>
        <p:spPr bwMode="auto">
          <a:xfrm>
            <a:off x="5273675" y="44465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629FF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0237" name="Text Box 61"/>
          <p:cNvSpPr txBox="1">
            <a:spLocks noChangeArrowheads="1"/>
          </p:cNvSpPr>
          <p:nvPr/>
        </p:nvSpPr>
        <p:spPr bwMode="auto">
          <a:xfrm>
            <a:off x="5287963" y="50625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629FF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0238" name="Text Box 62"/>
          <p:cNvSpPr txBox="1">
            <a:spLocks noChangeArrowheads="1"/>
          </p:cNvSpPr>
          <p:nvPr/>
        </p:nvSpPr>
        <p:spPr bwMode="auto">
          <a:xfrm>
            <a:off x="6083300" y="4013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B952B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0239" name="Text Box 63"/>
          <p:cNvSpPr txBox="1">
            <a:spLocks noChangeArrowheads="1"/>
          </p:cNvSpPr>
          <p:nvPr/>
        </p:nvSpPr>
        <p:spPr bwMode="auto">
          <a:xfrm>
            <a:off x="6027738" y="44751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B952BC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0240" name="Text Box 64"/>
          <p:cNvSpPr txBox="1">
            <a:spLocks noChangeArrowheads="1"/>
          </p:cNvSpPr>
          <p:nvPr/>
        </p:nvSpPr>
        <p:spPr bwMode="auto">
          <a:xfrm>
            <a:off x="5954713" y="507841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B952BC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50241" name="Text Box 65"/>
          <p:cNvSpPr txBox="1">
            <a:spLocks noChangeArrowheads="1"/>
          </p:cNvSpPr>
          <p:nvPr/>
        </p:nvSpPr>
        <p:spPr bwMode="auto">
          <a:xfrm>
            <a:off x="6854825" y="40354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8821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6842125" y="45227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F88216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0244" name="Text Box 68"/>
          <p:cNvSpPr txBox="1">
            <a:spLocks noChangeArrowheads="1"/>
          </p:cNvSpPr>
          <p:nvPr/>
        </p:nvSpPr>
        <p:spPr bwMode="auto">
          <a:xfrm>
            <a:off x="6697663" y="5051425"/>
            <a:ext cx="67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88216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50245" name="Text Box 69"/>
          <p:cNvSpPr txBox="1">
            <a:spLocks noChangeArrowheads="1"/>
          </p:cNvSpPr>
          <p:nvPr/>
        </p:nvSpPr>
        <p:spPr bwMode="auto">
          <a:xfrm>
            <a:off x="7542213" y="40243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</a:rPr>
              <a:t>4</a:t>
            </a:r>
          </a:p>
        </p:txBody>
      </p:sp>
      <p:sp>
        <p:nvSpPr>
          <p:cNvPr id="50246" name="Text Box 70"/>
          <p:cNvSpPr txBox="1">
            <a:spLocks noChangeArrowheads="1"/>
          </p:cNvSpPr>
          <p:nvPr/>
        </p:nvSpPr>
        <p:spPr bwMode="auto">
          <a:xfrm>
            <a:off x="7554913" y="4505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latin typeface="Times New Roman" pitchFamily="18" charset="0"/>
              </a:rPr>
              <a:t>g</a:t>
            </a:r>
          </a:p>
        </p:txBody>
      </p:sp>
      <p:sp>
        <p:nvSpPr>
          <p:cNvPr id="50247" name="Text Box 71"/>
          <p:cNvSpPr txBox="1">
            <a:spLocks noChangeArrowheads="1"/>
          </p:cNvSpPr>
          <p:nvPr/>
        </p:nvSpPr>
        <p:spPr bwMode="auto">
          <a:xfrm>
            <a:off x="7450138" y="505936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758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9" grpId="0"/>
      <p:bldP spid="50232" grpId="0"/>
      <p:bldP spid="50235" grpId="0"/>
      <p:bldP spid="50238" grpId="0"/>
      <p:bldP spid="50239" grpId="0"/>
      <p:bldP spid="50240" grpId="0"/>
      <p:bldP spid="50241" grpId="0"/>
      <p:bldP spid="50242" grpId="0"/>
      <p:bldP spid="50244" grpId="0"/>
      <p:bldP spid="50245" grpId="0"/>
      <p:bldP spid="50246" grpId="0"/>
      <p:bldP spid="502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Quantum Mechanical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#3-</a:t>
            </a:r>
          </a:p>
          <a:p>
            <a:pPr lvl="1"/>
            <a:r>
              <a:rPr lang="en-US" dirty="0"/>
              <a:t>This will represent the row which you are in.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Represented by </a:t>
            </a:r>
            <a:r>
              <a:rPr lang="en-US" b="1" i="1" dirty="0">
                <a:solidFill>
                  <a:srgbClr val="7030A0"/>
                </a:solidFill>
              </a:rPr>
              <a:t>m</a:t>
            </a:r>
            <a:r>
              <a:rPr lang="en-US" b="1" i="1" baseline="-25000" dirty="0">
                <a:solidFill>
                  <a:srgbClr val="7030A0"/>
                </a:solidFill>
              </a:rPr>
              <a:t>l</a:t>
            </a:r>
          </a:p>
          <a:p>
            <a:pPr lvl="2"/>
            <a:r>
              <a:rPr lang="en-US" b="1" i="1" dirty="0">
                <a:solidFill>
                  <a:srgbClr val="7030A0"/>
                </a:solidFill>
              </a:rPr>
              <a:t>m</a:t>
            </a:r>
            <a:r>
              <a:rPr lang="en-US" b="1" i="1" baseline="-25000" dirty="0">
                <a:solidFill>
                  <a:srgbClr val="7030A0"/>
                </a:solidFill>
              </a:rPr>
              <a:t>l</a:t>
            </a:r>
            <a:r>
              <a:rPr lang="en-US" b="1" i="1" dirty="0">
                <a:solidFill>
                  <a:srgbClr val="7030A0"/>
                </a:solidFill>
              </a:rPr>
              <a:t>= -l </a:t>
            </a:r>
            <a:r>
              <a:rPr lang="en-US" b="1" dirty="0">
                <a:solidFill>
                  <a:srgbClr val="7030A0"/>
                </a:solidFill>
              </a:rPr>
              <a:t>to</a:t>
            </a:r>
            <a:r>
              <a:rPr lang="en-US" b="1" i="1" dirty="0">
                <a:solidFill>
                  <a:srgbClr val="7030A0"/>
                </a:solidFill>
              </a:rPr>
              <a:t> +l</a:t>
            </a:r>
          </a:p>
          <a:p>
            <a:pPr lvl="3"/>
            <a:r>
              <a:rPr lang="en-US" b="1" i="1" dirty="0">
                <a:solidFill>
                  <a:srgbClr val="7030A0"/>
                </a:solidFill>
              </a:rPr>
              <a:t>If l= 1, </a:t>
            </a:r>
            <a:r>
              <a:rPr lang="en-US" b="1" dirty="0">
                <a:solidFill>
                  <a:srgbClr val="7030A0"/>
                </a:solidFill>
              </a:rPr>
              <a:t>then</a:t>
            </a:r>
          </a:p>
          <a:p>
            <a:pPr lvl="3"/>
            <a:r>
              <a:rPr lang="en-US" b="1" i="1" dirty="0">
                <a:solidFill>
                  <a:srgbClr val="7030A0"/>
                </a:solidFill>
              </a:rPr>
              <a:t>m</a:t>
            </a:r>
            <a:r>
              <a:rPr lang="en-US" b="1" i="1" baseline="-25000" dirty="0">
                <a:solidFill>
                  <a:srgbClr val="7030A0"/>
                </a:solidFill>
              </a:rPr>
              <a:t>l</a:t>
            </a:r>
            <a:r>
              <a:rPr lang="en-US" b="1" i="1" dirty="0">
                <a:solidFill>
                  <a:srgbClr val="7030A0"/>
                </a:solidFill>
              </a:rPr>
              <a:t>=… -1, 0, 1…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=sub orbitals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9" y="2239963"/>
            <a:ext cx="3635101" cy="3876675"/>
          </a:xfrm>
        </p:spPr>
      </p:pic>
    </p:spTree>
    <p:extLst>
      <p:ext uri="{BB962C8B-B14F-4D97-AF65-F5344CB8AC3E}">
        <p14:creationId xmlns:p14="http://schemas.microsoft.com/office/powerpoint/2010/main" val="41441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Numbers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247" y="2057401"/>
            <a:ext cx="7745505" cy="4648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Quantum #3- </a:t>
            </a:r>
            <a:r>
              <a:rPr lang="en-US" altLang="en-US" sz="2800" dirty="0">
                <a:solidFill>
                  <a:srgbClr val="FF0000"/>
                </a:solidFill>
              </a:rPr>
              <a:t>Number of sub-orbital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Specifics:</a:t>
            </a:r>
          </a:p>
          <a:p>
            <a:pPr lvl="2"/>
            <a:r>
              <a:rPr lang="en-US" altLang="en-US" sz="2400" i="1" dirty="0">
                <a:solidFill>
                  <a:srgbClr val="FF0000"/>
                </a:solidFill>
              </a:rPr>
              <a:t>l </a:t>
            </a:r>
            <a:r>
              <a:rPr lang="en-US" altLang="en-US" sz="2400" dirty="0">
                <a:solidFill>
                  <a:srgbClr val="FF0000"/>
                </a:solidFill>
              </a:rPr>
              <a:t>= 0 ; (s orbital)</a:t>
            </a:r>
          </a:p>
          <a:p>
            <a:pPr lvl="3"/>
            <a:r>
              <a:rPr lang="en-US" altLang="en-US" sz="2400" i="1" dirty="0">
                <a:solidFill>
                  <a:srgbClr val="FF0000"/>
                </a:solidFill>
              </a:rPr>
              <a:t>ml</a:t>
            </a:r>
            <a:r>
              <a:rPr lang="en-US" altLang="en-US" sz="2400" dirty="0">
                <a:solidFill>
                  <a:srgbClr val="FF0000"/>
                </a:solidFill>
              </a:rPr>
              <a:t> = 0</a:t>
            </a:r>
          </a:p>
          <a:p>
            <a:pPr lvl="2"/>
            <a:r>
              <a:rPr lang="en-US" altLang="en-US" sz="2400" i="1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 =1; (p orbitals)</a:t>
            </a:r>
          </a:p>
          <a:p>
            <a:pPr lvl="3"/>
            <a:r>
              <a:rPr lang="en-US" altLang="en-US" sz="2400" dirty="0">
                <a:solidFill>
                  <a:srgbClr val="FF0000"/>
                </a:solidFill>
              </a:rPr>
              <a:t>ml = -1,0,+1</a:t>
            </a:r>
          </a:p>
          <a:p>
            <a:pPr lvl="3"/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z</a:t>
            </a:r>
            <a:endParaRPr lang="en-US" altLang="en-US" sz="2400" baseline="-25000" dirty="0">
              <a:solidFill>
                <a:srgbClr val="FF0000"/>
              </a:solidFill>
            </a:endParaRPr>
          </a:p>
          <a:p>
            <a:pPr lvl="2"/>
            <a:r>
              <a:rPr lang="en-US" altLang="en-US" sz="2400" i="1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 = 2; (d orbitals)</a:t>
            </a:r>
          </a:p>
          <a:p>
            <a:pPr lvl="3"/>
            <a:r>
              <a:rPr lang="en-US" altLang="en-US" sz="2400" dirty="0">
                <a:solidFill>
                  <a:srgbClr val="FF0000"/>
                </a:solidFill>
              </a:rPr>
              <a:t>ml = -2,-1,0,+1,+2</a:t>
            </a:r>
          </a:p>
          <a:p>
            <a:pPr lvl="2"/>
            <a:endParaRPr lang="en-US" alt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9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Quantum Mechanical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962400" cy="3877056"/>
          </a:xfrm>
        </p:spPr>
        <p:txBody>
          <a:bodyPr>
            <a:normAutofit/>
          </a:bodyPr>
          <a:lstStyle/>
          <a:p>
            <a:r>
              <a:rPr lang="en-US" dirty="0"/>
              <a:t>Quantum #4-</a:t>
            </a:r>
          </a:p>
          <a:p>
            <a:pPr lvl="1"/>
            <a:r>
              <a:rPr lang="en-US" dirty="0"/>
              <a:t>This will represent the desk of the student.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Spin of electron-</a:t>
            </a:r>
            <a:r>
              <a:rPr lang="en-US" i="1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>
                <a:solidFill>
                  <a:srgbClr val="FF0000"/>
                </a:solidFill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+ ½ </a:t>
            </a:r>
            <a:r>
              <a:rPr lang="en-US" dirty="0">
                <a:solidFill>
                  <a:srgbClr val="FF0000"/>
                </a:solidFill>
              </a:rPr>
              <a:t>counter clockwise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- ½ </a:t>
            </a:r>
            <a:r>
              <a:rPr lang="en-US" dirty="0">
                <a:solidFill>
                  <a:srgbClr val="FF0000"/>
                </a:solidFill>
              </a:rPr>
              <a:t>clockwise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9" y="2239963"/>
            <a:ext cx="3635101" cy="3876675"/>
          </a:xfrm>
        </p:spPr>
      </p:pic>
    </p:spTree>
    <p:extLst>
      <p:ext uri="{BB962C8B-B14F-4D97-AF65-F5344CB8AC3E}">
        <p14:creationId xmlns:p14="http://schemas.microsoft.com/office/powerpoint/2010/main" val="17633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Quantum Numbers and the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Lets take a look at how the quantum numbers are related to the periodic table.</a:t>
            </a:r>
          </a:p>
          <a:p>
            <a:r>
              <a:rPr lang="en-US" dirty="0"/>
              <a:t>You will need a periodic table and a lot of coke to keep you going!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37205"/>
            <a:ext cx="3803650" cy="2282190"/>
          </a:xfrm>
        </p:spPr>
      </p:pic>
    </p:spTree>
    <p:extLst>
      <p:ext uri="{BB962C8B-B14F-4D97-AF65-F5344CB8AC3E}">
        <p14:creationId xmlns:p14="http://schemas.microsoft.com/office/powerpoint/2010/main" val="7130243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the following:</a:t>
            </a:r>
          </a:p>
          <a:p>
            <a:r>
              <a:rPr lang="en-US" dirty="0"/>
              <a:t>Hydrogen, Helium, Boron, </a:t>
            </a:r>
            <a:r>
              <a:rPr lang="en-US" dirty="0" err="1"/>
              <a:t>Scandium,Zinc</a:t>
            </a:r>
            <a:r>
              <a:rPr lang="en-US" dirty="0"/>
              <a:t>, Gallium, Neon, Mercury, Cerium, Thallium, Thorium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Table</a:t>
            </a:r>
          </a:p>
        </p:txBody>
      </p:sp>
    </p:spTree>
    <p:extLst>
      <p:ext uri="{BB962C8B-B14F-4D97-AF65-F5344CB8AC3E}">
        <p14:creationId xmlns:p14="http://schemas.microsoft.com/office/powerpoint/2010/main" val="1308746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78" name="Group 466"/>
          <p:cNvGraphicFramePr>
            <a:graphicFrameLocks noGrp="1"/>
          </p:cNvGraphicFramePr>
          <p:nvPr/>
        </p:nvGraphicFramePr>
        <p:xfrm>
          <a:off x="0" y="0"/>
          <a:ext cx="9144000" cy="6689732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Shell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 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Q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457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Quantum #1 = </a:t>
            </a:r>
            <a:r>
              <a:rPr lang="en-US" sz="3200" dirty="0" err="1">
                <a:solidFill>
                  <a:srgbClr val="FFFF00"/>
                </a:solidFill>
              </a:rPr>
              <a:t>Princple</a:t>
            </a:r>
            <a:r>
              <a:rPr lang="en-US" sz="3200" dirty="0">
                <a:solidFill>
                  <a:srgbClr val="FFFF00"/>
                </a:solidFill>
              </a:rPr>
              <a:t> Energy Level (n)</a:t>
            </a:r>
          </a:p>
        </p:txBody>
      </p:sp>
    </p:spTree>
    <p:extLst>
      <p:ext uri="{BB962C8B-B14F-4D97-AF65-F5344CB8AC3E}">
        <p14:creationId xmlns:p14="http://schemas.microsoft.com/office/powerpoint/2010/main" val="23316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4AE0-0FE2-402A-81AF-9DCF0D55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EC664-DDB0-4985-AED1-D763A2F125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early 1900s chemists noticed that elements </a:t>
            </a:r>
            <a:r>
              <a:rPr lang="en-US" dirty="0">
                <a:solidFill>
                  <a:srgbClr val="FF0000"/>
                </a:solidFill>
              </a:rPr>
              <a:t>emitted</a:t>
            </a:r>
            <a:r>
              <a:rPr lang="en-US" dirty="0"/>
              <a:t> different </a:t>
            </a:r>
            <a:r>
              <a:rPr lang="en-US" dirty="0">
                <a:solidFill>
                  <a:srgbClr val="FF0000"/>
                </a:solidFill>
              </a:rPr>
              <a:t>light colors </a:t>
            </a:r>
            <a:r>
              <a:rPr lang="en-US" dirty="0"/>
              <a:t>when put into a flame.</a:t>
            </a:r>
          </a:p>
          <a:p>
            <a:r>
              <a:rPr lang="en-US" dirty="0"/>
              <a:t>This lead to the idea that it’s the arrangement of </a:t>
            </a:r>
            <a:r>
              <a:rPr lang="en-US" dirty="0">
                <a:solidFill>
                  <a:srgbClr val="FF0000"/>
                </a:solidFill>
              </a:rPr>
              <a:t>electrons</a:t>
            </a:r>
            <a:r>
              <a:rPr lang="en-US" dirty="0"/>
              <a:t> that determine an elements properties.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ABACF1-DCD5-4628-A2C9-D244E52E6FF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43200"/>
            <a:ext cx="3803650" cy="2356296"/>
          </a:xfrm>
        </p:spPr>
      </p:pic>
    </p:spTree>
    <p:extLst>
      <p:ext uri="{BB962C8B-B14F-4D97-AF65-F5344CB8AC3E}">
        <p14:creationId xmlns:p14="http://schemas.microsoft.com/office/powerpoint/2010/main" val="830367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70" name="Group 462"/>
          <p:cNvGraphicFramePr>
            <a:graphicFrameLocks noGrp="1"/>
          </p:cNvGraphicFramePr>
          <p:nvPr/>
        </p:nvGraphicFramePr>
        <p:xfrm>
          <a:off x="0" y="0"/>
          <a:ext cx="9144000" cy="6573844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Shell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n 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457200"/>
            <a:ext cx="464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Quantum #1 = </a:t>
            </a:r>
            <a:r>
              <a:rPr lang="en-US" sz="3200" dirty="0" err="1">
                <a:solidFill>
                  <a:srgbClr val="FFFF00"/>
                </a:solidFill>
              </a:rPr>
              <a:t>Princple</a:t>
            </a:r>
            <a:r>
              <a:rPr lang="en-US" sz="3200" dirty="0">
                <a:solidFill>
                  <a:srgbClr val="FFFF00"/>
                </a:solidFill>
              </a:rPr>
              <a:t> Energy Level (n)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72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6674">
              <a:srgbClr val="F779D6"/>
            </a:gs>
            <a:gs pos="4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the following elements with their quantum #1 number (n):</a:t>
            </a:r>
          </a:p>
          <a:p>
            <a:r>
              <a:rPr lang="en-US" dirty="0"/>
              <a:t>Iron- 				Uranium- </a:t>
            </a:r>
          </a:p>
          <a:p>
            <a:endParaRPr lang="en-US" dirty="0"/>
          </a:p>
          <a:p>
            <a:r>
              <a:rPr lang="en-US" dirty="0"/>
              <a:t>Gold- 				Tin- </a:t>
            </a:r>
          </a:p>
          <a:p>
            <a:endParaRPr lang="en-US" dirty="0"/>
          </a:p>
          <a:p>
            <a:r>
              <a:rPr lang="en-US" dirty="0"/>
              <a:t>Helium-				Oxygen- </a:t>
            </a:r>
          </a:p>
        </p:txBody>
      </p:sp>
    </p:spTree>
    <p:extLst>
      <p:ext uri="{BB962C8B-B14F-4D97-AF65-F5344CB8AC3E}">
        <p14:creationId xmlns:p14="http://schemas.microsoft.com/office/powerpoint/2010/main" val="2202967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Label energy level that each element is found in-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Tungsten- 			Plutonium- 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Nitrogen- 			Lithium- 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Aluminum- 			Gallium- </a:t>
            </a:r>
          </a:p>
        </p:txBody>
      </p:sp>
    </p:spTree>
    <p:extLst>
      <p:ext uri="{BB962C8B-B14F-4D97-AF65-F5344CB8AC3E}">
        <p14:creationId xmlns:p14="http://schemas.microsoft.com/office/powerpoint/2010/main" val="4182141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50984"/>
              </p:ext>
            </p:extLst>
          </p:nvPr>
        </p:nvGraphicFramePr>
        <p:xfrm>
          <a:off x="0" y="1143000"/>
          <a:ext cx="9144000" cy="5755323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0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1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Shell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n 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2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457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Quantum #2 = Shape of the orbital</a:t>
            </a:r>
          </a:p>
        </p:txBody>
      </p:sp>
    </p:spTree>
    <p:extLst>
      <p:ext uri="{BB962C8B-B14F-4D97-AF65-F5344CB8AC3E}">
        <p14:creationId xmlns:p14="http://schemas.microsoft.com/office/powerpoint/2010/main" val="4157010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28" name="Group 4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9401"/>
              </p:ext>
            </p:extLst>
          </p:nvPr>
        </p:nvGraphicFramePr>
        <p:xfrm>
          <a:off x="-76835" y="40955"/>
          <a:ext cx="9220835" cy="670211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Shell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n 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9824" name="Text Box 432"/>
          <p:cNvSpPr txBox="1">
            <a:spLocks noChangeArrowheads="1"/>
          </p:cNvSpPr>
          <p:nvPr/>
        </p:nvSpPr>
        <p:spPr bwMode="auto">
          <a:xfrm>
            <a:off x="1066800" y="2286000"/>
            <a:ext cx="576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 i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</a:t>
            </a:r>
          </a:p>
        </p:txBody>
      </p:sp>
      <p:sp>
        <p:nvSpPr>
          <p:cNvPr id="59825" name="Text Box 433"/>
          <p:cNvSpPr txBox="1">
            <a:spLocks noChangeArrowheads="1"/>
          </p:cNvSpPr>
          <p:nvPr/>
        </p:nvSpPr>
        <p:spPr bwMode="auto">
          <a:xfrm>
            <a:off x="7594600" y="2243138"/>
            <a:ext cx="663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6000" i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</a:t>
            </a:r>
          </a:p>
        </p:txBody>
      </p:sp>
      <p:sp>
        <p:nvSpPr>
          <p:cNvPr id="59826" name="Text Box 434"/>
          <p:cNvSpPr txBox="1">
            <a:spLocks noChangeArrowheads="1"/>
          </p:cNvSpPr>
          <p:nvPr/>
        </p:nvSpPr>
        <p:spPr bwMode="auto">
          <a:xfrm>
            <a:off x="3810000" y="2873375"/>
            <a:ext cx="663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 i="1">
                <a:solidFill>
                  <a:srgbClr val="99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</a:t>
            </a:r>
          </a:p>
        </p:txBody>
      </p:sp>
      <p:sp>
        <p:nvSpPr>
          <p:cNvPr id="59827" name="Text Box 435"/>
          <p:cNvSpPr txBox="1">
            <a:spLocks noChangeArrowheads="1"/>
          </p:cNvSpPr>
          <p:nvPr/>
        </p:nvSpPr>
        <p:spPr bwMode="auto">
          <a:xfrm>
            <a:off x="4929188" y="5638800"/>
            <a:ext cx="476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6000" i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152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Quantum #2 =Shape of orbitals: </a:t>
            </a:r>
            <a:r>
              <a:rPr lang="en-US" sz="3600" i="1" dirty="0">
                <a:solidFill>
                  <a:srgbClr val="FFFF00"/>
                </a:solidFill>
              </a:rPr>
              <a:t>s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i="1" dirty="0">
                <a:solidFill>
                  <a:srgbClr val="FFFF00"/>
                </a:solidFill>
              </a:rPr>
              <a:t>p, d, </a:t>
            </a:r>
            <a:r>
              <a:rPr lang="en-US" sz="3600" dirty="0">
                <a:solidFill>
                  <a:srgbClr val="FFFF00"/>
                </a:solidFill>
              </a:rPr>
              <a:t>and </a:t>
            </a:r>
            <a:r>
              <a:rPr lang="en-US" sz="3600" i="1" dirty="0">
                <a:solidFill>
                  <a:srgbClr val="FFFF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87646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905500" cy="3657884"/>
          </a:xfrm>
        </p:spPr>
      </p:pic>
    </p:spTree>
    <p:extLst>
      <p:ext uri="{BB962C8B-B14F-4D97-AF65-F5344CB8AC3E}">
        <p14:creationId xmlns:p14="http://schemas.microsoft.com/office/powerpoint/2010/main" val="2320310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dirty="0"/>
              <a:t> orbitals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orbitals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266017"/>
            <a:ext cx="3803650" cy="2535766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orbitals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99" y="2944813"/>
            <a:ext cx="2911127" cy="3171825"/>
          </a:xfrm>
        </p:spPr>
      </p:pic>
    </p:spTree>
    <p:extLst>
      <p:ext uri="{BB962C8B-B14F-4D97-AF65-F5344CB8AC3E}">
        <p14:creationId xmlns:p14="http://schemas.microsoft.com/office/powerpoint/2010/main" val="31084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block are each of the following elements in?</a:t>
            </a:r>
          </a:p>
          <a:p>
            <a:r>
              <a:rPr lang="en-US" dirty="0"/>
              <a:t>Chromium- 		Xenon- </a:t>
            </a:r>
          </a:p>
          <a:p>
            <a:endParaRPr lang="en-US" dirty="0"/>
          </a:p>
          <a:p>
            <a:r>
              <a:rPr lang="en-US" dirty="0"/>
              <a:t>Sulfur-			Mercury- </a:t>
            </a:r>
          </a:p>
          <a:p>
            <a:endParaRPr lang="en-US" dirty="0"/>
          </a:p>
          <a:p>
            <a:r>
              <a:rPr lang="en-US" dirty="0"/>
              <a:t>Radium-			Americium- </a:t>
            </a:r>
          </a:p>
        </p:txBody>
      </p:sp>
    </p:spTree>
    <p:extLst>
      <p:ext uri="{BB962C8B-B14F-4D97-AF65-F5344CB8AC3E}">
        <p14:creationId xmlns:p14="http://schemas.microsoft.com/office/powerpoint/2010/main" val="8392335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last orbital that these elements contain?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Silver- 			Plutonium- </a:t>
            </a:r>
          </a:p>
          <a:p>
            <a:endParaRPr lang="en-US" dirty="0"/>
          </a:p>
          <a:p>
            <a:r>
              <a:rPr lang="en-US" dirty="0"/>
              <a:t>Chlorine- </a:t>
            </a:r>
          </a:p>
          <a:p>
            <a:endParaRPr lang="en-US" dirty="0"/>
          </a:p>
          <a:p>
            <a:r>
              <a:rPr lang="en-US" dirty="0"/>
              <a:t>Rubidium- </a:t>
            </a:r>
          </a:p>
        </p:txBody>
      </p:sp>
    </p:spTree>
    <p:extLst>
      <p:ext uri="{BB962C8B-B14F-4D97-AF65-F5344CB8AC3E}">
        <p14:creationId xmlns:p14="http://schemas.microsoft.com/office/powerpoint/2010/main" val="2834100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7000">
              <a:schemeClr val="bg1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many sub levels are in the following blocks? </a:t>
            </a:r>
          </a:p>
          <a:p>
            <a:endParaRPr lang="en-US" dirty="0"/>
          </a:p>
          <a:p>
            <a:r>
              <a:rPr lang="en-US" sz="3000" i="1" dirty="0"/>
              <a:t>s</a:t>
            </a:r>
            <a:r>
              <a:rPr lang="en-US" sz="3000" dirty="0"/>
              <a:t> Block –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i="1" dirty="0"/>
              <a:t>p</a:t>
            </a:r>
            <a:r>
              <a:rPr lang="en-US" sz="3000" dirty="0"/>
              <a:t> Block - </a:t>
            </a:r>
          </a:p>
          <a:p>
            <a:endParaRPr lang="en-US" sz="3000" dirty="0"/>
          </a:p>
          <a:p>
            <a:r>
              <a:rPr lang="en-US" sz="3000" i="1" dirty="0"/>
              <a:t>d</a:t>
            </a:r>
            <a:r>
              <a:rPr lang="en-US" sz="3000" dirty="0"/>
              <a:t> Block- </a:t>
            </a:r>
          </a:p>
          <a:p>
            <a:endParaRPr lang="en-US" sz="3000" dirty="0"/>
          </a:p>
          <a:p>
            <a:r>
              <a:rPr lang="en-US" sz="3000" i="1" dirty="0"/>
              <a:t>f</a:t>
            </a:r>
            <a:r>
              <a:rPr lang="en-US" sz="3000" dirty="0"/>
              <a:t> Block- </a:t>
            </a:r>
          </a:p>
        </p:txBody>
      </p:sp>
    </p:spTree>
    <p:extLst>
      <p:ext uri="{BB962C8B-B14F-4D97-AF65-F5344CB8AC3E}">
        <p14:creationId xmlns:p14="http://schemas.microsoft.com/office/powerpoint/2010/main" val="391344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Ground State-Excited State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2930406" cy="210989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87" y="2631007"/>
            <a:ext cx="2906713" cy="2556943"/>
          </a:xfrm>
        </p:spPr>
      </p:pic>
    </p:spTree>
    <p:extLst>
      <p:ext uri="{BB962C8B-B14F-4D97-AF65-F5344CB8AC3E}">
        <p14:creationId xmlns:p14="http://schemas.microsoft.com/office/powerpoint/2010/main" val="40275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572" name="Group 4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11869"/>
              </p:ext>
            </p:extLst>
          </p:nvPr>
        </p:nvGraphicFramePr>
        <p:xfrm>
          <a:off x="-84354" y="134140"/>
          <a:ext cx="9144000" cy="6589719"/>
        </p:xfrm>
        <a:graphic>
          <a:graphicData uri="http://schemas.openxmlformats.org/drawingml/2006/table">
            <a:tbl>
              <a:tblPr/>
              <a:tblGrid>
                <a:gridCol w="41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0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1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 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= 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Shell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n 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2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= 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 =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Q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 = 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 =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1568" name="Text Box 432"/>
          <p:cNvSpPr txBox="1">
            <a:spLocks noChangeArrowheads="1"/>
          </p:cNvSpPr>
          <p:nvPr/>
        </p:nvSpPr>
        <p:spPr bwMode="auto">
          <a:xfrm>
            <a:off x="1066800" y="2286000"/>
            <a:ext cx="52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 b="0" i="1">
                <a:solidFill>
                  <a:srgbClr val="008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91569" name="Text Box 433"/>
          <p:cNvSpPr txBox="1">
            <a:spLocks noChangeArrowheads="1"/>
          </p:cNvSpPr>
          <p:nvPr/>
        </p:nvSpPr>
        <p:spPr bwMode="auto">
          <a:xfrm>
            <a:off x="7623175" y="2243138"/>
            <a:ext cx="604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6000" b="0" i="1">
                <a:solidFill>
                  <a:srgbClr val="66FFFF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91570" name="Text Box 434"/>
          <p:cNvSpPr txBox="1">
            <a:spLocks noChangeArrowheads="1"/>
          </p:cNvSpPr>
          <p:nvPr/>
        </p:nvSpPr>
        <p:spPr bwMode="auto">
          <a:xfrm>
            <a:off x="3810000" y="2873375"/>
            <a:ext cx="604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 b="0" i="1">
                <a:solidFill>
                  <a:srgbClr val="990099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91571" name="Text Box 435"/>
          <p:cNvSpPr txBox="1">
            <a:spLocks noChangeArrowheads="1"/>
          </p:cNvSpPr>
          <p:nvPr/>
        </p:nvSpPr>
        <p:spPr bwMode="auto">
          <a:xfrm>
            <a:off x="4953000" y="5717384"/>
            <a:ext cx="427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6000" b="0" i="1" dirty="0">
                <a:solidFill>
                  <a:srgbClr val="FF99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228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Quantum #3 (</a:t>
            </a:r>
            <a:r>
              <a:rPr lang="en-US" sz="2800" i="1" dirty="0">
                <a:solidFill>
                  <a:srgbClr val="FFFF00"/>
                </a:solidFill>
              </a:rPr>
              <a:t>m</a:t>
            </a:r>
            <a:r>
              <a:rPr lang="en-US" sz="2800" dirty="0">
                <a:solidFill>
                  <a:srgbClr val="FFFF00"/>
                </a:solidFill>
              </a:rPr>
              <a:t>)= The number of sublevels per orbital.</a:t>
            </a:r>
          </a:p>
        </p:txBody>
      </p:sp>
    </p:spTree>
    <p:extLst>
      <p:ext uri="{BB962C8B-B14F-4D97-AF65-F5344CB8AC3E}">
        <p14:creationId xmlns:p14="http://schemas.microsoft.com/office/powerpoint/2010/main" val="31921250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the 3</a:t>
            </a:r>
            <a:r>
              <a:rPr lang="en-US" baseline="30000" dirty="0"/>
              <a:t>rd</a:t>
            </a:r>
            <a:r>
              <a:rPr lang="en-US" dirty="0"/>
              <a:t>  quantum number (m</a:t>
            </a:r>
            <a:r>
              <a:rPr lang="en-US" baseline="-25000" dirty="0"/>
              <a:t>l</a:t>
            </a:r>
            <a:r>
              <a:rPr lang="en-US" dirty="0"/>
              <a:t>) for the following elements:</a:t>
            </a:r>
          </a:p>
          <a:p>
            <a:r>
              <a:rPr lang="en-US" dirty="0"/>
              <a:t>Barium-				Silicon-</a:t>
            </a:r>
          </a:p>
          <a:p>
            <a:endParaRPr lang="en-US" dirty="0"/>
          </a:p>
          <a:p>
            <a:r>
              <a:rPr lang="en-US" dirty="0"/>
              <a:t>Hydrogen-			</a:t>
            </a:r>
            <a:r>
              <a:rPr lang="en-US" dirty="0" err="1"/>
              <a:t>Seaborgium</a:t>
            </a:r>
            <a:r>
              <a:rPr lang="en-US" dirty="0"/>
              <a:t>-</a:t>
            </a:r>
          </a:p>
          <a:p>
            <a:endParaRPr lang="en-US" dirty="0"/>
          </a:p>
          <a:p>
            <a:r>
              <a:rPr lang="en-US" dirty="0"/>
              <a:t>Cobalt-		</a:t>
            </a:r>
            <a:r>
              <a:rPr lang="en-US"/>
              <a:t>	          Radon-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160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85147"/>
              </p:ext>
            </p:extLst>
          </p:nvPr>
        </p:nvGraphicFramePr>
        <p:xfrm>
          <a:off x="0" y="152400"/>
          <a:ext cx="9277350" cy="6239894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l = 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-1/2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+1/2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 = 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imes New Roman" pitchFamily="18" charset="0"/>
                        </a:rPr>
                        <a:t>l = 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Shell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n 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s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=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-1/2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+1/2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l = 2</a:t>
                      </a:r>
                    </a:p>
                  </a:txBody>
                  <a:tcPr marL="4572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 = 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=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-1/2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+1/2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=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45720" marR="0" marT="0" marB="0" anchor="b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l = 3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 =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-1/2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+1/2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m =</a:t>
                      </a:r>
                    </a:p>
                  </a:txBody>
                  <a:tcPr marL="4572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+3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+1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+2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ahoma" pitchFamily="34" charset="0"/>
                        </a:rPr>
                        <a:t>+3</a:t>
                      </a:r>
                    </a:p>
                  </a:txBody>
                  <a:tcPr marL="4572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45720" marR="0" marT="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2069" name="Text Box 453"/>
          <p:cNvSpPr txBox="1">
            <a:spLocks noChangeArrowheads="1"/>
          </p:cNvSpPr>
          <p:nvPr/>
        </p:nvSpPr>
        <p:spPr bwMode="auto">
          <a:xfrm>
            <a:off x="5073650" y="5851525"/>
            <a:ext cx="18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en-US" altLang="en-US" sz="6000" b="0" i="1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112070" name="AutoShape 454"/>
          <p:cNvSpPr>
            <a:spLocks/>
          </p:cNvSpPr>
          <p:nvPr/>
        </p:nvSpPr>
        <p:spPr bwMode="auto">
          <a:xfrm rot="5400000">
            <a:off x="3124200" y="16002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1" name="AutoShape 455"/>
          <p:cNvSpPr>
            <a:spLocks/>
          </p:cNvSpPr>
          <p:nvPr/>
        </p:nvSpPr>
        <p:spPr bwMode="auto">
          <a:xfrm rot="5400000">
            <a:off x="5067300" y="14859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2" name="AutoShape 456"/>
          <p:cNvSpPr>
            <a:spLocks/>
          </p:cNvSpPr>
          <p:nvPr/>
        </p:nvSpPr>
        <p:spPr bwMode="auto">
          <a:xfrm rot="5400000">
            <a:off x="952500" y="7239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3" name="AutoShape 457"/>
          <p:cNvSpPr>
            <a:spLocks/>
          </p:cNvSpPr>
          <p:nvPr/>
        </p:nvSpPr>
        <p:spPr bwMode="auto">
          <a:xfrm rot="5400000">
            <a:off x="1409700" y="7239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4" name="AutoShape 458"/>
          <p:cNvSpPr>
            <a:spLocks/>
          </p:cNvSpPr>
          <p:nvPr/>
        </p:nvSpPr>
        <p:spPr bwMode="auto">
          <a:xfrm rot="5400000">
            <a:off x="7162800" y="9906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5" name="AutoShape 459"/>
          <p:cNvSpPr>
            <a:spLocks/>
          </p:cNvSpPr>
          <p:nvPr/>
        </p:nvSpPr>
        <p:spPr bwMode="auto">
          <a:xfrm rot="5400000">
            <a:off x="8382000" y="914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6" name="AutoShape 460"/>
          <p:cNvSpPr>
            <a:spLocks/>
          </p:cNvSpPr>
          <p:nvPr/>
        </p:nvSpPr>
        <p:spPr bwMode="auto">
          <a:xfrm rot="5400000">
            <a:off x="4000500" y="3816927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77" name="AutoShape 461"/>
          <p:cNvSpPr>
            <a:spLocks/>
          </p:cNvSpPr>
          <p:nvPr/>
        </p:nvSpPr>
        <p:spPr bwMode="auto">
          <a:xfrm rot="5400000">
            <a:off x="6858000" y="3816927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#4-Spin of the Electrons</a:t>
            </a:r>
          </a:p>
        </p:txBody>
      </p:sp>
    </p:spTree>
    <p:extLst>
      <p:ext uri="{BB962C8B-B14F-4D97-AF65-F5344CB8AC3E}">
        <p14:creationId xmlns:p14="http://schemas.microsoft.com/office/powerpoint/2010/main" val="3284038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the 4</a:t>
            </a:r>
            <a:r>
              <a:rPr lang="en-US" baseline="30000" dirty="0"/>
              <a:t>th</a:t>
            </a:r>
            <a:r>
              <a:rPr lang="en-US" dirty="0"/>
              <a:t> quantum number (s) for the following elements:</a:t>
            </a:r>
          </a:p>
          <a:p>
            <a:r>
              <a:rPr lang="en-US" dirty="0"/>
              <a:t>Arsenic-				Neon-</a:t>
            </a:r>
          </a:p>
          <a:p>
            <a:endParaRPr lang="en-US" dirty="0"/>
          </a:p>
          <a:p>
            <a:r>
              <a:rPr lang="en-US" dirty="0"/>
              <a:t>Lithium-				Lead-</a:t>
            </a:r>
          </a:p>
          <a:p>
            <a:endParaRPr lang="en-US" dirty="0"/>
          </a:p>
          <a:p>
            <a:r>
              <a:rPr lang="en-US" dirty="0"/>
              <a:t>Potassium-			Boron-</a:t>
            </a:r>
          </a:p>
        </p:txBody>
      </p:sp>
    </p:spTree>
    <p:extLst>
      <p:ext uri="{BB962C8B-B14F-4D97-AF65-F5344CB8AC3E}">
        <p14:creationId xmlns:p14="http://schemas.microsoft.com/office/powerpoint/2010/main" val="21719163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atoms contain the all the orbitals that come before it.</a:t>
            </a:r>
          </a:p>
          <a:p>
            <a:r>
              <a:rPr lang="en-US" dirty="0">
                <a:solidFill>
                  <a:srgbClr val="FF0000"/>
                </a:solidFill>
              </a:rPr>
              <a:t>Number of orbitals is equal to 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/>
              <a:t>Orbitals are labeled-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s, p, d</a:t>
            </a:r>
            <a:r>
              <a:rPr lang="en-US" b="1" dirty="0">
                <a:solidFill>
                  <a:srgbClr val="FF0000"/>
                </a:solidFill>
              </a:rPr>
              <a:t>, or </a:t>
            </a:r>
            <a:r>
              <a:rPr lang="en-US" b="1" i="1" dirty="0">
                <a:solidFill>
                  <a:srgbClr val="FF0000"/>
                </a:solidFill>
              </a:rPr>
              <a:t>f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9" y="2239963"/>
            <a:ext cx="3635101" cy="3876675"/>
          </a:xfrm>
        </p:spPr>
      </p:pic>
    </p:spTree>
    <p:extLst>
      <p:ext uri="{BB962C8B-B14F-4D97-AF65-F5344CB8AC3E}">
        <p14:creationId xmlns:p14="http://schemas.microsoft.com/office/powerpoint/2010/main" val="37478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905500" cy="3657884"/>
          </a:xfrm>
        </p:spPr>
      </p:pic>
    </p:spTree>
    <p:extLst>
      <p:ext uri="{BB962C8B-B14F-4D97-AF65-F5344CB8AC3E}">
        <p14:creationId xmlns:p14="http://schemas.microsoft.com/office/powerpoint/2010/main" val="10328938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dirty="0"/>
              <a:t> orbitals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0" y="2174875"/>
            <a:ext cx="3626524" cy="3951288"/>
          </a:xfrm>
        </p:spPr>
      </p:pic>
    </p:spTree>
    <p:extLst>
      <p:ext uri="{BB962C8B-B14F-4D97-AF65-F5344CB8AC3E}">
        <p14:creationId xmlns:p14="http://schemas.microsoft.com/office/powerpoint/2010/main" val="25971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6281421"/>
              </p:ext>
            </p:extLst>
          </p:nvPr>
        </p:nvGraphicFramePr>
        <p:xfrm>
          <a:off x="381000" y="1066800"/>
          <a:ext cx="7594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Principal Quantum</a:t>
                      </a:r>
                      <a:r>
                        <a:rPr lang="en-US" baseline="0" dirty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Sublevels</a:t>
                      </a:r>
                      <a:r>
                        <a:rPr lang="en-US" baseline="0" dirty="0"/>
                        <a:t> (Types of orbitals)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orbitals</a:t>
                      </a:r>
                      <a:r>
                        <a:rPr lang="en-US" baseline="0" dirty="0"/>
                        <a:t> related to sublevels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number of Orbitals related to  the PEL 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r>
                        <a:rPr lang="en-US" dirty="0"/>
                        <a:t>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40">
                <a:tc>
                  <a:txBody>
                    <a:bodyPr/>
                    <a:lstStyle/>
                    <a:p>
                      <a:r>
                        <a:rPr lang="en-US" dirty="0"/>
                        <a:t>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/>
                        <a:t>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4600" y="2133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21647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00" y="2127766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6300" y="28817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500" y="281800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581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35610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75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43171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433608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7500" y="434479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701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87737"/>
            <a:ext cx="7315200" cy="1731982"/>
          </a:xfrm>
        </p:spPr>
        <p:txBody>
          <a:bodyPr/>
          <a:lstStyle/>
          <a:p>
            <a:r>
              <a:rPr lang="en-US" dirty="0"/>
              <a:t>Section 5-3</a:t>
            </a:r>
            <a:br>
              <a:rPr lang="en-US" dirty="0"/>
            </a:br>
            <a:r>
              <a:rPr lang="en-US" dirty="0"/>
              <a:t>Electron Configuration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What? There’s more?! Are you kidding me? Why does there have to be more, I mean, why.  I don’t like all this stuff, I like easy stuff, I want to just sit here and space out, I mean really out, I mean outer space out.</a:t>
            </a:r>
          </a:p>
        </p:txBody>
      </p:sp>
    </p:spTree>
    <p:extLst>
      <p:ext uri="{BB962C8B-B14F-4D97-AF65-F5344CB8AC3E}">
        <p14:creationId xmlns:p14="http://schemas.microsoft.com/office/powerpoint/2010/main" val="29107882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sz="4800" dirty="0"/>
              <a:t>Ground State 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Electron configuration-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Represents atoms using electrons.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Arrangement of electrons in an atom.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Putting the electrons in the </a:t>
            </a:r>
            <a:r>
              <a:rPr lang="en-US" u="sng" dirty="0">
                <a:solidFill>
                  <a:srgbClr val="FF0000"/>
                </a:solidFill>
              </a:rPr>
              <a:t>correct orbital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u="sng" dirty="0">
                <a:solidFill>
                  <a:srgbClr val="FF0000"/>
                </a:solidFill>
              </a:rPr>
              <a:t>sub orbital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997200"/>
            <a:ext cx="3524250" cy="2362200"/>
          </a:xfrm>
        </p:spPr>
      </p:pic>
    </p:spTree>
    <p:extLst>
      <p:ext uri="{BB962C8B-B14F-4D97-AF65-F5344CB8AC3E}">
        <p14:creationId xmlns:p14="http://schemas.microsoft.com/office/powerpoint/2010/main" val="27026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To chemists, the most important part of the atom </a:t>
            </a:r>
            <a:r>
              <a:rPr lang="en-US" dirty="0">
                <a:solidFill>
                  <a:srgbClr val="FF0000"/>
                </a:solidFill>
              </a:rPr>
              <a:t>is the electrons.</a:t>
            </a:r>
          </a:p>
          <a:p>
            <a:r>
              <a:rPr lang="en-US" dirty="0">
                <a:solidFill>
                  <a:srgbClr val="FF0000"/>
                </a:solidFill>
              </a:rPr>
              <a:t>Electrons determine the behavior of the atom.</a:t>
            </a:r>
          </a:p>
          <a:p>
            <a:r>
              <a:rPr lang="en-US" dirty="0">
                <a:solidFill>
                  <a:srgbClr val="FF0000"/>
                </a:solidFill>
              </a:rPr>
              <a:t>Electrons give elements their physical and chemical properties.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3089733" cy="29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three rules or principles-</a:t>
            </a:r>
          </a:p>
          <a:p>
            <a:pPr lvl="1"/>
            <a:r>
              <a:rPr lang="en-US" u="sng" dirty="0" err="1"/>
              <a:t>Aufbau</a:t>
            </a:r>
            <a:r>
              <a:rPr lang="en-US" u="sng" dirty="0"/>
              <a:t> Principle-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Each electron occupies the lowest energy orbital available.</a:t>
            </a:r>
          </a:p>
          <a:p>
            <a:pPr lvl="1"/>
            <a:r>
              <a:rPr lang="en-US" u="sng" dirty="0">
                <a:solidFill>
                  <a:schemeClr val="tx1"/>
                </a:solidFill>
              </a:rPr>
              <a:t>Pauli Exclusion Principle-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 two electrons can have the same four quantum numbers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Electrons in the same sub-orbital must have opposite spins.</a:t>
            </a:r>
          </a:p>
          <a:p>
            <a:pPr lvl="1"/>
            <a:r>
              <a:rPr lang="en-US" u="sng" dirty="0" err="1">
                <a:solidFill>
                  <a:schemeClr val="tx1"/>
                </a:solidFill>
              </a:rPr>
              <a:t>Hund’s</a:t>
            </a:r>
            <a:r>
              <a:rPr lang="en-US" u="sng" dirty="0">
                <a:solidFill>
                  <a:schemeClr val="tx1"/>
                </a:solidFill>
              </a:rPr>
              <a:t> Rule-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Single electrons with the same spin must occupy each equal-energy sub-orbital before additional electrons with opposite spins can occupy the same sub-orbital.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800" dirty="0"/>
              <a:t>Ground State Electron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1125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400" dirty="0"/>
              <a:t>Ground State 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Aufbau</a:t>
            </a:r>
            <a:r>
              <a:rPr lang="en-US" dirty="0"/>
              <a:t> Principle-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gives the sequence of electrons in atomic orbitals.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line represents an atomic sub-orbital that can hold two electrons.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36" y="1905000"/>
            <a:ext cx="3796763" cy="4495799"/>
          </a:xfrm>
        </p:spPr>
      </p:pic>
    </p:spTree>
    <p:extLst>
      <p:ext uri="{BB962C8B-B14F-4D97-AF65-F5344CB8AC3E}">
        <p14:creationId xmlns:p14="http://schemas.microsoft.com/office/powerpoint/2010/main" val="27758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Below, write the whole </a:t>
            </a:r>
            <a:r>
              <a:rPr lang="en-US" dirty="0" err="1"/>
              <a:t>Aufbau</a:t>
            </a:r>
            <a:r>
              <a:rPr lang="en-US" dirty="0"/>
              <a:t> Principle in linear order (be careful, watch the energy).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 orbital can hold 2 electrons.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 orbital can hold 6 electrons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 orbital can hold 10 electrons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 orbital can hold 14 electrons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Aufbau</a:t>
            </a:r>
            <a:r>
              <a:rPr lang="en-US" dirty="0"/>
              <a:t> Principle</a:t>
            </a:r>
          </a:p>
        </p:txBody>
      </p:sp>
    </p:spTree>
    <p:extLst>
      <p:ext uri="{BB962C8B-B14F-4D97-AF65-F5344CB8AC3E}">
        <p14:creationId xmlns:p14="http://schemas.microsoft.com/office/powerpoint/2010/main" val="21443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905500" cy="3657884"/>
          </a:xfrm>
        </p:spPr>
      </p:pic>
    </p:spTree>
    <p:extLst>
      <p:ext uri="{BB962C8B-B14F-4D97-AF65-F5344CB8AC3E}">
        <p14:creationId xmlns:p14="http://schemas.microsoft.com/office/powerpoint/2010/main" val="11183265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dirty="0"/>
              <a:t> orbitals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0" y="2174875"/>
            <a:ext cx="3626524" cy="3951288"/>
          </a:xfrm>
        </p:spPr>
      </p:pic>
    </p:spTree>
    <p:extLst>
      <p:ext uri="{BB962C8B-B14F-4D97-AF65-F5344CB8AC3E}">
        <p14:creationId xmlns:p14="http://schemas.microsoft.com/office/powerpoint/2010/main" val="11690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92" y="2247900"/>
            <a:ext cx="5842415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Aufbau</a:t>
            </a:r>
            <a:r>
              <a:rPr lang="en-US" dirty="0"/>
              <a:t> Diagram</a:t>
            </a:r>
          </a:p>
        </p:txBody>
      </p:sp>
    </p:spTree>
    <p:extLst>
      <p:ext uri="{BB962C8B-B14F-4D97-AF65-F5344CB8AC3E}">
        <p14:creationId xmlns:p14="http://schemas.microsoft.com/office/powerpoint/2010/main" val="41428312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fill orbitals</a:t>
            </a:r>
          </a:p>
        </p:txBody>
      </p:sp>
      <p:pic>
        <p:nvPicPr>
          <p:cNvPr id="4" name="Picture 4" descr="EC-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96331"/>
            <a:ext cx="617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P-Table!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0227"/>
            <a:ext cx="7886700" cy="4322134"/>
          </a:xfrm>
        </p:spPr>
      </p:pic>
    </p:spTree>
    <p:extLst>
      <p:ext uri="{BB962C8B-B14F-4D97-AF65-F5344CB8AC3E}">
        <p14:creationId xmlns:p14="http://schemas.microsoft.com/office/powerpoint/2010/main" val="5538061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Practice, Practice, Practice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Boron EC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Chlorine EC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79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56263" cy="1054250"/>
          </a:xfrm>
        </p:spPr>
        <p:txBody>
          <a:bodyPr/>
          <a:lstStyle/>
          <a:p>
            <a:r>
              <a:rPr lang="en-US" dirty="0"/>
              <a:t>Practice Electron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Tin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33622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92" y="457200"/>
            <a:ext cx="7756263" cy="1054250"/>
          </a:xfrm>
        </p:spPr>
        <p:txBody>
          <a:bodyPr/>
          <a:lstStyle/>
          <a:p>
            <a:r>
              <a:rPr lang="en-US" dirty="0"/>
              <a:t>Where Do Chemical Elements Come From?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 scientist know what elements make up stars?</a:t>
            </a:r>
          </a:p>
          <a:p>
            <a:r>
              <a:rPr lang="en-US" dirty="0">
                <a:solidFill>
                  <a:schemeClr val="tx1"/>
                </a:solidFill>
              </a:rPr>
              <a:t>Each element gives off a different </a:t>
            </a:r>
            <a:r>
              <a:rPr lang="en-US" u="sng" dirty="0">
                <a:solidFill>
                  <a:srgbClr val="FF0000"/>
                </a:solidFill>
              </a:rPr>
              <a:t>light color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Each element has a different </a:t>
            </a:r>
            <a:r>
              <a:rPr lang="en-US" u="sng" dirty="0">
                <a:solidFill>
                  <a:srgbClr val="FF0000"/>
                </a:solidFill>
              </a:rPr>
              <a:t>fingerprint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By the fingerprint of an element, scientist can determine what </a:t>
            </a:r>
            <a:r>
              <a:rPr lang="en-US" u="sng" dirty="0">
                <a:solidFill>
                  <a:srgbClr val="FF0000"/>
                </a:solidFill>
              </a:rPr>
              <a:t>elements make up a star.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40280"/>
            <a:ext cx="3803650" cy="3877056"/>
          </a:xfrm>
        </p:spPr>
      </p:pic>
    </p:spTree>
    <p:extLst>
      <p:ext uri="{BB962C8B-B14F-4D97-AF65-F5344CB8AC3E}">
        <p14:creationId xmlns:p14="http://schemas.microsoft.com/office/powerpoint/2010/main" val="18279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Electron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Potassium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Neon</a:t>
            </a:r>
          </a:p>
        </p:txBody>
      </p:sp>
    </p:spTree>
    <p:extLst>
      <p:ext uri="{BB962C8B-B14F-4D97-AF65-F5344CB8AC3E}">
        <p14:creationId xmlns:p14="http://schemas.microsoft.com/office/powerpoint/2010/main" val="22900775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can represent an atoms electron configuration using one of two methods-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 configuration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Orbital Diagrams-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Taking electron configuration and putting them in the correct sub orbitals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5800"/>
            <a:ext cx="3803650" cy="142463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85" y="3212705"/>
            <a:ext cx="3809429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Ground State 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Pauli Exclusion Principle-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Electrons are expressed as 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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.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/>
              </a:rPr>
              <a:t> represents an electron with a – ½ spin.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/>
              </a:rPr>
              <a:t> represents an electron with a + ½ spin.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27388"/>
            <a:ext cx="3803650" cy="1901825"/>
          </a:xfrm>
        </p:spPr>
      </p:pic>
    </p:spTree>
    <p:extLst>
      <p:ext uri="{BB962C8B-B14F-4D97-AF65-F5344CB8AC3E}">
        <p14:creationId xmlns:p14="http://schemas.microsoft.com/office/powerpoint/2010/main" val="38332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Ground State 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Hund’s</a:t>
            </a:r>
            <a:r>
              <a:rPr lang="en-US" dirty="0"/>
              <a:t> Rule-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Electrons enter the suborbital as unpaired electrons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Electrons that have the same spin cannot be in the same suborbital.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All </a:t>
            </a:r>
            <a:r>
              <a:rPr lang="en-US" altLang="en-US" sz="2000" dirty="0" err="1">
                <a:solidFill>
                  <a:srgbClr val="FF0000"/>
                </a:solidFill>
              </a:rPr>
              <a:t>suborbitals</a:t>
            </a:r>
            <a:r>
              <a:rPr lang="en-US" altLang="en-US" sz="2000" dirty="0">
                <a:solidFill>
                  <a:srgbClr val="FF0000"/>
                </a:solidFill>
              </a:rPr>
              <a:t> must have 1 electron before doubling up.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65981"/>
            <a:ext cx="3803650" cy="1424639"/>
          </a:xfrm>
        </p:spPr>
      </p:pic>
    </p:spTree>
    <p:extLst>
      <p:ext uri="{BB962C8B-B14F-4D97-AF65-F5344CB8AC3E}">
        <p14:creationId xmlns:p14="http://schemas.microsoft.com/office/powerpoint/2010/main" val="23424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804452" cy="152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Hund’s</a:t>
            </a:r>
            <a:r>
              <a:rPr lang="en-US" dirty="0"/>
              <a:t> Rule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5623063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82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Practice</a:t>
            </a:r>
            <a:br>
              <a:rPr lang="en-US" sz="4400" dirty="0"/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35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Practice, Practice, and more</a:t>
            </a:r>
            <a:br>
              <a:rPr lang="en-US" sz="4000" dirty="0"/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Aluminum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Iron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617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Practice, Practice, and more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Calcium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Sulfur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6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Noble-gas configuration-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Short cut method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Using noble gases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Outer orbital is full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[He] = 1s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[Ne] = 1s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2s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2p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following Noble-gas configurations:</a:t>
            </a:r>
          </a:p>
          <a:p>
            <a:r>
              <a:rPr lang="en-US" dirty="0"/>
              <a:t>Ni-</a:t>
            </a:r>
          </a:p>
          <a:p>
            <a:endParaRPr lang="en-US" dirty="0"/>
          </a:p>
          <a:p>
            <a:r>
              <a:rPr lang="en-US" dirty="0"/>
              <a:t>P-</a:t>
            </a:r>
          </a:p>
          <a:p>
            <a:endParaRPr lang="en-US" dirty="0"/>
          </a:p>
          <a:p>
            <a:r>
              <a:rPr lang="en-US" dirty="0" err="1"/>
              <a:t>Sr</a:t>
            </a:r>
            <a:r>
              <a:rPr lang="en-US" dirty="0"/>
              <a:t>-</a:t>
            </a:r>
          </a:p>
          <a:p>
            <a:endParaRPr lang="en-US" dirty="0"/>
          </a:p>
          <a:p>
            <a:r>
              <a:rPr lang="en-US" dirty="0"/>
              <a:t>Np-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445599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17577</TotalTime>
  <Words>3093</Words>
  <Application>Microsoft Office PowerPoint</Application>
  <PresentationFormat>On-screen Show (4:3)</PresentationFormat>
  <Paragraphs>859</Paragraphs>
  <Slides>105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8" baseType="lpstr">
      <vt:lpstr>Arial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Hardcover</vt:lpstr>
      <vt:lpstr>Apex</vt:lpstr>
      <vt:lpstr>Office Theme</vt:lpstr>
      <vt:lpstr>Image</vt:lpstr>
      <vt:lpstr>And Now…….</vt:lpstr>
      <vt:lpstr>Draw a Bohr Model of the Atom</vt:lpstr>
      <vt:lpstr>What an Atom Really Looks Like……</vt:lpstr>
      <vt:lpstr>Intro to the Quantum Mechanical Model</vt:lpstr>
      <vt:lpstr>Quantum Mechanical</vt:lpstr>
      <vt:lpstr>Light and Electrons</vt:lpstr>
      <vt:lpstr>Ground State-Excited State</vt:lpstr>
      <vt:lpstr>Important</vt:lpstr>
      <vt:lpstr>Where Do Chemical Elements Come From?</vt:lpstr>
      <vt:lpstr>Lab Time</vt:lpstr>
      <vt:lpstr>PowerPoint Presentation</vt:lpstr>
      <vt:lpstr>Atomic Emission Spectra</vt:lpstr>
      <vt:lpstr>PowerPoint Presentation</vt:lpstr>
      <vt:lpstr>Light Demo</vt:lpstr>
      <vt:lpstr>Properties of Light</vt:lpstr>
      <vt:lpstr>Electromagnetic Spectrum</vt:lpstr>
      <vt:lpstr>Electromagnetic Spectrum</vt:lpstr>
      <vt:lpstr>Wavelength and Frequency</vt:lpstr>
      <vt:lpstr>Relationship between wave length and Frequency</vt:lpstr>
      <vt:lpstr>Properties of Light, continued</vt:lpstr>
      <vt:lpstr>Properties of Light, continued</vt:lpstr>
      <vt:lpstr>Problem</vt:lpstr>
      <vt:lpstr>Practice Problem</vt:lpstr>
      <vt:lpstr>Particle Nature of Light</vt:lpstr>
      <vt:lpstr>Max Planck</vt:lpstr>
      <vt:lpstr>Lights Dual Nature</vt:lpstr>
      <vt:lpstr>Problems</vt:lpstr>
      <vt:lpstr>Problem Continues</vt:lpstr>
      <vt:lpstr>Practice Problems</vt:lpstr>
      <vt:lpstr>Atomic Emission Spectra</vt:lpstr>
      <vt:lpstr>Atomic Emission Spectra</vt:lpstr>
      <vt:lpstr>Chapter 5-2</vt:lpstr>
      <vt:lpstr>Practice Problem</vt:lpstr>
      <vt:lpstr>Bohr’s Model of the Atom</vt:lpstr>
      <vt:lpstr>Bohr’s Model</vt:lpstr>
      <vt:lpstr>Ground State-Excited State</vt:lpstr>
      <vt:lpstr>Ground State-Excited State</vt:lpstr>
      <vt:lpstr>Bohr’s Atomic Model</vt:lpstr>
      <vt:lpstr>How does the hydrogen atom do this?</vt:lpstr>
      <vt:lpstr>Bohr’s Solar System Model</vt:lpstr>
      <vt:lpstr>Bohr’s Solar System Model</vt:lpstr>
      <vt:lpstr>Bohr Model of the Hydrogen Atom</vt:lpstr>
      <vt:lpstr>Problem with Bohr’s Model</vt:lpstr>
      <vt:lpstr>Quantum Mechanical Model of the Atom</vt:lpstr>
      <vt:lpstr>Atoms: Then and Now</vt:lpstr>
      <vt:lpstr>Quantum Mechanical Model</vt:lpstr>
      <vt:lpstr>Electrons Probable Location</vt:lpstr>
      <vt:lpstr>Quantum Mechanical Atom</vt:lpstr>
      <vt:lpstr>Students as Electrons</vt:lpstr>
      <vt:lpstr>PowerPoint Presentation</vt:lpstr>
      <vt:lpstr>Quantum Mechanical Atom</vt:lpstr>
      <vt:lpstr>Quantum Mechanical Atom</vt:lpstr>
      <vt:lpstr>Quantum Numbers</vt:lpstr>
      <vt:lpstr>Quantum Mechanical Atom</vt:lpstr>
      <vt:lpstr>Quantum Numbers</vt:lpstr>
      <vt:lpstr>Quantum Mechanical Atom</vt:lpstr>
      <vt:lpstr>Quantum Numbers and the Periodic Table</vt:lpstr>
      <vt:lpstr>Periodic Table</vt:lpstr>
      <vt:lpstr>PowerPoint Presentation</vt:lpstr>
      <vt:lpstr>PowerPoint Presentation</vt:lpstr>
      <vt:lpstr>Practice</vt:lpstr>
      <vt:lpstr>Practice</vt:lpstr>
      <vt:lpstr>PowerPoint Presentation</vt:lpstr>
      <vt:lpstr>PowerPoint Presentation</vt:lpstr>
      <vt:lpstr>Shapes of Orbitals</vt:lpstr>
      <vt:lpstr>d and f orbitals</vt:lpstr>
      <vt:lpstr>Practice</vt:lpstr>
      <vt:lpstr>Practice</vt:lpstr>
      <vt:lpstr>Practice</vt:lpstr>
      <vt:lpstr>PowerPoint Presentation</vt:lpstr>
      <vt:lpstr>Problem</vt:lpstr>
      <vt:lpstr>PowerPoint Presentation</vt:lpstr>
      <vt:lpstr>Problem</vt:lpstr>
      <vt:lpstr>Shapes of Orbitals</vt:lpstr>
      <vt:lpstr>Shapes of Orbitals</vt:lpstr>
      <vt:lpstr>d and f orbitals</vt:lpstr>
      <vt:lpstr>PowerPoint Presentation</vt:lpstr>
      <vt:lpstr>Section 5-3 Electron Configuration</vt:lpstr>
      <vt:lpstr>Ground State Electron Configuration</vt:lpstr>
      <vt:lpstr>Ground State Electron Configuration</vt:lpstr>
      <vt:lpstr>Ground State Electron Configuration</vt:lpstr>
      <vt:lpstr>Aufbau Principle</vt:lpstr>
      <vt:lpstr>Shapes of Orbitals</vt:lpstr>
      <vt:lpstr>d and f orbitals</vt:lpstr>
      <vt:lpstr>Aufbau Diagram</vt:lpstr>
      <vt:lpstr>Steps to fill orbitals</vt:lpstr>
      <vt:lpstr>Follow the P-Table!</vt:lpstr>
      <vt:lpstr>Practice, Practice, Practice</vt:lpstr>
      <vt:lpstr>Practice Electron Configuration</vt:lpstr>
      <vt:lpstr>Practice Electron Configuration</vt:lpstr>
      <vt:lpstr>Electron Arrangement</vt:lpstr>
      <vt:lpstr>Ground State Electron Configuration</vt:lpstr>
      <vt:lpstr>Ground State Electron Configuration</vt:lpstr>
      <vt:lpstr>Hund’s Rule</vt:lpstr>
      <vt:lpstr>Practice </vt:lpstr>
      <vt:lpstr>Practice, Practice, and more </vt:lpstr>
      <vt:lpstr>Practice, Practice, and more</vt:lpstr>
      <vt:lpstr>Electron Arrangement</vt:lpstr>
      <vt:lpstr>Electron Configuration</vt:lpstr>
      <vt:lpstr>Valence Electrons</vt:lpstr>
      <vt:lpstr>Valence Electrons</vt:lpstr>
      <vt:lpstr>Lewis Dot Diagrams</vt:lpstr>
      <vt:lpstr>Lewis Dot Diagrams</vt:lpstr>
      <vt:lpstr>Valence Electron Notation and Lewis Dot Structure</vt:lpstr>
      <vt:lpstr>Valence Electron Notation and Lewis Dot Structure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Continues</dc:title>
  <dc:creator>Cami and Brit</dc:creator>
  <cp:lastModifiedBy>Briton Bailey</cp:lastModifiedBy>
  <cp:revision>260</cp:revision>
  <dcterms:created xsi:type="dcterms:W3CDTF">2013-10-26T02:20:43Z</dcterms:created>
  <dcterms:modified xsi:type="dcterms:W3CDTF">2020-02-27T15:16:39Z</dcterms:modified>
</cp:coreProperties>
</file>