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1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1d7de_d1ff496426384af0acb59e12f48a6552.jpg" descr="21d7de_d1ff496426384af0acb59e12f48a65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4098"/>
            <a:ext cx="13004801" cy="866648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hemical Science"/>
          <p:cNvSpPr/>
          <p:nvPr/>
        </p:nvSpPr>
        <p:spPr>
          <a:xfrm>
            <a:off x="7198998" y="7348863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Chemical Science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OLUTIONS"/>
          <p:cNvSpPr/>
          <p:nvPr/>
        </p:nvSpPr>
        <p:spPr>
          <a:xfrm>
            <a:off x="3678266" y="496507"/>
            <a:ext cx="5648268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SOLUTIONS</a:t>
            </a:r>
          </a:p>
        </p:txBody>
      </p:sp>
      <p:pic>
        <p:nvPicPr>
          <p:cNvPr id="173" name="Salt-Water-Ocean-Waves-1020x610-900x538.jpg" descr="Salt-Water-Ocean-Waves-1020x610-900x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90" y="2184400"/>
            <a:ext cx="11430001" cy="683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OLUTIONS"/>
          <p:cNvSpPr/>
          <p:nvPr/>
        </p:nvSpPr>
        <p:spPr>
          <a:xfrm>
            <a:off x="3678266" y="496507"/>
            <a:ext cx="5648268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SOLUTIONS</a:t>
            </a:r>
          </a:p>
        </p:txBody>
      </p:sp>
      <p:pic>
        <p:nvPicPr>
          <p:cNvPr id="176" name="photo-1495490311930-678c8ecdd120.jpg" descr="photo-1495490311930-678c8ecdd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20424"/>
            <a:ext cx="12700000" cy="715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OLUTION"/>
          <p:cNvSpPr/>
          <p:nvPr/>
        </p:nvSpPr>
        <p:spPr>
          <a:xfrm>
            <a:off x="4103638" y="542913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SOLUTION</a:t>
            </a:r>
          </a:p>
        </p:txBody>
      </p:sp>
      <p:sp>
        <p:nvSpPr>
          <p:cNvPr id="179" name="Arrow"/>
          <p:cNvSpPr/>
          <p:nvPr/>
        </p:nvSpPr>
        <p:spPr>
          <a:xfrm rot="2993595">
            <a:off x="7147618" y="2719752"/>
            <a:ext cx="2306055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Arrow"/>
          <p:cNvSpPr/>
          <p:nvPr/>
        </p:nvSpPr>
        <p:spPr>
          <a:xfrm rot="7610979">
            <a:off x="4172476" y="2715231"/>
            <a:ext cx="2306055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MOLECULES"/>
          <p:cNvSpPr/>
          <p:nvPr/>
        </p:nvSpPr>
        <p:spPr>
          <a:xfrm>
            <a:off x="716696" y="4620764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MOLECULES</a:t>
            </a:r>
          </a:p>
        </p:txBody>
      </p:sp>
      <p:sp>
        <p:nvSpPr>
          <p:cNvPr id="182" name="Several atoms bonded together"/>
          <p:cNvSpPr txBox="1"/>
          <p:nvPr/>
        </p:nvSpPr>
        <p:spPr>
          <a:xfrm>
            <a:off x="1100717" y="6820542"/>
            <a:ext cx="48802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Several atoms bonded together</a:t>
            </a:r>
          </a:p>
        </p:txBody>
      </p:sp>
      <p:sp>
        <p:nvSpPr>
          <p:cNvPr id="183" name="ATOMS"/>
          <p:cNvSpPr/>
          <p:nvPr/>
        </p:nvSpPr>
        <p:spPr>
          <a:xfrm>
            <a:off x="6854386" y="4620764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ATOMS</a:t>
            </a:r>
          </a:p>
        </p:txBody>
      </p:sp>
      <p:sp>
        <p:nvSpPr>
          <p:cNvPr id="184" name="Basic building block of molecules"/>
          <p:cNvSpPr txBox="1"/>
          <p:nvPr/>
        </p:nvSpPr>
        <p:spPr>
          <a:xfrm>
            <a:off x="7238407" y="6820542"/>
            <a:ext cx="48802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Basic building block of molecules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ATTER"/>
          <p:cNvSpPr/>
          <p:nvPr/>
        </p:nvSpPr>
        <p:spPr>
          <a:xfrm>
            <a:off x="5324270" y="265497"/>
            <a:ext cx="2838127" cy="917090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MATTER</a:t>
            </a:r>
          </a:p>
        </p:txBody>
      </p:sp>
      <p:sp>
        <p:nvSpPr>
          <p:cNvPr id="187" name="Arrow"/>
          <p:cNvSpPr/>
          <p:nvPr/>
        </p:nvSpPr>
        <p:spPr>
          <a:xfrm rot="2993595">
            <a:off x="7197851" y="1485641"/>
            <a:ext cx="1711788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Arrow"/>
          <p:cNvSpPr/>
          <p:nvPr/>
        </p:nvSpPr>
        <p:spPr>
          <a:xfrm rot="7610979">
            <a:off x="4421141" y="1481121"/>
            <a:ext cx="1671459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MIXTURE"/>
          <p:cNvSpPr/>
          <p:nvPr/>
        </p:nvSpPr>
        <p:spPr>
          <a:xfrm>
            <a:off x="2455172" y="2927793"/>
            <a:ext cx="3033041" cy="1016001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MIXTURE</a:t>
            </a:r>
          </a:p>
        </p:txBody>
      </p:sp>
      <p:sp>
        <p:nvSpPr>
          <p:cNvPr id="190" name="Sand &amp; Saltwater"/>
          <p:cNvSpPr txBox="1"/>
          <p:nvPr/>
        </p:nvSpPr>
        <p:spPr>
          <a:xfrm>
            <a:off x="1359639" y="4086705"/>
            <a:ext cx="48802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Sand &amp; Saltwater</a:t>
            </a:r>
          </a:p>
        </p:txBody>
      </p:sp>
      <p:sp>
        <p:nvSpPr>
          <p:cNvPr id="191" name="SOLUTION"/>
          <p:cNvSpPr/>
          <p:nvPr/>
        </p:nvSpPr>
        <p:spPr>
          <a:xfrm>
            <a:off x="7205780" y="2927793"/>
            <a:ext cx="3293552" cy="1016001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SOLUTION</a:t>
            </a:r>
          </a:p>
        </p:txBody>
      </p:sp>
      <p:sp>
        <p:nvSpPr>
          <p:cNvPr id="192" name="Saltwater"/>
          <p:cNvSpPr txBox="1"/>
          <p:nvPr/>
        </p:nvSpPr>
        <p:spPr>
          <a:xfrm>
            <a:off x="6412443" y="4086705"/>
            <a:ext cx="48802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Saltwater</a:t>
            </a:r>
          </a:p>
        </p:txBody>
      </p:sp>
      <p:sp>
        <p:nvSpPr>
          <p:cNvPr id="193" name="MOLECULES"/>
          <p:cNvSpPr/>
          <p:nvPr/>
        </p:nvSpPr>
        <p:spPr>
          <a:xfrm>
            <a:off x="3897738" y="6287380"/>
            <a:ext cx="3819776" cy="1016001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MOLECULES</a:t>
            </a:r>
          </a:p>
        </p:txBody>
      </p:sp>
      <p:sp>
        <p:nvSpPr>
          <p:cNvPr id="194" name="Arrow"/>
          <p:cNvSpPr/>
          <p:nvPr/>
        </p:nvSpPr>
        <p:spPr>
          <a:xfrm rot="7610979">
            <a:off x="6508550" y="4826151"/>
            <a:ext cx="167146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Arrow"/>
          <p:cNvSpPr/>
          <p:nvPr/>
        </p:nvSpPr>
        <p:spPr>
          <a:xfrm rot="2993595">
            <a:off x="9581171" y="4830672"/>
            <a:ext cx="1711789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ATOMS"/>
          <p:cNvSpPr/>
          <p:nvPr/>
        </p:nvSpPr>
        <p:spPr>
          <a:xfrm>
            <a:off x="9480594" y="6360394"/>
            <a:ext cx="2838127" cy="86997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ATOMS</a:t>
            </a:r>
          </a:p>
        </p:txBody>
      </p:sp>
      <p:sp>
        <p:nvSpPr>
          <p:cNvPr id="197" name="Salt"/>
          <p:cNvSpPr txBox="1"/>
          <p:nvPr/>
        </p:nvSpPr>
        <p:spPr>
          <a:xfrm>
            <a:off x="3367513" y="7549624"/>
            <a:ext cx="48802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Salt</a:t>
            </a:r>
          </a:p>
        </p:txBody>
      </p:sp>
      <p:sp>
        <p:nvSpPr>
          <p:cNvPr id="198" name="Water"/>
          <p:cNvSpPr txBox="1"/>
          <p:nvPr/>
        </p:nvSpPr>
        <p:spPr>
          <a:xfrm>
            <a:off x="3367513" y="8170666"/>
            <a:ext cx="48802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Water</a:t>
            </a:r>
          </a:p>
        </p:txBody>
      </p:sp>
      <p:sp>
        <p:nvSpPr>
          <p:cNvPr id="199" name="Na + Cl"/>
          <p:cNvSpPr txBox="1"/>
          <p:nvPr/>
        </p:nvSpPr>
        <p:spPr>
          <a:xfrm>
            <a:off x="9476738" y="7549624"/>
            <a:ext cx="25829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Na + Cl</a:t>
            </a:r>
          </a:p>
        </p:txBody>
      </p:sp>
      <p:sp>
        <p:nvSpPr>
          <p:cNvPr id="200" name="H + O"/>
          <p:cNvSpPr txBox="1"/>
          <p:nvPr/>
        </p:nvSpPr>
        <p:spPr>
          <a:xfrm>
            <a:off x="9476738" y="8170666"/>
            <a:ext cx="25829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H + O</a:t>
            </a:r>
          </a:p>
        </p:txBody>
      </p:sp>
      <p:sp>
        <p:nvSpPr>
          <p:cNvPr id="201" name="A beach"/>
          <p:cNvSpPr txBox="1"/>
          <p:nvPr/>
        </p:nvSpPr>
        <p:spPr>
          <a:xfrm>
            <a:off x="469445" y="623786"/>
            <a:ext cx="39467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 beach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ohr-model-nitrogen-atom.jpg" descr="Bohr-model-nitrogen-a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576"/>
            <a:ext cx="13004801" cy="8664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TOMS"/>
          <p:cNvSpPr/>
          <p:nvPr/>
        </p:nvSpPr>
        <p:spPr>
          <a:xfrm>
            <a:off x="991651" y="904538"/>
            <a:ext cx="2838127" cy="86997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ATOMS</a:t>
            </a:r>
          </a:p>
        </p:txBody>
      </p:sp>
      <p:sp>
        <p:nvSpPr>
          <p:cNvPr id="206" name="Consists of three parts:"/>
          <p:cNvSpPr txBox="1"/>
          <p:nvPr/>
        </p:nvSpPr>
        <p:spPr>
          <a:xfrm>
            <a:off x="897278" y="2200273"/>
            <a:ext cx="488022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Consists of three parts: </a:t>
            </a:r>
          </a:p>
        </p:txBody>
      </p:sp>
      <p:sp>
        <p:nvSpPr>
          <p:cNvPr id="207" name="Proton"/>
          <p:cNvSpPr/>
          <p:nvPr/>
        </p:nvSpPr>
        <p:spPr>
          <a:xfrm>
            <a:off x="1359079" y="3750219"/>
            <a:ext cx="2838126" cy="86997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Proton</a:t>
            </a:r>
          </a:p>
        </p:txBody>
      </p:sp>
      <p:sp>
        <p:nvSpPr>
          <p:cNvPr id="208" name="Neutron"/>
          <p:cNvSpPr/>
          <p:nvPr/>
        </p:nvSpPr>
        <p:spPr>
          <a:xfrm>
            <a:off x="1359079" y="5377729"/>
            <a:ext cx="2838126" cy="86997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Neutron</a:t>
            </a:r>
          </a:p>
        </p:txBody>
      </p:sp>
      <p:sp>
        <p:nvSpPr>
          <p:cNvPr id="209" name="Electron"/>
          <p:cNvSpPr/>
          <p:nvPr/>
        </p:nvSpPr>
        <p:spPr>
          <a:xfrm>
            <a:off x="1359079" y="7005239"/>
            <a:ext cx="2838126" cy="86997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Electron</a:t>
            </a:r>
          </a:p>
        </p:txBody>
      </p:sp>
      <p:sp>
        <p:nvSpPr>
          <p:cNvPr id="210" name="Positively charged particle"/>
          <p:cNvSpPr txBox="1"/>
          <p:nvPr/>
        </p:nvSpPr>
        <p:spPr>
          <a:xfrm>
            <a:off x="4924142" y="3966599"/>
            <a:ext cx="63837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Positively charged particle</a:t>
            </a:r>
          </a:p>
        </p:txBody>
      </p:sp>
      <p:sp>
        <p:nvSpPr>
          <p:cNvPr id="211" name="Neutral particle"/>
          <p:cNvSpPr txBox="1"/>
          <p:nvPr/>
        </p:nvSpPr>
        <p:spPr>
          <a:xfrm>
            <a:off x="5185525" y="5547836"/>
            <a:ext cx="35844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Neutral particle</a:t>
            </a:r>
          </a:p>
        </p:txBody>
      </p:sp>
      <p:sp>
        <p:nvSpPr>
          <p:cNvPr id="212" name="Negatively charged particle"/>
          <p:cNvSpPr txBox="1"/>
          <p:nvPr/>
        </p:nvSpPr>
        <p:spPr>
          <a:xfrm>
            <a:off x="4924142" y="7129074"/>
            <a:ext cx="63837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Negatively charged particle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TOMS"/>
          <p:cNvSpPr/>
          <p:nvPr/>
        </p:nvSpPr>
        <p:spPr>
          <a:xfrm>
            <a:off x="991651" y="904538"/>
            <a:ext cx="7778334" cy="86997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IONIC BONDING </a:t>
            </a:r>
            <a:endParaRPr dirty="0"/>
          </a:p>
        </p:txBody>
      </p:sp>
      <p:sp>
        <p:nvSpPr>
          <p:cNvPr id="206" name="Consists of three parts:"/>
          <p:cNvSpPr txBox="1"/>
          <p:nvPr/>
        </p:nvSpPr>
        <p:spPr>
          <a:xfrm>
            <a:off x="1486386" y="2235876"/>
            <a:ext cx="982152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An atom with a positive charge bonds to an atom with a negative charge. 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3" y="4663440"/>
            <a:ext cx="8246424" cy="4517843"/>
          </a:xfrm>
          <a:prstGeom prst="rect">
            <a:avLst/>
          </a:prstGeom>
        </p:spPr>
      </p:pic>
      <p:sp>
        <p:nvSpPr>
          <p:cNvPr id="12" name="Consists of three parts:"/>
          <p:cNvSpPr txBox="1"/>
          <p:nvPr/>
        </p:nvSpPr>
        <p:spPr>
          <a:xfrm>
            <a:off x="1329632" y="3672796"/>
            <a:ext cx="9821522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When together, they must EQUAL ZERO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1317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hemical Reaction"/>
          <p:cNvSpPr/>
          <p:nvPr/>
        </p:nvSpPr>
        <p:spPr>
          <a:xfrm>
            <a:off x="1163259" y="466735"/>
            <a:ext cx="5727352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Chemical Reaction</a:t>
            </a:r>
          </a:p>
        </p:txBody>
      </p:sp>
      <p:sp>
        <p:nvSpPr>
          <p:cNvPr id="218" name="A chemical reaction is an interaction of molecules that causes changes in substances"/>
          <p:cNvSpPr txBox="1"/>
          <p:nvPr/>
        </p:nvSpPr>
        <p:spPr>
          <a:xfrm>
            <a:off x="1241959" y="2132148"/>
            <a:ext cx="102265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 chemical reaction is an interaction of molecules that causes changes in substances</a:t>
            </a:r>
          </a:p>
        </p:txBody>
      </p:sp>
      <p:pic>
        <p:nvPicPr>
          <p:cNvPr id="219" name="chemical-reactions.jpg" descr="chemical-reac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45304"/>
            <a:ext cx="13004801" cy="5858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hemical Reaction"/>
          <p:cNvSpPr/>
          <p:nvPr/>
        </p:nvSpPr>
        <p:spPr>
          <a:xfrm>
            <a:off x="1163259" y="466735"/>
            <a:ext cx="5727352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Chemical Reaction</a:t>
            </a:r>
          </a:p>
        </p:txBody>
      </p:sp>
      <p:sp>
        <p:nvSpPr>
          <p:cNvPr id="222" name="A chemical reaction is a rearrangement of molecules in substances"/>
          <p:cNvSpPr txBox="1"/>
          <p:nvPr/>
        </p:nvSpPr>
        <p:spPr>
          <a:xfrm>
            <a:off x="1241959" y="2132148"/>
            <a:ext cx="102265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 chemical reaction is a rearrangement of molecules in substances</a:t>
            </a:r>
          </a:p>
        </p:txBody>
      </p:sp>
      <p:pic>
        <p:nvPicPr>
          <p:cNvPr id="223" name="methane_rxn.jpg" descr="methane_rx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41" y="3767161"/>
            <a:ext cx="10384119" cy="4445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ACTANTS"/>
          <p:cNvSpPr/>
          <p:nvPr/>
        </p:nvSpPr>
        <p:spPr>
          <a:xfrm>
            <a:off x="1163259" y="466735"/>
            <a:ext cx="5727352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REACTANTS</a:t>
            </a:r>
          </a:p>
        </p:txBody>
      </p:sp>
      <p:pic>
        <p:nvPicPr>
          <p:cNvPr id="226" name="CNX_Chem_04_01_rxn2.jpg" descr="CNX_Chem_04_01_rx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5" y="3462140"/>
            <a:ext cx="1238250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tart the chemical reaction"/>
          <p:cNvSpPr txBox="1"/>
          <p:nvPr/>
        </p:nvSpPr>
        <p:spPr>
          <a:xfrm>
            <a:off x="3663757" y="2392498"/>
            <a:ext cx="56772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Start the chemical reaction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hemistry"/>
          <p:cNvSpPr/>
          <p:nvPr/>
        </p:nvSpPr>
        <p:spPr>
          <a:xfrm>
            <a:off x="504015" y="450441"/>
            <a:ext cx="5648268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Chemistry</a:t>
            </a:r>
          </a:p>
        </p:txBody>
      </p:sp>
      <p:sp>
        <p:nvSpPr>
          <p:cNvPr id="123" name="The study of what things are made of…"/>
          <p:cNvSpPr txBox="1"/>
          <p:nvPr/>
        </p:nvSpPr>
        <p:spPr>
          <a:xfrm>
            <a:off x="2599410" y="2178440"/>
            <a:ext cx="780598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study of what things are made of </a:t>
            </a:r>
          </a:p>
          <a:p>
            <a: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(matter &amp; composition) </a:t>
            </a:r>
          </a:p>
        </p:txBody>
      </p:sp>
      <p:sp>
        <p:nvSpPr>
          <p:cNvPr id="124" name="The study of how matter undergoes reactions"/>
          <p:cNvSpPr txBox="1"/>
          <p:nvPr/>
        </p:nvSpPr>
        <p:spPr>
          <a:xfrm>
            <a:off x="1834666" y="3418263"/>
            <a:ext cx="933546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The study of how matter undergoes reactions</a:t>
            </a:r>
          </a:p>
        </p:txBody>
      </p:sp>
      <p:pic>
        <p:nvPicPr>
          <p:cNvPr id="125" name="Verrerie%20chimie-%20Glass%20factory%20chemistry%20-%20jpgphotographie.com.jpg" descr="Verrerie%20chimie-%20Glass%20factory%20chemistry%20-%20jpgphotographie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71" y="4137385"/>
            <a:ext cx="8525258" cy="568787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he study of MATTER"/>
          <p:cNvSpPr txBox="1"/>
          <p:nvPr/>
        </p:nvSpPr>
        <p:spPr>
          <a:xfrm>
            <a:off x="7045008" y="846752"/>
            <a:ext cx="445819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The study of MATTER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DUCTS"/>
          <p:cNvSpPr/>
          <p:nvPr/>
        </p:nvSpPr>
        <p:spPr>
          <a:xfrm>
            <a:off x="1163259" y="466735"/>
            <a:ext cx="5727352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PRODUCTS</a:t>
            </a:r>
          </a:p>
        </p:txBody>
      </p:sp>
      <p:pic>
        <p:nvPicPr>
          <p:cNvPr id="230" name="CNX_Chem_04_01_rxn2.jpg" descr="CNX_Chem_04_01_rx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5" y="3462140"/>
            <a:ext cx="1238250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What is formed in the chemical reaction"/>
          <p:cNvSpPr txBox="1"/>
          <p:nvPr/>
        </p:nvSpPr>
        <p:spPr>
          <a:xfrm>
            <a:off x="2405189" y="2392498"/>
            <a:ext cx="819442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What is formed in the chemical reaction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HYSICAL CHANGE"/>
          <p:cNvSpPr/>
          <p:nvPr/>
        </p:nvSpPr>
        <p:spPr>
          <a:xfrm>
            <a:off x="1163259" y="466735"/>
            <a:ext cx="5727352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PHYSICAL CHANGE</a:t>
            </a:r>
          </a:p>
        </p:txBody>
      </p:sp>
      <p:sp>
        <p:nvSpPr>
          <p:cNvPr id="234" name="A change in how a substance looks / physical nature"/>
          <p:cNvSpPr txBox="1"/>
          <p:nvPr/>
        </p:nvSpPr>
        <p:spPr>
          <a:xfrm>
            <a:off x="1161727" y="2392498"/>
            <a:ext cx="106813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 change in how a substance looks / physical nature</a:t>
            </a:r>
          </a:p>
        </p:txBody>
      </p:sp>
      <p:sp>
        <p:nvSpPr>
          <p:cNvPr id="235" name="Melting…"/>
          <p:cNvSpPr txBox="1"/>
          <p:nvPr/>
        </p:nvSpPr>
        <p:spPr>
          <a:xfrm>
            <a:off x="679180" y="3987800"/>
            <a:ext cx="3359765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Melting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Vaporization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Color change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Size change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Shape change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Mixing</a:t>
            </a:r>
          </a:p>
        </p:txBody>
      </p:sp>
      <p:pic>
        <p:nvPicPr>
          <p:cNvPr id="236" name="Untitled.jpg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02" y="3462140"/>
            <a:ext cx="8240979" cy="4597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HEMICAL CHANGE"/>
          <p:cNvSpPr/>
          <p:nvPr/>
        </p:nvSpPr>
        <p:spPr>
          <a:xfrm>
            <a:off x="1163259" y="466735"/>
            <a:ext cx="5727352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CHEMICAL CHANGE</a:t>
            </a:r>
          </a:p>
        </p:txBody>
      </p:sp>
      <p:sp>
        <p:nvSpPr>
          <p:cNvPr id="239" name="A transformation of a substance into a new one"/>
          <p:cNvSpPr txBox="1"/>
          <p:nvPr/>
        </p:nvSpPr>
        <p:spPr>
          <a:xfrm>
            <a:off x="1115349" y="2114744"/>
            <a:ext cx="97248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 transformation of a substance into a new one</a:t>
            </a:r>
          </a:p>
        </p:txBody>
      </p:sp>
      <p:sp>
        <p:nvSpPr>
          <p:cNvPr id="240" name="Burning…"/>
          <p:cNvSpPr txBox="1"/>
          <p:nvPr/>
        </p:nvSpPr>
        <p:spPr>
          <a:xfrm>
            <a:off x="771765" y="4248149"/>
            <a:ext cx="2399811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Burning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Rusting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Rotting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Foaming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Clumping</a:t>
            </a:r>
          </a:p>
        </p:txBody>
      </p:sp>
      <p:pic>
        <p:nvPicPr>
          <p:cNvPr id="241" name="Untitled.jpg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26" y="3386181"/>
            <a:ext cx="8877693" cy="4963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Evidence of chemical reactions occurring"/>
          <p:cNvSpPr/>
          <p:nvPr/>
        </p:nvSpPr>
        <p:spPr>
          <a:xfrm>
            <a:off x="701873" y="466735"/>
            <a:ext cx="11899905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Evidence of chemical reactions occurring</a:t>
            </a:r>
          </a:p>
        </p:txBody>
      </p:sp>
      <p:sp>
        <p:nvSpPr>
          <p:cNvPr id="244" name="Heating or cooling…"/>
          <p:cNvSpPr txBox="1"/>
          <p:nvPr/>
        </p:nvSpPr>
        <p:spPr>
          <a:xfrm>
            <a:off x="663749" y="2365594"/>
            <a:ext cx="4214696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Heating or cooling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Odor change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Gas production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Precipitate</a:t>
            </a:r>
          </a:p>
          <a:p>
            <a:pPr marL="402828" indent="-402828" algn="l">
              <a:buSzPct val="145000"/>
              <a:buChar char="•"/>
              <a:defRPr sz="29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Light production</a:t>
            </a:r>
          </a:p>
        </p:txBody>
      </p:sp>
      <p:pic>
        <p:nvPicPr>
          <p:cNvPr id="245" name="87080_a5100208-magnesium_ribbon_burning-spl.jpg" descr="87080_a5100208-magnesium_ribbon_burning-s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61" y="5375550"/>
            <a:ext cx="4337397" cy="3253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recipitation-iodide-results-formation-matter.jpg" descr="precipitation-iodide-results-formation-ma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" y="5379808"/>
            <a:ext cx="5728392" cy="3816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hemreactions.jpg" descr="chemreac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90" y="2033830"/>
            <a:ext cx="6099465" cy="3253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24_08_18_small.jpg" descr="24_08_18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603500"/>
            <a:ext cx="10668000" cy="599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ypes of Chemical Reactions"/>
          <p:cNvSpPr/>
          <p:nvPr/>
        </p:nvSpPr>
        <p:spPr>
          <a:xfrm>
            <a:off x="2011952" y="466735"/>
            <a:ext cx="8980896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Types of Chemical Reactions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YPES of Reactions"/>
          <p:cNvSpPr/>
          <p:nvPr/>
        </p:nvSpPr>
        <p:spPr>
          <a:xfrm>
            <a:off x="1518167" y="2148690"/>
            <a:ext cx="3763062" cy="3978606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TYPES of Reactions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39" y="-1"/>
            <a:ext cx="555205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OMBINATION Reaction"/>
          <p:cNvSpPr/>
          <p:nvPr/>
        </p:nvSpPr>
        <p:spPr>
          <a:xfrm>
            <a:off x="1394721" y="1162968"/>
            <a:ext cx="7545893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COMBINATION Reaction</a:t>
            </a:r>
          </a:p>
        </p:txBody>
      </p:sp>
      <p:sp>
        <p:nvSpPr>
          <p:cNvPr id="253" name="Substances combine to make a new substance"/>
          <p:cNvSpPr txBox="1"/>
          <p:nvPr/>
        </p:nvSpPr>
        <p:spPr>
          <a:xfrm>
            <a:off x="1241959" y="3117744"/>
            <a:ext cx="10226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Substances combine to make a new substance</a:t>
            </a:r>
          </a:p>
        </p:txBody>
      </p:sp>
      <p:pic>
        <p:nvPicPr>
          <p:cNvPr id="254" name="synthsis_reaction2_(1).png" descr="synthsis_reaction2_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85" y="4216400"/>
            <a:ext cx="9004301" cy="276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DECOMPOSITION Reaction"/>
          <p:cNvSpPr/>
          <p:nvPr/>
        </p:nvSpPr>
        <p:spPr>
          <a:xfrm>
            <a:off x="1394721" y="1162968"/>
            <a:ext cx="7545893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DECOMPOSITION Reaction</a:t>
            </a:r>
          </a:p>
        </p:txBody>
      </p:sp>
      <p:sp>
        <p:nvSpPr>
          <p:cNvPr id="257" name="A substance breaks apart to make new substances"/>
          <p:cNvSpPr txBox="1"/>
          <p:nvPr/>
        </p:nvSpPr>
        <p:spPr>
          <a:xfrm>
            <a:off x="1241959" y="2857394"/>
            <a:ext cx="102265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 substance breaks apart to make new substances</a:t>
            </a:r>
          </a:p>
        </p:txBody>
      </p:sp>
      <p:pic>
        <p:nvPicPr>
          <p:cNvPr id="258" name="7355430_orig.png" descr="7355430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85" y="4464906"/>
            <a:ext cx="8445501" cy="252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OMBINATION Reaction"/>
          <p:cNvSpPr/>
          <p:nvPr/>
        </p:nvSpPr>
        <p:spPr>
          <a:xfrm>
            <a:off x="1394721" y="1162968"/>
            <a:ext cx="7545893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RECOMBINATION Reaction</a:t>
            </a:r>
          </a:p>
        </p:txBody>
      </p:sp>
      <p:sp>
        <p:nvSpPr>
          <p:cNvPr id="261" name="Two substances rearrange with each other to make two new substances"/>
          <p:cNvSpPr txBox="1"/>
          <p:nvPr/>
        </p:nvSpPr>
        <p:spPr>
          <a:xfrm>
            <a:off x="1241959" y="2857394"/>
            <a:ext cx="102265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Two substances rearrange with each other to make two new substances</a:t>
            </a:r>
          </a:p>
        </p:txBody>
      </p:sp>
      <p:pic>
        <p:nvPicPr>
          <p:cNvPr id="262" name="synthsis_reaction2_(2).png" descr="synthsis_reaction2_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4617754"/>
            <a:ext cx="9944100" cy="242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OMBUSTION Reaction"/>
          <p:cNvSpPr/>
          <p:nvPr/>
        </p:nvSpPr>
        <p:spPr>
          <a:xfrm>
            <a:off x="1394721" y="1162968"/>
            <a:ext cx="7545893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COMBUSTION Reaction</a:t>
            </a:r>
          </a:p>
        </p:txBody>
      </p:sp>
      <p:sp>
        <p:nvSpPr>
          <p:cNvPr id="265" name="One or more substances are burned to form carbon dioxide and water"/>
          <p:cNvSpPr txBox="1"/>
          <p:nvPr/>
        </p:nvSpPr>
        <p:spPr>
          <a:xfrm>
            <a:off x="1241959" y="2857394"/>
            <a:ext cx="102265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One or more substances are burned to form carbon dioxide and water</a:t>
            </a:r>
          </a:p>
        </p:txBody>
      </p:sp>
      <p:pic>
        <p:nvPicPr>
          <p:cNvPr id="266" name="methanecombustion-58e3e6005f9b58ef7e0daa10.jpg" descr="methanecombustion-58e3e6005f9b58ef7e0da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14" y="3946716"/>
            <a:ext cx="8205972" cy="5470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harmacology"/>
          <p:cNvSpPr/>
          <p:nvPr/>
        </p:nvSpPr>
        <p:spPr>
          <a:xfrm>
            <a:off x="356059" y="413452"/>
            <a:ext cx="471552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Pharmacology</a:t>
            </a:r>
          </a:p>
        </p:txBody>
      </p:sp>
      <p:sp>
        <p:nvSpPr>
          <p:cNvPr id="129" name="Drugs, medicine, cleaning solutions"/>
          <p:cNvSpPr txBox="1"/>
          <p:nvPr/>
        </p:nvSpPr>
        <p:spPr>
          <a:xfrm>
            <a:off x="2852706" y="2179868"/>
            <a:ext cx="72993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Drugs, medicine, cleaning solutions</a:t>
            </a:r>
          </a:p>
        </p:txBody>
      </p:sp>
      <p:pic>
        <p:nvPicPr>
          <p:cNvPr id="130" name="9674-12-CMR-PURELL-Bottle-F-8oz-500x500.jpg" descr="9674-12-CMR-PURELL-Bottle-F-8oz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32" y="3090163"/>
            <a:ext cx="6350001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lls_PNG16546.png" descr="pills_PNG165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909" y="3906431"/>
            <a:ext cx="5349790" cy="5349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NEUTRALIZATION Reaction"/>
          <p:cNvSpPr/>
          <p:nvPr/>
        </p:nvSpPr>
        <p:spPr>
          <a:xfrm>
            <a:off x="1394721" y="1162968"/>
            <a:ext cx="8078972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NEUTRALIZATION Reaction</a:t>
            </a:r>
          </a:p>
        </p:txBody>
      </p:sp>
      <p:sp>
        <p:nvSpPr>
          <p:cNvPr id="269" name="Acids and bases combine to form salt and water"/>
          <p:cNvSpPr txBox="1"/>
          <p:nvPr/>
        </p:nvSpPr>
        <p:spPr>
          <a:xfrm>
            <a:off x="1241959" y="3117744"/>
            <a:ext cx="10226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Acids and bases combine to form salt and water</a:t>
            </a:r>
          </a:p>
        </p:txBody>
      </p:sp>
      <p:pic>
        <p:nvPicPr>
          <p:cNvPr id="270" name="Neutralization-Reaction-1.png" descr="Neutralization-Reaction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7" y="4335280"/>
            <a:ext cx="101600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55" y="2396851"/>
            <a:ext cx="9902126" cy="7121618"/>
          </a:xfrm>
          <a:prstGeom prst="rect">
            <a:avLst/>
          </a:prstGeom>
        </p:spPr>
      </p:pic>
      <p:sp>
        <p:nvSpPr>
          <p:cNvPr id="6" name="NEUTRALIZATION Reaction"/>
          <p:cNvSpPr/>
          <p:nvPr/>
        </p:nvSpPr>
        <p:spPr>
          <a:xfrm>
            <a:off x="2622332" y="457574"/>
            <a:ext cx="8078972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BALANCING</a:t>
            </a:r>
            <a:r>
              <a:rPr dirty="0"/>
              <a:t> </a:t>
            </a:r>
            <a:r>
              <a:rPr lang="en-US" dirty="0"/>
              <a:t>equations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uels"/>
          <p:cNvSpPr/>
          <p:nvPr/>
        </p:nvSpPr>
        <p:spPr>
          <a:xfrm>
            <a:off x="356059" y="413452"/>
            <a:ext cx="471552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Fuels</a:t>
            </a:r>
          </a:p>
        </p:txBody>
      </p:sp>
      <p:sp>
        <p:nvSpPr>
          <p:cNvPr id="134" name="Petroleum, gasoline, methane, propane"/>
          <p:cNvSpPr txBox="1"/>
          <p:nvPr/>
        </p:nvSpPr>
        <p:spPr>
          <a:xfrm>
            <a:off x="2494657" y="2179868"/>
            <a:ext cx="801548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Petroleum, gasoline, methane, propane</a:t>
            </a:r>
          </a:p>
        </p:txBody>
      </p:sp>
      <p:pic>
        <p:nvPicPr>
          <p:cNvPr id="135" name="BN-WC784_Reserv_P_20171113183527.jpg" descr="BN-WC784_Reserv_P_20171113183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17" y="2926832"/>
            <a:ext cx="5368970" cy="3576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tory-banner-image.jpg" descr="story-banner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47" y="6453366"/>
            <a:ext cx="7318817" cy="2537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37892.jpg" descr="378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22" y="5563903"/>
            <a:ext cx="3576924" cy="3576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ar-Battery.jpg" descr="Car-Batte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446" y="2804694"/>
            <a:ext cx="3052811" cy="2735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iochemistry"/>
          <p:cNvSpPr/>
          <p:nvPr/>
        </p:nvSpPr>
        <p:spPr>
          <a:xfrm>
            <a:off x="356059" y="413452"/>
            <a:ext cx="471552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Biochemistry</a:t>
            </a:r>
          </a:p>
        </p:txBody>
      </p:sp>
      <p:sp>
        <p:nvSpPr>
          <p:cNvPr id="141" name="Hormones, food, diet, plants, fungi"/>
          <p:cNvSpPr txBox="1"/>
          <p:nvPr/>
        </p:nvSpPr>
        <p:spPr>
          <a:xfrm>
            <a:off x="2970857" y="2179868"/>
            <a:ext cx="70630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Hormones, food, diet, plants, fungi</a:t>
            </a:r>
          </a:p>
        </p:txBody>
      </p:sp>
      <p:pic>
        <p:nvPicPr>
          <p:cNvPr id="142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9" y="5517967"/>
            <a:ext cx="3716517" cy="371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1503426372marijuana-plant-clipart-png.png" descr="1503426372marijuana-plant-clipart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08" y="2886724"/>
            <a:ext cx="3129938" cy="3125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ushroom-PNG-File.png" descr="Mushroom-PNG-F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444" y="5690959"/>
            <a:ext cx="4417670" cy="4417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Junk-Food-PNG-Image.png" descr="Junk-Food-PNG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360" y="4302125"/>
            <a:ext cx="5301428" cy="5301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iochemistry"/>
          <p:cNvSpPr/>
          <p:nvPr/>
        </p:nvSpPr>
        <p:spPr>
          <a:xfrm>
            <a:off x="356059" y="413452"/>
            <a:ext cx="471552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Biochemistry</a:t>
            </a:r>
          </a:p>
        </p:txBody>
      </p:sp>
      <p:sp>
        <p:nvSpPr>
          <p:cNvPr id="148" name="Forensics &amp; macromolecules"/>
          <p:cNvSpPr txBox="1"/>
          <p:nvPr/>
        </p:nvSpPr>
        <p:spPr>
          <a:xfrm>
            <a:off x="3509100" y="2179868"/>
            <a:ext cx="59866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Forensics &amp; macromolecules</a:t>
            </a:r>
          </a:p>
        </p:txBody>
      </p:sp>
      <p:pic>
        <p:nvPicPr>
          <p:cNvPr id="149" name="1800ss_thinkstock_rf_medical_report_tubes_of_blood_and_urine.jpg" descr="1800ss_thinkstock_rf_medical_report_tubes_of_blood_and_u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" y="3700479"/>
            <a:ext cx="6597125" cy="439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hutterstock-615908132.jpg" descr="shutterstock-615908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53" y="2868230"/>
            <a:ext cx="5520429" cy="321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essential-oils-that-are-on-a-table.jpg" descr="essential-oils-that-are-on-a-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858" y="6080314"/>
            <a:ext cx="4842527" cy="3636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ATTER"/>
          <p:cNvSpPr/>
          <p:nvPr/>
        </p:nvSpPr>
        <p:spPr>
          <a:xfrm>
            <a:off x="504015" y="450441"/>
            <a:ext cx="5648268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MATTER</a:t>
            </a:r>
          </a:p>
        </p:txBody>
      </p:sp>
      <p:sp>
        <p:nvSpPr>
          <p:cNvPr id="154" name="Anything that takes up space and has mass"/>
          <p:cNvSpPr txBox="1"/>
          <p:nvPr/>
        </p:nvSpPr>
        <p:spPr>
          <a:xfrm>
            <a:off x="2054872" y="2198363"/>
            <a:ext cx="88950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Anything that takes up space and has mass</a:t>
            </a:r>
          </a:p>
        </p:txBody>
      </p:sp>
      <p:sp>
        <p:nvSpPr>
          <p:cNvPr id="155" name="SPACE = has measurable volume"/>
          <p:cNvSpPr txBox="1"/>
          <p:nvPr/>
        </p:nvSpPr>
        <p:spPr>
          <a:xfrm>
            <a:off x="859563" y="3341128"/>
            <a:ext cx="414493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SPACE = has measurable volume</a:t>
            </a:r>
          </a:p>
        </p:txBody>
      </p:sp>
      <p:sp>
        <p:nvSpPr>
          <p:cNvPr id="156" name="MASS = resistance to movement"/>
          <p:cNvSpPr txBox="1"/>
          <p:nvPr/>
        </p:nvSpPr>
        <p:spPr>
          <a:xfrm>
            <a:off x="7570580" y="3341128"/>
            <a:ext cx="414493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MASS = resistance to movement</a:t>
            </a:r>
          </a:p>
        </p:txBody>
      </p:sp>
      <p:pic>
        <p:nvPicPr>
          <p:cNvPr id="157" name="cubic_centimeter_drawing.png" descr="cubic_centimeter_draw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" y="4806079"/>
            <a:ext cx="4244971" cy="3395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harmonic_Beaker.png" descr="harmonic_Beak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7417" y="5218448"/>
            <a:ext cx="2213566" cy="2303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free-man-pushing-block-vectors.jpg" descr="free-man-pushing-block-vect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04" y="4755787"/>
            <a:ext cx="4995088" cy="3496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TTER"/>
          <p:cNvSpPr/>
          <p:nvPr/>
        </p:nvSpPr>
        <p:spPr>
          <a:xfrm>
            <a:off x="4103638" y="542913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MATTER</a:t>
            </a:r>
          </a:p>
        </p:txBody>
      </p:sp>
      <p:sp>
        <p:nvSpPr>
          <p:cNvPr id="162" name="Arrow"/>
          <p:cNvSpPr/>
          <p:nvPr/>
        </p:nvSpPr>
        <p:spPr>
          <a:xfrm rot="2993595">
            <a:off x="7147618" y="2719752"/>
            <a:ext cx="2306055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Arrow"/>
          <p:cNvSpPr/>
          <p:nvPr/>
        </p:nvSpPr>
        <p:spPr>
          <a:xfrm rot="7610979">
            <a:off x="4172476" y="2715231"/>
            <a:ext cx="2306055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MIXTURE"/>
          <p:cNvSpPr/>
          <p:nvPr/>
        </p:nvSpPr>
        <p:spPr>
          <a:xfrm>
            <a:off x="716696" y="4620764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MIXTURE</a:t>
            </a:r>
          </a:p>
        </p:txBody>
      </p:sp>
      <p:sp>
        <p:nvSpPr>
          <p:cNvPr id="165" name="Things mixed together and are NOT UNIFORM"/>
          <p:cNvSpPr txBox="1"/>
          <p:nvPr/>
        </p:nvSpPr>
        <p:spPr>
          <a:xfrm>
            <a:off x="1100717" y="6820542"/>
            <a:ext cx="48802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Things mixed together and are NOT UNIFORM</a:t>
            </a:r>
          </a:p>
        </p:txBody>
      </p:sp>
      <p:sp>
        <p:nvSpPr>
          <p:cNvPr id="166" name="SOLUTION"/>
          <p:cNvSpPr/>
          <p:nvPr/>
        </p:nvSpPr>
        <p:spPr>
          <a:xfrm>
            <a:off x="6854386" y="4620764"/>
            <a:ext cx="5648268" cy="1414923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SOLUTION</a:t>
            </a:r>
          </a:p>
        </p:txBody>
      </p:sp>
      <p:sp>
        <p:nvSpPr>
          <p:cNvPr id="167" name="Things mixed together and are ARE UNIFORM"/>
          <p:cNvSpPr txBox="1"/>
          <p:nvPr/>
        </p:nvSpPr>
        <p:spPr>
          <a:xfrm>
            <a:off x="7238407" y="6820542"/>
            <a:ext cx="48802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Things mixed together and are ARE UNIFORM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IXTURES"/>
          <p:cNvSpPr/>
          <p:nvPr/>
        </p:nvSpPr>
        <p:spPr>
          <a:xfrm>
            <a:off x="3678266" y="496507"/>
            <a:ext cx="5648268" cy="141492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MIXTURES</a:t>
            </a:r>
          </a:p>
        </p:txBody>
      </p:sp>
      <p:pic>
        <p:nvPicPr>
          <p:cNvPr id="170" name="SandMetalMix_BuildingSands.jpg" descr="SandMetalMix_BuildingS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425700"/>
            <a:ext cx="1016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325</Words>
  <Application>Microsoft Office PowerPoint</Application>
  <PresentationFormat>Custom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Black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Boom</dc:creator>
  <cp:lastModifiedBy>John Boom</cp:lastModifiedBy>
  <cp:revision>5</cp:revision>
  <dcterms:modified xsi:type="dcterms:W3CDTF">2020-12-06T01:38:36Z</dcterms:modified>
</cp:coreProperties>
</file>