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8" r:id="rId4"/>
  </p:sldMasterIdLst>
  <p:sldIdLst>
    <p:sldId id="292" r:id="rId5"/>
    <p:sldId id="310" r:id="rId6"/>
    <p:sldId id="257" r:id="rId7"/>
    <p:sldId id="266" r:id="rId8"/>
    <p:sldId id="311" r:id="rId9"/>
    <p:sldId id="261" r:id="rId10"/>
    <p:sldId id="1134" r:id="rId11"/>
    <p:sldId id="1141" r:id="rId12"/>
    <p:sldId id="1145" r:id="rId13"/>
    <p:sldId id="270" r:id="rId14"/>
    <p:sldId id="1143" r:id="rId15"/>
    <p:sldId id="268" r:id="rId16"/>
    <p:sldId id="1137" r:id="rId17"/>
    <p:sldId id="1139" r:id="rId18"/>
    <p:sldId id="945" r:id="rId19"/>
    <p:sldId id="271" r:id="rId20"/>
    <p:sldId id="1144" r:id="rId21"/>
    <p:sldId id="1140" r:id="rId22"/>
    <p:sldId id="1142" r:id="rId23"/>
    <p:sldId id="114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C82"/>
    <a:srgbClr val="F2E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19" autoAdjust="0"/>
  </p:normalViewPr>
  <p:slideViewPr>
    <p:cSldViewPr snapToGrid="0">
      <p:cViewPr varScale="1">
        <p:scale>
          <a:sx n="76" d="100"/>
          <a:sy n="76" d="100"/>
        </p:scale>
        <p:origin x="72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EA0C0817-A112-4847-8014-A94B7D2A4EA3}" type="datetime1">
              <a:rPr lang="en-US" smtClean="0"/>
              <a:t>12/9/2020</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82250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27948595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FA2B21-3FCD-4721-B95C-427943F61125}" type="datetime1">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625503806"/>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00984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C646AA-F36E-4540-911D-FFFC0A0EF24A}" type="datetime1">
              <a:rPr lang="en-US" smtClean="0"/>
              <a:t>12/9/2020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64001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11317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10766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422868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12/9/2020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651279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7E8D12A6-918A-48BD-8CB9-CA713993B0EA}" type="datetime1">
              <a:rPr lang="en-US" smtClean="0"/>
              <a:t>12/9/2020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372527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778CE86-875F-4587-BCF6-FA054AFC0D53}" type="datetime1">
              <a:rPr lang="en-US" smtClean="0"/>
              <a:pPr/>
              <a:t>12/9/2020</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pPr algn="l"/>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4494467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F6FA2B21-3FCD-4721-B95C-427943F61125}" type="datetime1">
              <a:rPr lang="en-US" smtClean="0"/>
              <a:t>12/9/2020</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916462819"/>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picryl.com/media/boston-daily-journal-newspaper-june-21-1865-2" TargetMode="Externa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hyperlink" Target="https://pixabay.com/en/scissors-shearing-instruments-metal-34814/"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https://pixabay.com/en/sandwich-meal-baguette-lunch-sub-608472/"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edreports.com/gum_hazards" TargetMode="External"/><Relationship Id="rId2" Type="http://schemas.openxmlformats.org/officeDocument/2006/relationships/hyperlink" Target="http://www.edreports.com/impact_gum." TargetMode="External"/><Relationship Id="rId1" Type="http://schemas.openxmlformats.org/officeDocument/2006/relationships/slideLayout" Target="../slideLayouts/slideLayout2.xml"/><Relationship Id="rId4" Type="http://schemas.openxmlformats.org/officeDocument/2006/relationships/hyperlink" Target="http://www.edreports.com/desks_grades.%20Accessed%2030%20Nov.%202018"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www.citationmachine.net/"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Wikipedia:Plagiarism" TargetMode="External"/><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grammarly.com/blog/2015/5-most-effective-methods-for-avoiding-plagiarism/" TargetMode="External"/><Relationship Id="rId2" Type="http://schemas.openxmlformats.org/officeDocument/2006/relationships/hyperlink" Target="http://decade.it.usf.edu/stpete/lib_modules/AvoidPlagiarismMLA/AvoidPlagiarismMLA_print.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http://www.internetmonk.com/archive/81034" TargetMode="External"/><Relationship Id="rId7" Type="http://schemas.openxmlformats.org/officeDocument/2006/relationships/hyperlink" Target="https://creativecommons.org/licenses/by-sa/3.0/" TargetMode="Externa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hyperlink" Target="https://commons.wikimedia.org/wiki/File:General_Recycling_Symbol.svg" TargetMode="External"/><Relationship Id="rId5" Type="http://schemas.openxmlformats.org/officeDocument/2006/relationships/image" Target="../media/image4.png"/><Relationship Id="rId4" Type="http://schemas.openxmlformats.org/officeDocument/2006/relationships/hyperlink" Target="https://creativecommons.org/licenses/by-nc-nd/3.0/" TargetMode="External"/><Relationship Id="rId9" Type="http://schemas.openxmlformats.org/officeDocument/2006/relationships/hyperlink" Target="http://clipground.com/oops-clipart.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nancynwilson.com/internet-safety-resources" TargetMode="External"/><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iblnews.org/coursera-users-complaint-about-cheating-and-plagiarism-on-peer-assignments/" TargetMode="External"/><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learningcommons.ubc.ca/fun-summer-learning/" TargetMode="External"/><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E2FE3A7B-DDFF-4F81-8AAE-11D96D138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8">
            <a:extLst>
              <a:ext uri="{FF2B5EF4-FFF2-40B4-BE49-F238E27FC236}">
                <a16:creationId xmlns:a16="http://schemas.microsoft.com/office/drawing/2014/main" id="{69825ADD-F95C-4747-9B41-5DB21C28E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5571066"/>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0">
            <a:extLst>
              <a:ext uri="{FF2B5EF4-FFF2-40B4-BE49-F238E27FC236}">
                <a16:creationId xmlns:a16="http://schemas.microsoft.com/office/drawing/2014/main" id="{86791A8E-B2BA-467D-BB87-8CFBFB13A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D7398C-75E5-4CB0-BA4F-D7D5CF2495D4}"/>
              </a:ext>
            </a:extLst>
          </p:cNvPr>
          <p:cNvSpPr>
            <a:spLocks noGrp="1"/>
          </p:cNvSpPr>
          <p:nvPr>
            <p:ph type="ctrTitle"/>
          </p:nvPr>
        </p:nvSpPr>
        <p:spPr>
          <a:xfrm>
            <a:off x="723900" y="726948"/>
            <a:ext cx="10744200" cy="5404104"/>
          </a:xfrm>
        </p:spPr>
        <p:txBody>
          <a:bodyPr>
            <a:normAutofit/>
          </a:bodyPr>
          <a:lstStyle/>
          <a:p>
            <a:pPr algn="ctr"/>
            <a:r>
              <a:rPr lang="en-US" sz="13800" dirty="0">
                <a:latin typeface="Aharoni" panose="02010803020104030203" pitchFamily="2" charset="-79"/>
                <a:cs typeface="Aharoni" panose="02010803020104030203" pitchFamily="2" charset="-79"/>
              </a:rPr>
              <a:t>How to Avoid Plagiarism</a:t>
            </a:r>
          </a:p>
        </p:txBody>
      </p:sp>
    </p:spTree>
    <p:extLst>
      <p:ext uri="{BB962C8B-B14F-4D97-AF65-F5344CB8AC3E}">
        <p14:creationId xmlns:p14="http://schemas.microsoft.com/office/powerpoint/2010/main" val="215208291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654" y="993935"/>
            <a:ext cx="5367165" cy="4038792"/>
          </a:xfrm>
          <a:prstGeom prst="rect">
            <a:avLst/>
          </a:prstGeom>
        </p:spPr>
      </p:pic>
      <p:sp>
        <p:nvSpPr>
          <p:cNvPr id="2" name="Title 1"/>
          <p:cNvSpPr>
            <a:spLocks noGrp="1"/>
          </p:cNvSpPr>
          <p:nvPr>
            <p:ph type="title"/>
          </p:nvPr>
        </p:nvSpPr>
        <p:spPr>
          <a:xfrm>
            <a:off x="6489700" y="822960"/>
            <a:ext cx="5199703" cy="1371600"/>
          </a:xfrm>
        </p:spPr>
        <p:txBody>
          <a:bodyPr>
            <a:noAutofit/>
          </a:bodyPr>
          <a:lstStyle/>
          <a:p>
            <a:r>
              <a:rPr lang="en-US" dirty="0"/>
              <a:t>WORKS CITED</a:t>
            </a:r>
            <a:br>
              <a:rPr lang="en-US" dirty="0"/>
            </a:br>
            <a:r>
              <a:rPr lang="en-US" sz="2400" dirty="0"/>
              <a:t>(or Bibliography, or References)</a:t>
            </a:r>
            <a:endParaRPr lang="en-US" dirty="0"/>
          </a:p>
        </p:txBody>
      </p:sp>
      <p:sp>
        <p:nvSpPr>
          <p:cNvPr id="3" name="Content Placeholder 2"/>
          <p:cNvSpPr>
            <a:spLocks noGrp="1"/>
          </p:cNvSpPr>
          <p:nvPr>
            <p:ph idx="1"/>
          </p:nvPr>
        </p:nvSpPr>
        <p:spPr>
          <a:xfrm>
            <a:off x="6337299" y="2103120"/>
            <a:ext cx="5352103" cy="4038792"/>
          </a:xfrm>
        </p:spPr>
        <p:txBody>
          <a:bodyPr>
            <a:normAutofit/>
          </a:bodyPr>
          <a:lstStyle/>
          <a:p>
            <a:r>
              <a:rPr lang="en-US" sz="2800" dirty="0"/>
              <a:t>Check with your teacher to see where you will be listing your sources, what you should title the page, and which format to use.</a:t>
            </a:r>
          </a:p>
          <a:p>
            <a:r>
              <a:rPr lang="en-US" sz="1800" dirty="0"/>
              <a:t>(Different formats can include MLA, APA, Chicago, etc. Each requires different information about the source and has you put them in a different order than another format.)</a:t>
            </a:r>
          </a:p>
          <a:p>
            <a:pPr lvl="8"/>
            <a:endParaRPr lang="en-US" sz="2000" dirty="0"/>
          </a:p>
          <a:p>
            <a:pPr marL="0" indent="0">
              <a:buNone/>
            </a:pPr>
            <a:endParaRPr lang="en-US" sz="2800" dirty="0"/>
          </a:p>
        </p:txBody>
      </p:sp>
      <p:sp>
        <p:nvSpPr>
          <p:cNvPr id="5" name="TextBox 4"/>
          <p:cNvSpPr txBox="1"/>
          <p:nvPr/>
        </p:nvSpPr>
        <p:spPr>
          <a:xfrm>
            <a:off x="727654" y="5050921"/>
            <a:ext cx="5367165" cy="403879"/>
          </a:xfrm>
          <a:prstGeom prst="rect">
            <a:avLst/>
          </a:prstGeom>
          <a:solidFill>
            <a:srgbClr val="000000">
              <a:alpha val="50000"/>
            </a:srgbClr>
          </a:solidFill>
          <a:ln>
            <a:noFill/>
          </a:ln>
        </p:spPr>
        <p:txBody>
          <a:bodyPr wrap="square" rtlCol="0">
            <a:noAutofit/>
          </a:bodyPr>
          <a:lstStyle/>
          <a:p>
            <a:pPr algn="ctr">
              <a:spcAft>
                <a:spcPts val="600"/>
              </a:spcAft>
            </a:pPr>
            <a:r>
              <a:rPr lang="en-US" sz="1300">
                <a:solidFill>
                  <a:srgbClr val="FFFFFF"/>
                </a:solidFill>
              </a:rPr>
              <a:t>Nelson Poynter Memorial Library 2016</a:t>
            </a:r>
          </a:p>
        </p:txBody>
      </p:sp>
      <p:sp>
        <p:nvSpPr>
          <p:cNvPr id="6" name="Rectangle 5">
            <a:extLst>
              <a:ext uri="{FF2B5EF4-FFF2-40B4-BE49-F238E27FC236}">
                <a16:creationId xmlns:a16="http://schemas.microsoft.com/office/drawing/2014/main" id="{B1E44ECF-2392-4DE6-A3CA-C23D70002DEF}"/>
              </a:ext>
            </a:extLst>
          </p:cNvPr>
          <p:cNvSpPr/>
          <p:nvPr/>
        </p:nvSpPr>
        <p:spPr>
          <a:xfrm>
            <a:off x="1662840" y="5288328"/>
            <a:ext cx="3496791" cy="369332"/>
          </a:xfrm>
          <a:prstGeom prst="rect">
            <a:avLst/>
          </a:prstGeom>
        </p:spPr>
        <p:txBody>
          <a:bodyPr wrap="none">
            <a:spAutoFit/>
          </a:bodyPr>
          <a:lstStyle/>
          <a:p>
            <a:r>
              <a:rPr lang="en-US" dirty="0"/>
              <a:t>https://www.citationmachine.net/</a:t>
            </a:r>
          </a:p>
        </p:txBody>
      </p:sp>
    </p:spTree>
    <p:extLst>
      <p:ext uri="{BB962C8B-B14F-4D97-AF65-F5344CB8AC3E}">
        <p14:creationId xmlns:p14="http://schemas.microsoft.com/office/powerpoint/2010/main" val="1829054256"/>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952D3-1E8A-4CBF-BB2C-B1BAF4CFE86C}"/>
              </a:ext>
            </a:extLst>
          </p:cNvPr>
          <p:cNvSpPr>
            <a:spLocks noGrp="1"/>
          </p:cNvSpPr>
          <p:nvPr>
            <p:ph type="ctrTitle"/>
          </p:nvPr>
        </p:nvSpPr>
        <p:spPr>
          <a:xfrm>
            <a:off x="704850" y="149633"/>
            <a:ext cx="10782300" cy="3352800"/>
          </a:xfrm>
        </p:spPr>
        <p:txBody>
          <a:bodyPr/>
          <a:lstStyle/>
          <a:p>
            <a:pPr algn="ctr"/>
            <a:r>
              <a:rPr lang="en-US" dirty="0"/>
              <a:t>How to give credit to avoid plagiarism:</a:t>
            </a:r>
          </a:p>
        </p:txBody>
      </p:sp>
      <p:sp>
        <p:nvSpPr>
          <p:cNvPr id="5" name="TextBox 4">
            <a:extLst>
              <a:ext uri="{FF2B5EF4-FFF2-40B4-BE49-F238E27FC236}">
                <a16:creationId xmlns:a16="http://schemas.microsoft.com/office/drawing/2014/main" id="{2817A5FE-B26E-439B-9BE9-8C06B1A0208F}"/>
              </a:ext>
            </a:extLst>
          </p:cNvPr>
          <p:cNvSpPr txBox="1"/>
          <p:nvPr/>
        </p:nvSpPr>
        <p:spPr>
          <a:xfrm>
            <a:off x="1050202" y="3429000"/>
            <a:ext cx="9843253" cy="2862322"/>
          </a:xfrm>
          <a:prstGeom prst="rect">
            <a:avLst/>
          </a:prstGeom>
          <a:noFill/>
        </p:spPr>
        <p:txBody>
          <a:bodyPr wrap="square" rtlCol="0">
            <a:spAutoFit/>
          </a:bodyPr>
          <a:lstStyle/>
          <a:p>
            <a:pPr algn="ctr"/>
            <a:r>
              <a:rPr lang="en-US" sz="6000" i="1" dirty="0">
                <a:latin typeface="+mj-lt"/>
              </a:rPr>
              <a:t>OR, </a:t>
            </a:r>
          </a:p>
          <a:p>
            <a:pPr algn="ctr"/>
            <a:r>
              <a:rPr lang="en-US" sz="6000" i="1" dirty="0">
                <a:latin typeface="+mj-lt"/>
              </a:rPr>
              <a:t>“I have my Works Cited page…. Now what?”</a:t>
            </a:r>
          </a:p>
        </p:txBody>
      </p:sp>
    </p:spTree>
    <p:extLst>
      <p:ext uri="{BB962C8B-B14F-4D97-AF65-F5344CB8AC3E}">
        <p14:creationId xmlns:p14="http://schemas.microsoft.com/office/powerpoint/2010/main" val="3724433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09612" y="393700"/>
            <a:ext cx="10772775" cy="1231650"/>
          </a:xfrm>
          <a:solidFill>
            <a:schemeClr val="accent4">
              <a:lumMod val="40000"/>
              <a:lumOff val="60000"/>
            </a:schemeClr>
          </a:solidFill>
        </p:spPr>
        <p:txBody>
          <a:bodyPr vert="horz" lIns="91440" tIns="45720" rIns="91440" bIns="45720" rtlCol="0" anchor="ctr">
            <a:normAutofit/>
          </a:bodyPr>
          <a:lstStyle/>
          <a:p>
            <a:r>
              <a:rPr lang="en-US" sz="4800" u="sng" dirty="0">
                <a:solidFill>
                  <a:schemeClr val="tx1"/>
                </a:solidFill>
              </a:rPr>
              <a:t>Three Options for Using Sources:</a:t>
            </a:r>
          </a:p>
        </p:txBody>
      </p:sp>
      <p:sp>
        <p:nvSpPr>
          <p:cNvPr id="2" name="Rectangle 1"/>
          <p:cNvSpPr/>
          <p:nvPr/>
        </p:nvSpPr>
        <p:spPr>
          <a:xfrm>
            <a:off x="431801" y="1625350"/>
            <a:ext cx="10772775" cy="5212080"/>
          </a:xfrm>
          <a:prstGeom prst="rect">
            <a:avLst/>
          </a:prstGeom>
        </p:spPr>
        <p:txBody>
          <a:bodyPr vert="horz" lIns="91440" tIns="45720" rIns="91440" bIns="45720" rtlCol="0">
            <a:normAutofit lnSpcReduction="10000"/>
          </a:bodyPr>
          <a:lstStyle/>
          <a:p>
            <a:pPr indent="-182880">
              <a:spcAft>
                <a:spcPts val="600"/>
              </a:spcAft>
              <a:buClr>
                <a:schemeClr val="tx1">
                  <a:lumMod val="85000"/>
                  <a:lumOff val="15000"/>
                </a:schemeClr>
              </a:buClr>
              <a:buFont typeface="Garamond" pitchFamily="18" charset="0"/>
              <a:buChar char="◦"/>
            </a:pPr>
            <a:r>
              <a:rPr lang="en-US" sz="2800" dirty="0">
                <a:highlight>
                  <a:srgbClr val="FFFF00"/>
                </a:highlight>
              </a:rPr>
              <a:t>Direct quote with parenthetical citation </a:t>
            </a:r>
          </a:p>
          <a:p>
            <a:pPr lvl="1" indent="-182880">
              <a:spcAft>
                <a:spcPts val="600"/>
              </a:spcAft>
              <a:buClr>
                <a:schemeClr val="tx1">
                  <a:lumMod val="85000"/>
                  <a:lumOff val="15000"/>
                </a:schemeClr>
              </a:buClr>
              <a:buFont typeface="Garamond" pitchFamily="18" charset="0"/>
              <a:buChar char="◦"/>
            </a:pPr>
            <a:r>
              <a:rPr lang="en-US" sz="2800" dirty="0"/>
              <a:t>“Don’t fight unless you want to. You don’t have to prove your bravery in Minecraft. Fighting when you are close to death, don’t have good gear, are far from home or otherwise unprepared, leads to death” </a:t>
            </a:r>
            <a:r>
              <a:rPr lang="en-US" sz="2800" dirty="0">
                <a:highlight>
                  <a:srgbClr val="00FFFF"/>
                </a:highlight>
              </a:rPr>
              <a:t>(Talmage 41).</a:t>
            </a:r>
            <a:endParaRPr lang="en-US" sz="2800" dirty="0"/>
          </a:p>
          <a:p>
            <a:pPr indent="-182880">
              <a:spcAft>
                <a:spcPts val="600"/>
              </a:spcAft>
              <a:buClr>
                <a:schemeClr val="tx1">
                  <a:lumMod val="85000"/>
                  <a:lumOff val="15000"/>
                </a:schemeClr>
              </a:buClr>
              <a:buFont typeface="Garamond" pitchFamily="18" charset="0"/>
              <a:buChar char="◦"/>
            </a:pPr>
            <a:r>
              <a:rPr lang="en-US" sz="2800" dirty="0">
                <a:highlight>
                  <a:srgbClr val="FFFF00"/>
                </a:highlight>
              </a:rPr>
              <a:t>Paraphrase</a:t>
            </a:r>
            <a:r>
              <a:rPr lang="en-US" sz="2800" dirty="0"/>
              <a:t> </a:t>
            </a:r>
          </a:p>
          <a:p>
            <a:pPr lvl="1" indent="-182880">
              <a:spcAft>
                <a:spcPts val="600"/>
              </a:spcAft>
              <a:buClr>
                <a:schemeClr val="tx1">
                  <a:lumMod val="85000"/>
                  <a:lumOff val="15000"/>
                </a:schemeClr>
              </a:buClr>
              <a:buFont typeface="Garamond" pitchFamily="18" charset="0"/>
              <a:buChar char="◦"/>
            </a:pPr>
            <a:r>
              <a:rPr lang="en-US" sz="2800" dirty="0"/>
              <a:t>Talmage believes that you don’t need to fight in Minecraft unless you really want to. Fighting when you are unprepared leads to death </a:t>
            </a:r>
            <a:r>
              <a:rPr lang="en-US" sz="2800" dirty="0">
                <a:highlight>
                  <a:srgbClr val="00FFFF"/>
                </a:highlight>
              </a:rPr>
              <a:t>(41).</a:t>
            </a:r>
            <a:endParaRPr lang="en-US" sz="2800" dirty="0"/>
          </a:p>
          <a:p>
            <a:pPr indent="-182880">
              <a:spcAft>
                <a:spcPts val="600"/>
              </a:spcAft>
              <a:buClr>
                <a:schemeClr val="tx1">
                  <a:lumMod val="85000"/>
                  <a:lumOff val="15000"/>
                </a:schemeClr>
              </a:buClr>
              <a:buFont typeface="Garamond" pitchFamily="18" charset="0"/>
              <a:buChar char="◦"/>
            </a:pPr>
            <a:r>
              <a:rPr lang="en-US" sz="2800" dirty="0">
                <a:highlight>
                  <a:srgbClr val="FFFF00"/>
                </a:highlight>
              </a:rPr>
              <a:t>Summary</a:t>
            </a:r>
            <a:r>
              <a:rPr lang="en-US" sz="2800" dirty="0"/>
              <a:t> </a:t>
            </a:r>
          </a:p>
          <a:p>
            <a:pPr lvl="1" indent="-182880">
              <a:spcAft>
                <a:spcPts val="600"/>
              </a:spcAft>
              <a:buClr>
                <a:schemeClr val="tx1">
                  <a:lumMod val="85000"/>
                  <a:lumOff val="15000"/>
                </a:schemeClr>
              </a:buClr>
              <a:buFont typeface="Garamond" pitchFamily="18" charset="0"/>
              <a:buChar char="◦"/>
            </a:pPr>
            <a:r>
              <a:rPr lang="en-US" sz="2800" dirty="0"/>
              <a:t>Fighting in Minecraft when you are unprepared is not a good idea </a:t>
            </a:r>
            <a:r>
              <a:rPr lang="en-US" sz="2800" dirty="0">
                <a:highlight>
                  <a:srgbClr val="00FFFF"/>
                </a:highlight>
              </a:rPr>
              <a:t>(Talmage 41)</a:t>
            </a:r>
          </a:p>
        </p:txBody>
      </p:sp>
    </p:spTree>
    <p:extLst>
      <p:ext uri="{BB962C8B-B14F-4D97-AF65-F5344CB8AC3E}">
        <p14:creationId xmlns:p14="http://schemas.microsoft.com/office/powerpoint/2010/main" val="1506554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F7978-F825-2F4F-84FE-89A1D5E07A9F}"/>
              </a:ext>
            </a:extLst>
          </p:cNvPr>
          <p:cNvSpPr>
            <a:spLocks noGrp="1"/>
          </p:cNvSpPr>
          <p:nvPr>
            <p:ph type="title"/>
          </p:nvPr>
        </p:nvSpPr>
        <p:spPr>
          <a:xfrm>
            <a:off x="0" y="258233"/>
            <a:ext cx="12191999" cy="1658198"/>
          </a:xfrm>
        </p:spPr>
        <p:txBody>
          <a:bodyPr/>
          <a:lstStyle/>
          <a:p>
            <a:r>
              <a:rPr lang="en-US" b="1" dirty="0">
                <a:solidFill>
                  <a:schemeClr val="tx1"/>
                </a:solidFill>
              </a:rPr>
              <a:t>Be careful: </a:t>
            </a:r>
            <a:r>
              <a:rPr lang="en-US" b="1" u="sng" dirty="0">
                <a:solidFill>
                  <a:srgbClr val="00B050"/>
                </a:solidFill>
              </a:rPr>
              <a:t>don’t quote huge passages </a:t>
            </a:r>
          </a:p>
        </p:txBody>
      </p:sp>
      <p:sp>
        <p:nvSpPr>
          <p:cNvPr id="3" name="Content Placeholder 2">
            <a:extLst>
              <a:ext uri="{FF2B5EF4-FFF2-40B4-BE49-F238E27FC236}">
                <a16:creationId xmlns:a16="http://schemas.microsoft.com/office/drawing/2014/main" id="{9D542293-DED5-A347-87C5-24E70D69D0CB}"/>
              </a:ext>
            </a:extLst>
          </p:cNvPr>
          <p:cNvSpPr>
            <a:spLocks noGrp="1"/>
          </p:cNvSpPr>
          <p:nvPr>
            <p:ph idx="1"/>
          </p:nvPr>
        </p:nvSpPr>
        <p:spPr>
          <a:xfrm>
            <a:off x="5330041" y="1768243"/>
            <a:ext cx="6266265" cy="4224020"/>
          </a:xfrm>
          <a:solidFill>
            <a:schemeClr val="accent4">
              <a:lumMod val="20000"/>
              <a:lumOff val="80000"/>
            </a:schemeClr>
          </a:solidFill>
        </p:spPr>
        <p:txBody>
          <a:bodyPr>
            <a:noAutofit/>
          </a:bodyPr>
          <a:lstStyle/>
          <a:p>
            <a:pPr marL="0" indent="0">
              <a:buNone/>
            </a:pPr>
            <a:r>
              <a:rPr lang="en-US" sz="4400" dirty="0"/>
              <a:t>Avoid quotes longer than 1-2 lines. Paraphrase and quote some of it (“blending”), and remember to </a:t>
            </a:r>
            <a:r>
              <a:rPr lang="en-US" sz="4400" dirty="0">
                <a:highlight>
                  <a:srgbClr val="FFFF00"/>
                </a:highlight>
              </a:rPr>
              <a:t>use a parenthetical citation.</a:t>
            </a:r>
          </a:p>
        </p:txBody>
      </p:sp>
      <p:pic>
        <p:nvPicPr>
          <p:cNvPr id="22" name="Picture 21" descr="Text&#10;&#10;Description automatically generated">
            <a:extLst>
              <a:ext uri="{FF2B5EF4-FFF2-40B4-BE49-F238E27FC236}">
                <a16:creationId xmlns:a16="http://schemas.microsoft.com/office/drawing/2014/main" id="{67D1EAAC-37D6-41E5-B8C2-6F3C5254A9A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893888" y="1753054"/>
            <a:ext cx="3298824" cy="4227779"/>
          </a:xfrm>
          <a:prstGeom prst="rect">
            <a:avLst/>
          </a:prstGeom>
        </p:spPr>
      </p:pic>
      <p:pic>
        <p:nvPicPr>
          <p:cNvPr id="24" name="Picture 23">
            <a:extLst>
              <a:ext uri="{FF2B5EF4-FFF2-40B4-BE49-F238E27FC236}">
                <a16:creationId xmlns:a16="http://schemas.microsoft.com/office/drawing/2014/main" id="{9897A496-29CA-48CB-8724-8F57768BF437}"/>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rot="9196854">
            <a:off x="777070" y="4870136"/>
            <a:ext cx="3073400" cy="1536700"/>
          </a:xfrm>
          <a:prstGeom prst="rect">
            <a:avLst/>
          </a:prstGeom>
        </p:spPr>
      </p:pic>
    </p:spTree>
    <p:extLst>
      <p:ext uri="{BB962C8B-B14F-4D97-AF65-F5344CB8AC3E}">
        <p14:creationId xmlns:p14="http://schemas.microsoft.com/office/powerpoint/2010/main" val="220894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7F564-1413-CB46-8879-1D235B6419E1}"/>
              </a:ext>
            </a:extLst>
          </p:cNvPr>
          <p:cNvSpPr>
            <a:spLocks noGrp="1"/>
          </p:cNvSpPr>
          <p:nvPr>
            <p:ph type="title"/>
          </p:nvPr>
        </p:nvSpPr>
        <p:spPr>
          <a:xfrm>
            <a:off x="289560" y="243146"/>
            <a:ext cx="11612879" cy="1527078"/>
          </a:xfrm>
        </p:spPr>
        <p:txBody>
          <a:bodyPr>
            <a:normAutofit fontScale="90000"/>
          </a:bodyPr>
          <a:lstStyle/>
          <a:p>
            <a:pPr algn="ctr"/>
            <a:r>
              <a:rPr lang="en-US" u="sng" dirty="0"/>
              <a:t>USING DIRECT QUOTES:</a:t>
            </a:r>
            <a:br>
              <a:rPr lang="en-US" u="sng" dirty="0"/>
            </a:br>
            <a:r>
              <a:rPr lang="en-US" dirty="0"/>
              <a:t>In-text citations &amp; parenthetical citations</a:t>
            </a:r>
          </a:p>
        </p:txBody>
      </p:sp>
      <p:sp>
        <p:nvSpPr>
          <p:cNvPr id="3" name="Content Placeholder 2">
            <a:extLst>
              <a:ext uri="{FF2B5EF4-FFF2-40B4-BE49-F238E27FC236}">
                <a16:creationId xmlns:a16="http://schemas.microsoft.com/office/drawing/2014/main" id="{40F512D1-5BF6-4C4D-A808-D4BC29487825}"/>
              </a:ext>
            </a:extLst>
          </p:cNvPr>
          <p:cNvSpPr>
            <a:spLocks noGrp="1"/>
          </p:cNvSpPr>
          <p:nvPr>
            <p:ph idx="1"/>
          </p:nvPr>
        </p:nvSpPr>
        <p:spPr>
          <a:xfrm>
            <a:off x="487173" y="3383846"/>
            <a:ext cx="11612880" cy="3407862"/>
          </a:xfrm>
        </p:spPr>
        <p:txBody>
          <a:bodyPr>
            <a:noAutofit/>
          </a:bodyPr>
          <a:lstStyle/>
          <a:p>
            <a:pPr>
              <a:buFont typeface="Arial" panose="020B0604020202020204" pitchFamily="34" charset="0"/>
              <a:buChar char="•"/>
            </a:pPr>
            <a:r>
              <a:rPr lang="en-US" sz="2800" dirty="0"/>
              <a:t>Refer to the source by whatever comes first on its entry on your Works Cited. Usually that is the author’s LAST NAME.</a:t>
            </a:r>
          </a:p>
          <a:p>
            <a:pPr>
              <a:buFont typeface="Arial" panose="020B0604020202020204" pitchFamily="34" charset="0"/>
              <a:buChar char="•"/>
            </a:pPr>
            <a:r>
              <a:rPr lang="en-US" sz="2800" dirty="0"/>
              <a:t>If there is no author, use the first few words of the article title.</a:t>
            </a:r>
          </a:p>
        </p:txBody>
      </p:sp>
      <p:sp>
        <p:nvSpPr>
          <p:cNvPr id="4" name="TextBox 3">
            <a:extLst>
              <a:ext uri="{FF2B5EF4-FFF2-40B4-BE49-F238E27FC236}">
                <a16:creationId xmlns:a16="http://schemas.microsoft.com/office/drawing/2014/main" id="{9E429BCB-EABC-49C1-A968-063E98016306}"/>
              </a:ext>
            </a:extLst>
          </p:cNvPr>
          <p:cNvSpPr txBox="1"/>
          <p:nvPr/>
        </p:nvSpPr>
        <p:spPr>
          <a:xfrm>
            <a:off x="837186" y="1740432"/>
            <a:ext cx="10912854" cy="1938992"/>
          </a:xfrm>
          <a:prstGeom prst="rect">
            <a:avLst/>
          </a:prstGeom>
          <a:noFill/>
        </p:spPr>
        <p:txBody>
          <a:bodyPr wrap="square" rtlCol="0">
            <a:spAutoFit/>
          </a:bodyPr>
          <a:lstStyle/>
          <a:p>
            <a:r>
              <a:rPr lang="en-US" sz="3200" b="1" dirty="0">
                <a:highlight>
                  <a:srgbClr val="FFFF00"/>
                </a:highlight>
              </a:rPr>
              <a:t> THE GOAL</a:t>
            </a:r>
            <a:r>
              <a:rPr lang="en-US" sz="3200" dirty="0">
                <a:highlight>
                  <a:srgbClr val="FFFF00"/>
                </a:highlight>
              </a:rPr>
              <a:t>: tell which source it comes from, so the reader can easily find it on your Works Cited page -- that’s why you use what comes first AND why you alphabetize!</a:t>
            </a:r>
          </a:p>
          <a:p>
            <a:endParaRPr lang="en-US" sz="2400" dirty="0"/>
          </a:p>
        </p:txBody>
      </p:sp>
      <p:pic>
        <p:nvPicPr>
          <p:cNvPr id="6" name="Picture 5" descr="A picture containing text&#10;&#10;Description automatically generated">
            <a:extLst>
              <a:ext uri="{FF2B5EF4-FFF2-40B4-BE49-F238E27FC236}">
                <a16:creationId xmlns:a16="http://schemas.microsoft.com/office/drawing/2014/main" id="{F25F70B3-6313-4A1F-B48B-7F011277DC3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92276" y="4230894"/>
            <a:ext cx="5407446" cy="2703723"/>
          </a:xfrm>
          <a:prstGeom prst="rect">
            <a:avLst/>
          </a:prstGeom>
        </p:spPr>
      </p:pic>
    </p:spTree>
    <p:extLst>
      <p:ext uri="{BB962C8B-B14F-4D97-AF65-F5344CB8AC3E}">
        <p14:creationId xmlns:p14="http://schemas.microsoft.com/office/powerpoint/2010/main" val="1598365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D210F-39EA-44ED-AFBC-34568B765931}"/>
              </a:ext>
            </a:extLst>
          </p:cNvPr>
          <p:cNvSpPr>
            <a:spLocks noGrp="1"/>
          </p:cNvSpPr>
          <p:nvPr>
            <p:ph type="title"/>
          </p:nvPr>
        </p:nvSpPr>
        <p:spPr>
          <a:xfrm>
            <a:off x="279400" y="207433"/>
            <a:ext cx="11341099" cy="1658198"/>
          </a:xfrm>
        </p:spPr>
        <p:txBody>
          <a:bodyPr>
            <a:normAutofit/>
          </a:bodyPr>
          <a:lstStyle/>
          <a:p>
            <a:pPr algn="ctr"/>
            <a:r>
              <a:rPr lang="en-US" b="1" u="sng" dirty="0">
                <a:solidFill>
                  <a:schemeClr val="tx1"/>
                </a:solidFill>
              </a:rPr>
              <a:t>Examples of parenthetical citations:</a:t>
            </a:r>
          </a:p>
        </p:txBody>
      </p:sp>
      <p:sp>
        <p:nvSpPr>
          <p:cNvPr id="3" name="Content Placeholder 2">
            <a:extLst>
              <a:ext uri="{FF2B5EF4-FFF2-40B4-BE49-F238E27FC236}">
                <a16:creationId xmlns:a16="http://schemas.microsoft.com/office/drawing/2014/main" id="{48F43DA3-2C0D-4841-ABD6-169D27729F4E}"/>
              </a:ext>
            </a:extLst>
          </p:cNvPr>
          <p:cNvSpPr>
            <a:spLocks noGrp="1"/>
          </p:cNvSpPr>
          <p:nvPr>
            <p:ph idx="1"/>
          </p:nvPr>
        </p:nvSpPr>
        <p:spPr>
          <a:xfrm>
            <a:off x="412749" y="1303867"/>
            <a:ext cx="11074400" cy="5245100"/>
          </a:xfrm>
        </p:spPr>
        <p:txBody>
          <a:bodyPr>
            <a:noAutofit/>
          </a:bodyPr>
          <a:lstStyle/>
          <a:p>
            <a:pPr>
              <a:lnSpc>
                <a:spcPct val="120000"/>
              </a:lnSpc>
              <a:buFont typeface="Arial" panose="020B0604020202020204" pitchFamily="34" charset="0"/>
              <a:buChar char="•"/>
            </a:pPr>
            <a:r>
              <a:rPr lang="en-US" kern="0" dirty="0">
                <a:solidFill>
                  <a:schemeClr val="tx1"/>
                </a:solidFill>
              </a:rPr>
              <a:t>Desk cleanliness may affect a student’s health</a:t>
            </a:r>
            <a:r>
              <a:rPr lang="en-US" kern="0" dirty="0">
                <a:solidFill>
                  <a:schemeClr val="tx1"/>
                </a:solidFill>
                <a:highlight>
                  <a:srgbClr val="FFFF00"/>
                </a:highlight>
              </a:rPr>
              <a:t>. A specialist in school health writes</a:t>
            </a:r>
            <a:r>
              <a:rPr lang="en-US" kern="0" dirty="0">
                <a:solidFill>
                  <a:schemeClr val="tx1"/>
                </a:solidFill>
                <a:highlight>
                  <a:srgbClr val="00FF00"/>
                </a:highlight>
              </a:rPr>
              <a:t>, “When desks have too much gum on them, students may become ill more often” </a:t>
            </a:r>
            <a:r>
              <a:rPr lang="en-US" kern="0" dirty="0">
                <a:solidFill>
                  <a:schemeClr val="tx1"/>
                </a:solidFill>
                <a:highlight>
                  <a:srgbClr val="FFFF00"/>
                </a:highlight>
              </a:rPr>
              <a:t>(Chavez 54). </a:t>
            </a:r>
            <a:r>
              <a:rPr lang="en-US" kern="0" dirty="0">
                <a:solidFill>
                  <a:schemeClr val="tx1"/>
                </a:solidFill>
              </a:rPr>
              <a:t>This is significant because the desks at CCHS have more gum on them than most schools in the district.</a:t>
            </a:r>
          </a:p>
          <a:p>
            <a:pPr>
              <a:lnSpc>
                <a:spcPct val="120000"/>
              </a:lnSpc>
              <a:buFont typeface="Arial" panose="020B0604020202020204" pitchFamily="34" charset="0"/>
              <a:buChar char="•"/>
            </a:pPr>
            <a:r>
              <a:rPr lang="en-US" kern="0" dirty="0">
                <a:solidFill>
                  <a:schemeClr val="tx1"/>
                </a:solidFill>
              </a:rPr>
              <a:t>Gum on desks is not only a problem in high schools. </a:t>
            </a:r>
            <a:r>
              <a:rPr lang="en-US" kern="0" dirty="0">
                <a:solidFill>
                  <a:schemeClr val="tx1"/>
                </a:solidFill>
                <a:highlight>
                  <a:srgbClr val="FFFF00"/>
                </a:highlight>
              </a:rPr>
              <a:t>According to research</a:t>
            </a:r>
            <a:r>
              <a:rPr lang="en-US" kern="0" dirty="0">
                <a:solidFill>
                  <a:schemeClr val="tx1"/>
                </a:solidFill>
              </a:rPr>
              <a:t>, </a:t>
            </a:r>
            <a:r>
              <a:rPr lang="en-US" kern="0" dirty="0">
                <a:solidFill>
                  <a:schemeClr val="tx1"/>
                </a:solidFill>
                <a:highlight>
                  <a:srgbClr val="00FF00"/>
                </a:highlight>
              </a:rPr>
              <a:t>“Many middle schools report an increasing problem with gum” </a:t>
            </a:r>
            <a:r>
              <a:rPr lang="en-US" kern="0" dirty="0">
                <a:solidFill>
                  <a:schemeClr val="tx1"/>
                </a:solidFill>
                <a:highlight>
                  <a:srgbClr val="FFFF00"/>
                </a:highlight>
              </a:rPr>
              <a:t>(“Gum Hazards”). </a:t>
            </a:r>
            <a:r>
              <a:rPr lang="en-US" kern="0" dirty="0">
                <a:solidFill>
                  <a:schemeClr val="tx1"/>
                </a:solidFill>
              </a:rPr>
              <a:t>As a result, intervention programs may need to be put in place earlier than 9</a:t>
            </a:r>
            <a:r>
              <a:rPr lang="en-US" kern="0" baseline="30000" dirty="0">
                <a:solidFill>
                  <a:schemeClr val="tx1"/>
                </a:solidFill>
              </a:rPr>
              <a:t>th</a:t>
            </a:r>
            <a:r>
              <a:rPr lang="en-US" kern="0" dirty="0">
                <a:solidFill>
                  <a:schemeClr val="tx1"/>
                </a:solidFill>
              </a:rPr>
              <a:t> grade.</a:t>
            </a:r>
          </a:p>
          <a:p>
            <a:pPr>
              <a:lnSpc>
                <a:spcPct val="120000"/>
              </a:lnSpc>
              <a:buFont typeface="Arial" panose="020B0604020202020204" pitchFamily="34" charset="0"/>
              <a:buChar char="•"/>
            </a:pPr>
            <a:r>
              <a:rPr lang="en-US" kern="0" dirty="0">
                <a:solidFill>
                  <a:schemeClr val="tx1"/>
                </a:solidFill>
              </a:rPr>
              <a:t>Another problem with the desks at CCHS is their size. </a:t>
            </a:r>
            <a:r>
              <a:rPr lang="en-US" kern="0" dirty="0">
                <a:solidFill>
                  <a:schemeClr val="tx1"/>
                </a:solidFill>
                <a:highlight>
                  <a:srgbClr val="FFFF00"/>
                </a:highlight>
              </a:rPr>
              <a:t>As one writer discusses</a:t>
            </a:r>
            <a:r>
              <a:rPr lang="en-US" kern="0" dirty="0">
                <a:solidFill>
                  <a:schemeClr val="tx1"/>
                </a:solidFill>
              </a:rPr>
              <a:t>, </a:t>
            </a:r>
            <a:r>
              <a:rPr lang="en-US" kern="0" dirty="0">
                <a:solidFill>
                  <a:schemeClr val="tx1"/>
                </a:solidFill>
                <a:highlight>
                  <a:srgbClr val="00FF00"/>
                </a:highlight>
              </a:rPr>
              <a:t>“Students are able to do better work when they have enough room to work well”</a:t>
            </a:r>
            <a:r>
              <a:rPr lang="en-US" kern="0" dirty="0">
                <a:solidFill>
                  <a:schemeClr val="tx1"/>
                </a:solidFill>
                <a:highlight>
                  <a:srgbClr val="FFFF00"/>
                </a:highlight>
              </a:rPr>
              <a:t> (Jones). </a:t>
            </a:r>
            <a:r>
              <a:rPr lang="en-US" kern="0" dirty="0">
                <a:solidFill>
                  <a:schemeClr val="tx1"/>
                </a:solidFill>
              </a:rPr>
              <a:t>This suggests that the small desks at CCHS may be impacting the students’ success in their classes.</a:t>
            </a:r>
          </a:p>
          <a:p>
            <a:pPr>
              <a:lnSpc>
                <a:spcPct val="120000"/>
              </a:lnSpc>
              <a:buFont typeface="Arial" panose="020B0604020202020204" pitchFamily="34" charset="0"/>
              <a:buChar char="•"/>
            </a:pPr>
            <a:endParaRPr lang="en-US" sz="2000" kern="0" dirty="0"/>
          </a:p>
          <a:p>
            <a:pPr>
              <a:lnSpc>
                <a:spcPct val="120000"/>
              </a:lnSpc>
            </a:pPr>
            <a:endParaRPr lang="en-US" sz="2000" kern="0" dirty="0"/>
          </a:p>
        </p:txBody>
      </p:sp>
    </p:spTree>
    <p:extLst>
      <p:ext uri="{BB962C8B-B14F-4D97-AF65-F5344CB8AC3E}">
        <p14:creationId xmlns:p14="http://schemas.microsoft.com/office/powerpoint/2010/main" val="298459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800" u="sng" dirty="0">
                <a:solidFill>
                  <a:schemeClr val="tx1"/>
                </a:solidFill>
              </a:rPr>
              <a:t>Example Works Cited</a:t>
            </a:r>
            <a:r>
              <a:rPr lang="en-US" sz="4800" dirty="0">
                <a:solidFill>
                  <a:schemeClr val="tx1"/>
                </a:solidFill>
              </a:rPr>
              <a:t> </a:t>
            </a:r>
            <a:br>
              <a:rPr lang="en-US" sz="4800" dirty="0">
                <a:solidFill>
                  <a:schemeClr val="tx1"/>
                </a:solidFill>
              </a:rPr>
            </a:br>
            <a:r>
              <a:rPr lang="en-US" sz="4000" dirty="0">
                <a:solidFill>
                  <a:schemeClr val="tx1"/>
                </a:solidFill>
              </a:rPr>
              <a:t>(to go with the previous parenthetical citations)</a:t>
            </a:r>
            <a:br>
              <a:rPr lang="en-US" u="sng" dirty="0"/>
            </a:br>
            <a:endParaRPr lang="en-US" u="sng" dirty="0"/>
          </a:p>
        </p:txBody>
      </p:sp>
      <p:sp>
        <p:nvSpPr>
          <p:cNvPr id="3" name="Content Placeholder 2"/>
          <p:cNvSpPr>
            <a:spLocks noGrp="1"/>
          </p:cNvSpPr>
          <p:nvPr>
            <p:ph idx="1"/>
          </p:nvPr>
        </p:nvSpPr>
        <p:spPr>
          <a:xfrm>
            <a:off x="1219200" y="1770185"/>
            <a:ext cx="9753600" cy="4672560"/>
          </a:xfrm>
        </p:spPr>
        <p:txBody>
          <a:bodyPr>
            <a:noAutofit/>
          </a:bodyPr>
          <a:lstStyle/>
          <a:p>
            <a:pPr marL="438912" lvl="1" indent="-457200" algn="ctr">
              <a:buNone/>
            </a:pPr>
            <a:endParaRPr lang="en-US" sz="1200" dirty="0"/>
          </a:p>
          <a:p>
            <a:pPr marL="438912" lvl="1" indent="-457200" algn="ctr">
              <a:buNone/>
            </a:pPr>
            <a:r>
              <a:rPr lang="en-US" dirty="0">
                <a:latin typeface="Times New Roman" panose="02020603050405020304" pitchFamily="18" charset="0"/>
                <a:cs typeface="Times New Roman" panose="02020603050405020304" pitchFamily="18" charset="0"/>
              </a:rPr>
              <a:t>Works Cited</a:t>
            </a:r>
          </a:p>
          <a:p>
            <a:pPr marL="438912" lvl="1" indent="-457200">
              <a:buNone/>
            </a:pPr>
            <a:endParaRPr lang="en-US" dirty="0">
              <a:latin typeface="Times New Roman" panose="02020603050405020304" pitchFamily="18" charset="0"/>
              <a:cs typeface="Times New Roman" panose="02020603050405020304" pitchFamily="18" charset="0"/>
            </a:endParaRPr>
          </a:p>
          <a:p>
            <a:pPr marL="438912" lvl="1" indent="-457200">
              <a:buNone/>
            </a:pPr>
            <a:r>
              <a:rPr lang="en-US" dirty="0">
                <a:latin typeface="Times New Roman" panose="02020603050405020304" pitchFamily="18" charset="0"/>
                <a:cs typeface="Times New Roman" panose="02020603050405020304" pitchFamily="18" charset="0"/>
              </a:rPr>
              <a:t>Chavez, Rosa. “The Impact of Gum on Student Health.” Education Reports. 2016. </a:t>
            </a:r>
            <a:r>
              <a:rPr lang="en-US" dirty="0">
                <a:latin typeface="Times New Roman" panose="02020603050405020304" pitchFamily="18" charset="0"/>
                <a:cs typeface="Times New Roman" panose="02020603050405020304" pitchFamily="18" charset="0"/>
                <a:hlinkClick r:id="rId2"/>
              </a:rPr>
              <a:t>www.edreports.com/impact_gum. </a:t>
            </a:r>
            <a:r>
              <a:rPr lang="en-US" dirty="0">
                <a:latin typeface="Times New Roman" panose="02020603050405020304" pitchFamily="18" charset="0"/>
                <a:cs typeface="Times New Roman" panose="02020603050405020304" pitchFamily="18" charset="0"/>
              </a:rPr>
              <a:t>2016. Accessed 6 Dec. 2018.</a:t>
            </a:r>
          </a:p>
          <a:p>
            <a:pPr marL="438912" lvl="1" indent="-457200">
              <a:buNone/>
            </a:pPr>
            <a:endParaRPr lang="en-US" dirty="0">
              <a:latin typeface="Times New Roman" panose="02020603050405020304" pitchFamily="18" charset="0"/>
              <a:cs typeface="Times New Roman" panose="02020603050405020304" pitchFamily="18" charset="0"/>
            </a:endParaRPr>
          </a:p>
          <a:p>
            <a:pPr marL="438912" lvl="1" indent="-457200">
              <a:buNone/>
            </a:pPr>
            <a:r>
              <a:rPr lang="en-US" dirty="0">
                <a:latin typeface="Times New Roman" panose="02020603050405020304" pitchFamily="18" charset="0"/>
                <a:cs typeface="Times New Roman" panose="02020603050405020304" pitchFamily="18" charset="0"/>
              </a:rPr>
              <a:t>“Gum Hazards in Middle School.” Education Reports. 2017. </a:t>
            </a:r>
            <a:r>
              <a:rPr lang="en-US" dirty="0">
                <a:latin typeface="Times New Roman" panose="02020603050405020304" pitchFamily="18" charset="0"/>
                <a:cs typeface="Times New Roman" panose="02020603050405020304" pitchFamily="18" charset="0"/>
                <a:hlinkClick r:id="rId3"/>
              </a:rPr>
              <a:t>www.edreports.com/gum_hazards</a:t>
            </a:r>
            <a:r>
              <a:rPr lang="en-US" dirty="0">
                <a:latin typeface="Times New Roman" panose="02020603050405020304" pitchFamily="18" charset="0"/>
                <a:cs typeface="Times New Roman" panose="02020603050405020304" pitchFamily="18" charset="0"/>
              </a:rPr>
              <a:t>. Accessed 15 Nov. 2018.</a:t>
            </a:r>
          </a:p>
          <a:p>
            <a:pPr marL="438912" lvl="1" indent="-457200">
              <a:buNone/>
            </a:pPr>
            <a:endParaRPr lang="en-US" dirty="0">
              <a:latin typeface="Times New Roman" panose="02020603050405020304" pitchFamily="18" charset="0"/>
              <a:cs typeface="Times New Roman" panose="02020603050405020304" pitchFamily="18" charset="0"/>
            </a:endParaRPr>
          </a:p>
          <a:p>
            <a:pPr marL="438912" lvl="1" indent="-457200">
              <a:buNone/>
            </a:pPr>
            <a:r>
              <a:rPr lang="en-US" dirty="0">
                <a:latin typeface="Times New Roman" panose="02020603050405020304" pitchFamily="18" charset="0"/>
                <a:cs typeface="Times New Roman" panose="02020603050405020304" pitchFamily="18" charset="0"/>
              </a:rPr>
              <a:t>Jones, Mike. “Desks and Grades.” School Studies. 2017. </a:t>
            </a:r>
            <a:r>
              <a:rPr lang="en-US" dirty="0">
                <a:latin typeface="Times New Roman" panose="02020603050405020304" pitchFamily="18" charset="0"/>
                <a:cs typeface="Times New Roman" panose="02020603050405020304" pitchFamily="18" charset="0"/>
                <a:hlinkClick r:id="rId4"/>
              </a:rPr>
              <a:t>www.edreports.com/desks_grades. Accessed 30 Nov. 2018</a:t>
            </a:r>
            <a:r>
              <a:rPr lang="en-US" dirty="0">
                <a:latin typeface="Times New Roman" panose="02020603050405020304" pitchFamily="18" charset="0"/>
                <a:cs typeface="Times New Roman" panose="02020603050405020304" pitchFamily="18" charset="0"/>
              </a:rPr>
              <a:t>.</a:t>
            </a:r>
          </a:p>
          <a:p>
            <a:pPr marL="438912" lvl="1" indent="-457200">
              <a:buNone/>
            </a:pPr>
            <a:endParaRPr lang="en-US" sz="1200" dirty="0"/>
          </a:p>
        </p:txBody>
      </p:sp>
    </p:spTree>
    <p:extLst>
      <p:ext uri="{BB962C8B-B14F-4D97-AF65-F5344CB8AC3E}">
        <p14:creationId xmlns:p14="http://schemas.microsoft.com/office/powerpoint/2010/main" val="443032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ECED12-5AB6-4AA4-96E6-1CD1012A94AD}"/>
              </a:ext>
            </a:extLst>
          </p:cNvPr>
          <p:cNvSpPr>
            <a:spLocks noGrp="1"/>
          </p:cNvSpPr>
          <p:nvPr>
            <p:ph type="title"/>
          </p:nvPr>
        </p:nvSpPr>
        <p:spPr/>
        <p:txBody>
          <a:bodyPr/>
          <a:lstStyle/>
          <a:p>
            <a:pPr algn="ctr"/>
            <a:r>
              <a:rPr lang="en-US" dirty="0"/>
              <a:t>Use the anti-plagiarism checklist </a:t>
            </a:r>
            <a:r>
              <a:rPr lang="en-US" sz="3600" dirty="0">
                <a:solidFill>
                  <a:schemeClr val="tx1"/>
                </a:solidFill>
              </a:rPr>
              <a:t>(see handout)</a:t>
            </a:r>
            <a:endParaRPr lang="en-US" dirty="0">
              <a:solidFill>
                <a:schemeClr val="tx1"/>
              </a:solidFill>
            </a:endParaRPr>
          </a:p>
        </p:txBody>
      </p:sp>
      <p:sp>
        <p:nvSpPr>
          <p:cNvPr id="5" name="Content Placeholder 4">
            <a:extLst>
              <a:ext uri="{FF2B5EF4-FFF2-40B4-BE49-F238E27FC236}">
                <a16:creationId xmlns:a16="http://schemas.microsoft.com/office/drawing/2014/main" id="{CDB632AA-E7ED-4849-9A4B-243A20ACE815}"/>
              </a:ext>
            </a:extLst>
          </p:cNvPr>
          <p:cNvSpPr>
            <a:spLocks noGrp="1"/>
          </p:cNvSpPr>
          <p:nvPr>
            <p:ph sz="half" idx="1"/>
          </p:nvPr>
        </p:nvSpPr>
        <p:spPr>
          <a:xfrm>
            <a:off x="419479" y="2131481"/>
            <a:ext cx="3272665" cy="4360333"/>
          </a:xfrm>
          <a:solidFill>
            <a:schemeClr val="accent4">
              <a:lumMod val="20000"/>
              <a:lumOff val="80000"/>
            </a:schemeClr>
          </a:solidFill>
        </p:spPr>
        <p:txBody>
          <a:bodyPr/>
          <a:lstStyle/>
          <a:p>
            <a:pPr algn="ctr"/>
            <a:r>
              <a:rPr lang="en-US" sz="3200" u="sng" dirty="0">
                <a:solidFill>
                  <a:schemeClr val="tx1"/>
                </a:solidFill>
              </a:rPr>
              <a:t>RESEARCH</a:t>
            </a:r>
            <a:r>
              <a:rPr lang="en-US" sz="3200" dirty="0">
                <a:solidFill>
                  <a:schemeClr val="tx1"/>
                </a:solidFill>
              </a:rPr>
              <a:t> </a:t>
            </a:r>
          </a:p>
          <a:p>
            <a:r>
              <a:rPr lang="en-US" dirty="0">
                <a:solidFill>
                  <a:schemeClr val="tx1"/>
                </a:solidFill>
              </a:rPr>
              <a:t>1. Keep a list of all the books, articles, websites, and other sources you use.</a:t>
            </a:r>
          </a:p>
          <a:p>
            <a:r>
              <a:rPr lang="en-US" dirty="0">
                <a:solidFill>
                  <a:schemeClr val="tx1"/>
                </a:solidFill>
              </a:rPr>
              <a:t>2. Keep track of which information came from which sources (and what page, </a:t>
            </a:r>
            <a:r>
              <a:rPr lang="en-US" dirty="0" err="1">
                <a:solidFill>
                  <a:schemeClr val="tx1"/>
                </a:solidFill>
              </a:rPr>
              <a:t>etc</a:t>
            </a:r>
            <a:r>
              <a:rPr lang="en-US" dirty="0">
                <a:solidFill>
                  <a:schemeClr val="tx1"/>
                </a:solidFill>
              </a:rPr>
              <a:t>). </a:t>
            </a:r>
          </a:p>
          <a:p>
            <a:endParaRPr lang="en-US" dirty="0">
              <a:solidFill>
                <a:schemeClr val="tx1"/>
              </a:solidFill>
            </a:endParaRPr>
          </a:p>
        </p:txBody>
      </p:sp>
      <p:sp>
        <p:nvSpPr>
          <p:cNvPr id="7" name="Content Placeholder 4">
            <a:extLst>
              <a:ext uri="{FF2B5EF4-FFF2-40B4-BE49-F238E27FC236}">
                <a16:creationId xmlns:a16="http://schemas.microsoft.com/office/drawing/2014/main" id="{A313F3BE-8CB7-448F-A129-2737492E39EC}"/>
              </a:ext>
            </a:extLst>
          </p:cNvPr>
          <p:cNvSpPr txBox="1">
            <a:spLocks/>
          </p:cNvSpPr>
          <p:nvPr/>
        </p:nvSpPr>
        <p:spPr>
          <a:xfrm>
            <a:off x="3692143" y="2131481"/>
            <a:ext cx="4283457" cy="4360333"/>
          </a:xfrm>
          <a:prstGeom prst="rect">
            <a:avLst/>
          </a:prstGeom>
          <a:solidFill>
            <a:schemeClr val="accent3">
              <a:lumMod val="20000"/>
              <a:lumOff val="80000"/>
            </a:schemeClr>
          </a:solidFill>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18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9pPr>
          </a:lstStyle>
          <a:p>
            <a:pPr algn="ctr"/>
            <a:r>
              <a:rPr lang="en-US" sz="3200" u="sng" dirty="0">
                <a:solidFill>
                  <a:schemeClr val="tx1"/>
                </a:solidFill>
              </a:rPr>
              <a:t>WRITING</a:t>
            </a:r>
            <a:endParaRPr lang="en-US" u="sng" dirty="0">
              <a:solidFill>
                <a:schemeClr val="tx1"/>
              </a:solidFill>
            </a:endParaRPr>
          </a:p>
          <a:p>
            <a:r>
              <a:rPr lang="en-US" dirty="0">
                <a:solidFill>
                  <a:schemeClr val="tx1"/>
                </a:solidFill>
              </a:rPr>
              <a:t>3. Put quotation marks around direct quotes.</a:t>
            </a:r>
          </a:p>
          <a:p>
            <a:r>
              <a:rPr lang="en-US" dirty="0">
                <a:solidFill>
                  <a:schemeClr val="tx1"/>
                </a:solidFill>
              </a:rPr>
              <a:t>4. Give credit to the original source, even if you summarize.</a:t>
            </a:r>
          </a:p>
          <a:p>
            <a:r>
              <a:rPr lang="en-US" dirty="0">
                <a:solidFill>
                  <a:schemeClr val="tx1"/>
                </a:solidFill>
              </a:rPr>
              <a:t>5. If you are unsure of how or if to list a source, check with your teacher or Ms. Whiting</a:t>
            </a:r>
          </a:p>
          <a:p>
            <a:r>
              <a:rPr lang="en-US" dirty="0">
                <a:solidFill>
                  <a:schemeClr val="tx1"/>
                </a:solidFill>
              </a:rPr>
              <a:t>6. Use in-text citations to refer to your Works Cited.</a:t>
            </a:r>
          </a:p>
        </p:txBody>
      </p:sp>
      <p:sp>
        <p:nvSpPr>
          <p:cNvPr id="11" name="Content Placeholder 4">
            <a:extLst>
              <a:ext uri="{FF2B5EF4-FFF2-40B4-BE49-F238E27FC236}">
                <a16:creationId xmlns:a16="http://schemas.microsoft.com/office/drawing/2014/main" id="{B059FB70-FA04-4DB2-ABF1-29B241359A33}"/>
              </a:ext>
            </a:extLst>
          </p:cNvPr>
          <p:cNvSpPr txBox="1">
            <a:spLocks/>
          </p:cNvSpPr>
          <p:nvPr/>
        </p:nvSpPr>
        <p:spPr>
          <a:xfrm>
            <a:off x="7975600" y="2131481"/>
            <a:ext cx="3908044" cy="4360333"/>
          </a:xfrm>
          <a:prstGeom prst="rect">
            <a:avLst/>
          </a:prstGeom>
          <a:solidFill>
            <a:schemeClr val="accent5">
              <a:lumMod val="20000"/>
              <a:lumOff val="80000"/>
            </a:schemeClr>
          </a:solidFill>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0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18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600" kern="1200">
                <a:solidFill>
                  <a:schemeClr val="tx1">
                    <a:lumMod val="85000"/>
                    <a:lumOff val="15000"/>
                  </a:schemeClr>
                </a:solidFill>
                <a:latin typeface="+mn-lt"/>
                <a:ea typeface="+mn-ea"/>
                <a:cs typeface="+mn-cs"/>
              </a:defRPr>
            </a:lvl9pPr>
          </a:lstStyle>
          <a:p>
            <a:pPr algn="ctr"/>
            <a:r>
              <a:rPr lang="en-US" sz="3200" u="sng" dirty="0">
                <a:solidFill>
                  <a:schemeClr val="tx1"/>
                </a:solidFill>
              </a:rPr>
              <a:t>FINAL PAPER</a:t>
            </a:r>
          </a:p>
          <a:p>
            <a:r>
              <a:rPr lang="en-US" dirty="0">
                <a:solidFill>
                  <a:schemeClr val="tx1"/>
                </a:solidFill>
              </a:rPr>
              <a:t>7. Include a Works Cited page containing all books, articles, websites, and other sources.</a:t>
            </a:r>
          </a:p>
          <a:p>
            <a:r>
              <a:rPr lang="en-US" dirty="0">
                <a:solidFill>
                  <a:schemeClr val="tx1"/>
                </a:solidFill>
              </a:rPr>
              <a:t>8. Make sure your Works Cited page is in the correct format. (Your teacher will tell you if they want MLA, APA, </a:t>
            </a:r>
            <a:r>
              <a:rPr lang="en-US" dirty="0" err="1">
                <a:solidFill>
                  <a:schemeClr val="tx1"/>
                </a:solidFill>
              </a:rPr>
              <a:t>etc</a:t>
            </a:r>
            <a:r>
              <a:rPr lang="en-US" dirty="0">
                <a:solidFill>
                  <a:schemeClr val="tx1"/>
                </a:solidFill>
              </a:rPr>
              <a:t>) </a:t>
            </a:r>
          </a:p>
          <a:p>
            <a:endParaRPr lang="en-US" dirty="0">
              <a:solidFill>
                <a:schemeClr val="tx1"/>
              </a:solidFill>
            </a:endParaRPr>
          </a:p>
        </p:txBody>
      </p:sp>
    </p:spTree>
    <p:extLst>
      <p:ext uri="{BB962C8B-B14F-4D97-AF65-F5344CB8AC3E}">
        <p14:creationId xmlns:p14="http://schemas.microsoft.com/office/powerpoint/2010/main" val="433070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5C58A-6C92-4268-B057-862095C5250C}"/>
              </a:ext>
            </a:extLst>
          </p:cNvPr>
          <p:cNvSpPr>
            <a:spLocks noGrp="1"/>
          </p:cNvSpPr>
          <p:nvPr>
            <p:ph type="title"/>
          </p:nvPr>
        </p:nvSpPr>
        <p:spPr>
          <a:xfrm>
            <a:off x="681554" y="1528354"/>
            <a:ext cx="10828891" cy="2442754"/>
          </a:xfrm>
        </p:spPr>
        <p:txBody>
          <a:bodyPr>
            <a:normAutofit fontScale="90000"/>
          </a:bodyPr>
          <a:lstStyle/>
          <a:p>
            <a:pPr algn="ctr">
              <a:lnSpc>
                <a:spcPct val="100000"/>
              </a:lnSpc>
            </a:pPr>
            <a:r>
              <a:rPr lang="en-US" sz="7300" cap="none" dirty="0">
                <a:solidFill>
                  <a:srgbClr val="00B050"/>
                </a:solidFill>
                <a:latin typeface="Aharoni" panose="02010803020104030203" pitchFamily="2" charset="-79"/>
                <a:cs typeface="Aharoni" panose="02010803020104030203" pitchFamily="2" charset="-79"/>
              </a:rPr>
              <a:t>Let me introduce you to your new best friend: </a:t>
            </a:r>
            <a:br>
              <a:rPr lang="en-US" sz="6600" dirty="0">
                <a:latin typeface="Aharoni" panose="02010803020104030203" pitchFamily="2" charset="-79"/>
                <a:cs typeface="Aharoni" panose="02010803020104030203" pitchFamily="2" charset="-79"/>
              </a:rPr>
            </a:br>
            <a:r>
              <a:rPr lang="en-US" sz="7300" cap="none" dirty="0">
                <a:solidFill>
                  <a:schemeClr val="tx1"/>
                </a:solidFill>
                <a:latin typeface="Aharoni" panose="02010803020104030203" pitchFamily="2" charset="-79"/>
                <a:cs typeface="Aharoni" panose="02010803020104030203" pitchFamily="2" charset="-79"/>
                <a:hlinkClick r:id="rId2">
                  <a:extLst>
                    <a:ext uri="{A12FA001-AC4F-418D-AE19-62706E023703}">
                      <ahyp:hlinkClr xmlns:ahyp="http://schemas.microsoft.com/office/drawing/2018/hyperlinkcolor" val="tx"/>
                    </a:ext>
                  </a:extLst>
                </a:hlinkClick>
              </a:rPr>
              <a:t>www.</a:t>
            </a:r>
            <a:r>
              <a:rPr lang="en-US" sz="7300" cap="none" dirty="0">
                <a:solidFill>
                  <a:schemeClr val="tx1"/>
                </a:solidFill>
                <a:highlight>
                  <a:srgbClr val="FFFF00"/>
                </a:highlight>
                <a:latin typeface="Aharoni" panose="02010803020104030203" pitchFamily="2" charset="-79"/>
                <a:cs typeface="Aharoni" panose="02010803020104030203" pitchFamily="2" charset="-79"/>
                <a:hlinkClick r:id="rId2">
                  <a:extLst>
                    <a:ext uri="{A12FA001-AC4F-418D-AE19-62706E023703}">
                      <ahyp:hlinkClr xmlns:ahyp="http://schemas.microsoft.com/office/drawing/2018/hyperlinkcolor" val="tx"/>
                    </a:ext>
                  </a:extLst>
                </a:hlinkClick>
              </a:rPr>
              <a:t>citationmachine.net</a:t>
            </a:r>
            <a:endParaRPr lang="en-US" sz="6600" dirty="0">
              <a:solidFill>
                <a:schemeClr val="tx1"/>
              </a:solidFill>
              <a:highlight>
                <a:srgbClr val="FFFF00"/>
              </a:highlight>
              <a:latin typeface="Aharoni" panose="02010803020104030203" pitchFamily="2" charset="-79"/>
              <a:cs typeface="Aharoni" panose="02010803020104030203" pitchFamily="2" charset="-79"/>
            </a:endParaRPr>
          </a:p>
        </p:txBody>
      </p:sp>
      <p:pic>
        <p:nvPicPr>
          <p:cNvPr id="3" name="Picture 2">
            <a:hlinkClick r:id="rId2"/>
            <a:extLst>
              <a:ext uri="{FF2B5EF4-FFF2-40B4-BE49-F238E27FC236}">
                <a16:creationId xmlns:a16="http://schemas.microsoft.com/office/drawing/2014/main" id="{BE91C0BE-D226-4082-93B0-E912F123D2D2}"/>
              </a:ext>
            </a:extLst>
          </p:cNvPr>
          <p:cNvPicPr>
            <a:picLocks noChangeAspect="1"/>
          </p:cNvPicPr>
          <p:nvPr/>
        </p:nvPicPr>
        <p:blipFill>
          <a:blip r:embed="rId3"/>
          <a:stretch>
            <a:fillRect/>
          </a:stretch>
        </p:blipFill>
        <p:spPr>
          <a:xfrm>
            <a:off x="2259900" y="3971108"/>
            <a:ext cx="7672198" cy="2500810"/>
          </a:xfrm>
          <a:prstGeom prst="rect">
            <a:avLst/>
          </a:prstGeom>
        </p:spPr>
      </p:pic>
    </p:spTree>
    <p:extLst>
      <p:ext uri="{BB962C8B-B14F-4D97-AF65-F5344CB8AC3E}">
        <p14:creationId xmlns:p14="http://schemas.microsoft.com/office/powerpoint/2010/main" val="674032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4" name="Rectangle 7">
            <a:extLst>
              <a:ext uri="{FF2B5EF4-FFF2-40B4-BE49-F238E27FC236}">
                <a16:creationId xmlns:a16="http://schemas.microsoft.com/office/drawing/2014/main" id="{D8A8064B-700C-4331-A7D6-930CEA558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7070CB-016B-4228-B40E-41D35C243EEB}"/>
              </a:ext>
            </a:extLst>
          </p:cNvPr>
          <p:cNvSpPr>
            <a:spLocks noGrp="1"/>
          </p:cNvSpPr>
          <p:nvPr>
            <p:ph type="ctrTitle"/>
          </p:nvPr>
        </p:nvSpPr>
        <p:spPr>
          <a:xfrm>
            <a:off x="4988651" y="538622"/>
            <a:ext cx="5098114" cy="4723194"/>
          </a:xfrm>
        </p:spPr>
        <p:txBody>
          <a:bodyPr anchor="ctr">
            <a:normAutofit fontScale="90000"/>
          </a:bodyPr>
          <a:lstStyle/>
          <a:p>
            <a:r>
              <a:rPr lang="en-US" sz="3800" dirty="0">
                <a:solidFill>
                  <a:schemeClr val="accent3">
                    <a:lumMod val="20000"/>
                    <a:lumOff val="80000"/>
                  </a:schemeClr>
                </a:solidFill>
              </a:rPr>
              <a:t>Be honest</a:t>
            </a:r>
            <a:br>
              <a:rPr lang="en-US" sz="3800" dirty="0"/>
            </a:br>
            <a:br>
              <a:rPr lang="en-US" sz="3800" dirty="0"/>
            </a:br>
            <a:r>
              <a:rPr lang="en-US" sz="3800" dirty="0">
                <a:solidFill>
                  <a:srgbClr val="FFFF00"/>
                </a:solidFill>
              </a:rPr>
              <a:t>Plagiarism has serious consequences</a:t>
            </a:r>
            <a:br>
              <a:rPr lang="en-US" sz="3800" dirty="0"/>
            </a:br>
            <a:br>
              <a:rPr lang="en-US" sz="3800" dirty="0"/>
            </a:br>
            <a:r>
              <a:rPr lang="en-US" sz="3800" dirty="0">
                <a:solidFill>
                  <a:schemeClr val="accent1">
                    <a:lumMod val="60000"/>
                    <a:lumOff val="40000"/>
                  </a:schemeClr>
                </a:solidFill>
              </a:rPr>
              <a:t>Use Citation Machine to create your Works Cited and credit the sources</a:t>
            </a:r>
            <a:br>
              <a:rPr lang="en-US" sz="3800" dirty="0"/>
            </a:br>
            <a:endParaRPr lang="en-US" sz="3800" dirty="0"/>
          </a:p>
        </p:txBody>
      </p:sp>
      <p:sp>
        <p:nvSpPr>
          <p:cNvPr id="15" name="Rectangle 9">
            <a:extLst>
              <a:ext uri="{FF2B5EF4-FFF2-40B4-BE49-F238E27FC236}">
                <a16:creationId xmlns:a16="http://schemas.microsoft.com/office/drawing/2014/main" id="{AD6F6937-3B5A-4391-9F37-58A571B36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C9A400A-A3B9-4541-A76C-2755BB0FA237}"/>
              </a:ext>
            </a:extLst>
          </p:cNvPr>
          <p:cNvSpPr>
            <a:spLocks noGrp="1"/>
          </p:cNvSpPr>
          <p:nvPr>
            <p:ph type="subTitle" idx="1"/>
          </p:nvPr>
        </p:nvSpPr>
        <p:spPr>
          <a:xfrm rot="20556443">
            <a:off x="790269" y="3742366"/>
            <a:ext cx="4019295" cy="1751997"/>
          </a:xfrm>
        </p:spPr>
        <p:txBody>
          <a:bodyPr anchor="ctr">
            <a:normAutofit/>
          </a:bodyPr>
          <a:lstStyle/>
          <a:p>
            <a:r>
              <a:rPr lang="en-US" sz="5400" u="sng" dirty="0">
                <a:solidFill>
                  <a:srgbClr val="FFFFFF"/>
                </a:solidFill>
              </a:rPr>
              <a:t>SUMMARY:</a:t>
            </a:r>
          </a:p>
        </p:txBody>
      </p:sp>
      <p:sp>
        <p:nvSpPr>
          <p:cNvPr id="16" name="Rectangle 11">
            <a:extLst>
              <a:ext uri="{FF2B5EF4-FFF2-40B4-BE49-F238E27FC236}">
                <a16:creationId xmlns:a16="http://schemas.microsoft.com/office/drawing/2014/main" id="{C962AC3C-FEB4-4C6A-8CA6-D570CD009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6196" cy="68580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87008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3">
            <a:extLst>
              <a:ext uri="{FF2B5EF4-FFF2-40B4-BE49-F238E27FC236}">
                <a16:creationId xmlns:a16="http://schemas.microsoft.com/office/drawing/2014/main" id="{E76B318C-A1E7-4DC5-8019-A0E8BDA10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6724A35-E037-4152-BD68-C1FFA57495B4}"/>
              </a:ext>
            </a:extLst>
          </p:cNvPr>
          <p:cNvSpPr>
            <a:spLocks noGrp="1"/>
          </p:cNvSpPr>
          <p:nvPr>
            <p:ph type="title"/>
          </p:nvPr>
        </p:nvSpPr>
        <p:spPr>
          <a:xfrm>
            <a:off x="603504" y="770467"/>
            <a:ext cx="6608963" cy="3352800"/>
          </a:xfrm>
        </p:spPr>
        <p:txBody>
          <a:bodyPr vert="horz" lIns="91440" tIns="45720" rIns="91440" bIns="45720" rtlCol="0" anchor="b">
            <a:normAutofit/>
          </a:bodyPr>
          <a:lstStyle/>
          <a:p>
            <a:pPr>
              <a:lnSpc>
                <a:spcPct val="80000"/>
              </a:lnSpc>
            </a:pPr>
            <a:r>
              <a:rPr lang="en-US" sz="7500" cap="all">
                <a:solidFill>
                  <a:srgbClr val="FFFFFF"/>
                </a:solidFill>
              </a:rPr>
              <a:t>What is </a:t>
            </a:r>
            <a:br>
              <a:rPr lang="en-US" sz="7500" cap="all">
                <a:solidFill>
                  <a:srgbClr val="FFFFFF"/>
                </a:solidFill>
              </a:rPr>
            </a:br>
            <a:r>
              <a:rPr lang="en-US" sz="7500" cap="all">
                <a:solidFill>
                  <a:srgbClr val="FFFFFF"/>
                </a:solidFill>
              </a:rPr>
              <a:t>plagiarism? </a:t>
            </a:r>
          </a:p>
        </p:txBody>
      </p:sp>
      <p:sp>
        <p:nvSpPr>
          <p:cNvPr id="13" name="Rectangle 15">
            <a:extLst>
              <a:ext uri="{FF2B5EF4-FFF2-40B4-BE49-F238E27FC236}">
                <a16:creationId xmlns:a16="http://schemas.microsoft.com/office/drawing/2014/main" id="{4D43CCC9-B6AD-4D53-9C1E-08F5C8CD3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0"/>
            <a:ext cx="46390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diagram&#10;&#10;Description automatically generated">
            <a:extLst>
              <a:ext uri="{FF2B5EF4-FFF2-40B4-BE49-F238E27FC236}">
                <a16:creationId xmlns:a16="http://schemas.microsoft.com/office/drawing/2014/main" id="{350FBD98-A328-48D7-8FF9-1DA634366CB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874675" y="282865"/>
            <a:ext cx="3995592" cy="6292270"/>
          </a:xfrm>
          <a:prstGeom prst="rect">
            <a:avLst/>
          </a:prstGeom>
        </p:spPr>
      </p:pic>
      <p:sp>
        <p:nvSpPr>
          <p:cNvPr id="9" name="TextBox 8">
            <a:extLst>
              <a:ext uri="{FF2B5EF4-FFF2-40B4-BE49-F238E27FC236}">
                <a16:creationId xmlns:a16="http://schemas.microsoft.com/office/drawing/2014/main" id="{BA687364-6C7C-409F-AFC2-630C9651D8E5}"/>
              </a:ext>
            </a:extLst>
          </p:cNvPr>
          <p:cNvSpPr txBox="1"/>
          <p:nvPr/>
        </p:nvSpPr>
        <p:spPr>
          <a:xfrm>
            <a:off x="8671661" y="6475107"/>
            <a:ext cx="2401619"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en.wikipedia.org/wiki/Wikipedia:Plagiarism">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2169707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u="sng" dirty="0"/>
              <a:t>Works Cited </a:t>
            </a:r>
            <a:br>
              <a:rPr lang="en-US" u="sng" dirty="0"/>
            </a:br>
            <a:r>
              <a:rPr lang="en-US" sz="3600" dirty="0"/>
              <a:t>(for this presentation)</a:t>
            </a:r>
            <a:endParaRPr lang="en-US" dirty="0"/>
          </a:p>
        </p:txBody>
      </p:sp>
      <p:sp>
        <p:nvSpPr>
          <p:cNvPr id="3" name="Content Placeholder 2"/>
          <p:cNvSpPr>
            <a:spLocks noGrp="1"/>
          </p:cNvSpPr>
          <p:nvPr>
            <p:ph idx="1"/>
          </p:nvPr>
        </p:nvSpPr>
        <p:spPr>
          <a:xfrm>
            <a:off x="1219200" y="2157731"/>
            <a:ext cx="9753600" cy="4285014"/>
          </a:xfrm>
        </p:spPr>
        <p:txBody>
          <a:bodyPr>
            <a:noAutofit/>
          </a:bodyPr>
          <a:lstStyle/>
          <a:p>
            <a:pPr marL="274320" lvl="1" indent="-457200">
              <a:buNone/>
            </a:pPr>
            <a:r>
              <a:rPr lang="en-US" sz="1600" dirty="0"/>
              <a:t>Bainbridge State College. “Plagiarism: How to avoid it.” Online Video Clip. YouTube. January 5, 2010.  Web.  November 16, 2016.</a:t>
            </a:r>
          </a:p>
          <a:p>
            <a:pPr marL="274320" lvl="1" indent="-457200">
              <a:buNone/>
            </a:pPr>
            <a:r>
              <a:rPr lang="en-US" sz="1600" dirty="0"/>
              <a:t>Whoishostingthis.com/blog. “The Deep Web, The Dark Web &amp; </a:t>
            </a:r>
            <a:r>
              <a:rPr lang="en-US" sz="1600" dirty="0" err="1"/>
              <a:t>Tro</a:t>
            </a:r>
            <a:r>
              <a:rPr lang="en-US" sz="1600" dirty="0"/>
              <a:t>: How to Surf the Secret Internet.” September 14, 2019.</a:t>
            </a:r>
          </a:p>
          <a:p>
            <a:pPr marL="0" indent="-457200">
              <a:buNone/>
            </a:pPr>
            <a:r>
              <a:rPr lang="en-US" sz="1600" dirty="0"/>
              <a:t>Nelson Poynter Memorial Library, “Avoiding Plagiarism: MLA Citation Style”,</a:t>
            </a:r>
          </a:p>
          <a:p>
            <a:pPr marL="640080" lvl="2" indent="-457200">
              <a:buNone/>
            </a:pPr>
            <a:r>
              <a:rPr lang="en-US" sz="1600" dirty="0">
                <a:hlinkClick r:id="rId2"/>
              </a:rPr>
              <a:t>http://decade.it.usf.edu/stpete/lib_modules/AvoidPlagiarismMLA/AvoidPlagiarismMLA_print.html</a:t>
            </a:r>
            <a:r>
              <a:rPr lang="en-US" sz="1600" dirty="0"/>
              <a:t>, February 22, 2016.</a:t>
            </a:r>
          </a:p>
          <a:p>
            <a:pPr marL="0" indent="-457200">
              <a:buNone/>
            </a:pPr>
            <a:r>
              <a:rPr lang="en-US" sz="1600" dirty="0" err="1"/>
              <a:t>Pirillo</a:t>
            </a:r>
            <a:r>
              <a:rPr lang="en-US" sz="1600" dirty="0"/>
              <a:t> &amp; Fitz, shared on Grammarly.com. </a:t>
            </a:r>
          </a:p>
          <a:p>
            <a:pPr marL="640080" lvl="2" indent="-457200">
              <a:buNone/>
            </a:pPr>
            <a:r>
              <a:rPr lang="en-US" sz="1600" dirty="0">
                <a:hlinkClick r:id="rId3"/>
              </a:rPr>
              <a:t>http://www.grammarly.com/blog/2015/5-most-effective-methods-for-avoiding-plagiarism/</a:t>
            </a:r>
            <a:r>
              <a:rPr lang="en-US" sz="1600" dirty="0"/>
              <a:t>, 2016.</a:t>
            </a:r>
          </a:p>
          <a:p>
            <a:pPr marL="182880" lvl="1" indent="-457200">
              <a:buNone/>
            </a:pPr>
            <a:r>
              <a:rPr lang="en-US" sz="1600" dirty="0"/>
              <a:t>Preuss School: Website Evaluation. CSU Chico CRAAP Test for the UC San Diego Library. 2019.</a:t>
            </a:r>
          </a:p>
          <a:p>
            <a:pPr marL="182880" lvl="1" indent="-457200">
              <a:buNone/>
            </a:pPr>
            <a:r>
              <a:rPr lang="en-US" sz="1600" dirty="0" err="1"/>
              <a:t>Zimdars</a:t>
            </a:r>
            <a:r>
              <a:rPr lang="en-US" sz="1600" dirty="0"/>
              <a:t>, Melissa. </a:t>
            </a:r>
            <a:r>
              <a:rPr lang="en-US" sz="1600" i="1" dirty="0"/>
              <a:t>More Tips for Analyzing News Sources. </a:t>
            </a:r>
            <a:r>
              <a:rPr lang="en-US" sz="1600" dirty="0"/>
              <a:t> James C. </a:t>
            </a:r>
            <a:r>
              <a:rPr lang="en-US" sz="1600" dirty="0" err="1"/>
              <a:t>Enochs</a:t>
            </a:r>
            <a:r>
              <a:rPr lang="en-US" sz="1600" dirty="0"/>
              <a:t> High School. 2019</a:t>
            </a:r>
          </a:p>
          <a:p>
            <a:pPr marL="438912" lvl="1" indent="-457200">
              <a:buNone/>
            </a:pPr>
            <a:endParaRPr lang="en-US" sz="1600" dirty="0"/>
          </a:p>
          <a:p>
            <a:pPr marL="438912" lvl="1" indent="-457200">
              <a:buNone/>
            </a:pPr>
            <a:r>
              <a:rPr lang="en-US" sz="1600" i="1" dirty="0"/>
              <a:t>Thank you to the following for information adapted for this presentation: Wendy Haws, Natalie Whiting, Amy Whiting</a:t>
            </a:r>
          </a:p>
          <a:p>
            <a:pPr marL="640080" lvl="2" indent="-457200">
              <a:buNone/>
            </a:pPr>
            <a:endParaRPr lang="en-US" sz="1200" dirty="0"/>
          </a:p>
        </p:txBody>
      </p:sp>
    </p:spTree>
    <p:extLst>
      <p:ext uri="{BB962C8B-B14F-4D97-AF65-F5344CB8AC3E}">
        <p14:creationId xmlns:p14="http://schemas.microsoft.com/office/powerpoint/2010/main" val="3698576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2937" y="235132"/>
            <a:ext cx="7025339" cy="1535666"/>
          </a:xfrm>
        </p:spPr>
        <p:txBody>
          <a:bodyPr>
            <a:normAutofit/>
          </a:bodyPr>
          <a:lstStyle/>
          <a:p>
            <a:r>
              <a:rPr lang="en-US" sz="6000" dirty="0">
                <a:solidFill>
                  <a:schemeClr val="tx1"/>
                </a:solidFill>
              </a:rPr>
              <a:t>What is plagiarism?</a:t>
            </a:r>
          </a:p>
        </p:txBody>
      </p:sp>
      <p:sp>
        <p:nvSpPr>
          <p:cNvPr id="3" name="Content Placeholder 2"/>
          <p:cNvSpPr>
            <a:spLocks noGrp="1"/>
          </p:cNvSpPr>
          <p:nvPr>
            <p:ph idx="1"/>
          </p:nvPr>
        </p:nvSpPr>
        <p:spPr>
          <a:xfrm>
            <a:off x="796833" y="1475715"/>
            <a:ext cx="10302679" cy="5147154"/>
          </a:xfrm>
        </p:spPr>
        <p:txBody>
          <a:bodyPr>
            <a:normAutofit fontScale="25000" lnSpcReduction="20000"/>
          </a:bodyPr>
          <a:lstStyle/>
          <a:p>
            <a:pPr marL="0" indent="0">
              <a:lnSpc>
                <a:spcPct val="120000"/>
              </a:lnSpc>
              <a:buNone/>
            </a:pPr>
            <a:r>
              <a:rPr lang="en-US" sz="12800" dirty="0"/>
              <a:t>Plagiarism is the use of the </a:t>
            </a:r>
            <a:r>
              <a:rPr lang="en-US" sz="12800" dirty="0">
                <a:solidFill>
                  <a:schemeClr val="accent1"/>
                </a:solidFill>
              </a:rPr>
              <a:t>words </a:t>
            </a:r>
            <a:r>
              <a:rPr lang="en-US" sz="12800" i="1" dirty="0">
                <a:solidFill>
                  <a:schemeClr val="accent1"/>
                </a:solidFill>
              </a:rPr>
              <a:t>and ideas </a:t>
            </a:r>
            <a:r>
              <a:rPr lang="en-US" sz="12800" dirty="0"/>
              <a:t>of others </a:t>
            </a:r>
            <a:r>
              <a:rPr lang="en-US" sz="12800" u="sng" dirty="0"/>
              <a:t>as if they were your </a:t>
            </a:r>
            <a:r>
              <a:rPr lang="en-US" sz="12900" u="sng" dirty="0"/>
              <a:t>own</a:t>
            </a:r>
            <a:r>
              <a:rPr lang="en-US" sz="12900" dirty="0"/>
              <a:t>. This is dishonest and unethical and usually results in serious consequences.</a:t>
            </a:r>
          </a:p>
          <a:p>
            <a:pPr marL="0" indent="0">
              <a:buNone/>
            </a:pPr>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r>
              <a:rPr lang="en-US" sz="4300" dirty="0"/>
              <a:t>               Bainbridge State College, 2010</a:t>
            </a:r>
          </a:p>
          <a:p>
            <a:pPr marL="0" indent="0">
              <a:buNone/>
            </a:pPr>
            <a:endParaRPr lang="en-US" dirty="0"/>
          </a:p>
        </p:txBody>
      </p:sp>
      <p:pic>
        <p:nvPicPr>
          <p:cNvPr id="5"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4825" y="3154413"/>
            <a:ext cx="5144566" cy="2861665"/>
          </a:xfrm>
          <a:prstGeom prst="rect">
            <a:avLst/>
          </a:prstGeom>
        </p:spPr>
      </p:pic>
    </p:spTree>
    <p:extLst>
      <p:ext uri="{BB962C8B-B14F-4D97-AF65-F5344CB8AC3E}">
        <p14:creationId xmlns:p14="http://schemas.microsoft.com/office/powerpoint/2010/main" val="30202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6" end="16"/>
                                            </p:txEl>
                                          </p:spTgt>
                                        </p:tgtEl>
                                        <p:attrNameLst>
                                          <p:attrName>style.visibility</p:attrName>
                                        </p:attrNameLst>
                                      </p:cBhvr>
                                      <p:to>
                                        <p:strVal val="visible"/>
                                      </p:to>
                                    </p:set>
                                    <p:animEffect transition="in" filter="fade">
                                      <p:cBhvr>
                                        <p:cTn id="12"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video>
              <p:cMediaNode vol="40909">
                <p:cTn id="18" fill="hold" display="0">
                  <p:stCondLst>
                    <p:cond delay="indefinite"/>
                  </p:stCondLst>
                </p:cTn>
                <p:tgtEl>
                  <p:spTgt spid="5"/>
                </p:tgtEl>
              </p:cMediaNode>
            </p:video>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624" y="4808215"/>
            <a:ext cx="6400800" cy="1015663"/>
          </a:xfrm>
          <a:prstGeom prst="rect">
            <a:avLst/>
          </a:prstGeom>
          <a:solidFill>
            <a:schemeClr val="accent3">
              <a:lumMod val="20000"/>
              <a:lumOff val="80000"/>
            </a:schemeClr>
          </a:solidFill>
          <a:ln>
            <a:noFill/>
          </a:ln>
        </p:spPr>
        <p:style>
          <a:lnRef idx="2">
            <a:schemeClr val="accent4"/>
          </a:lnRef>
          <a:fillRef idx="1">
            <a:schemeClr val="lt1"/>
          </a:fillRef>
          <a:effectRef idx="0">
            <a:schemeClr val="accent4"/>
          </a:effectRef>
          <a:fontRef idx="minor">
            <a:schemeClr val="dk1"/>
          </a:fontRef>
        </p:style>
        <p:txBody>
          <a:bodyPr wrap="square">
            <a:spAutoFit/>
          </a:bodyPr>
          <a:lstStyle/>
          <a:p>
            <a:r>
              <a:rPr lang="en-US" sz="2000" dirty="0"/>
              <a:t>Allowing someone else to copy your work or copying someone else’s work and presenting it as your own is </a:t>
            </a:r>
            <a:r>
              <a:rPr lang="en-US" sz="2000" u="sng" dirty="0">
                <a:solidFill>
                  <a:schemeClr val="tx1"/>
                </a:solidFill>
              </a:rPr>
              <a:t>COLLUSION</a:t>
            </a:r>
            <a:r>
              <a:rPr lang="en-US" sz="2000" dirty="0"/>
              <a:t>. It’s a crime.</a:t>
            </a:r>
          </a:p>
        </p:txBody>
      </p:sp>
      <p:sp>
        <p:nvSpPr>
          <p:cNvPr id="3" name="Rectangle 2"/>
          <p:cNvSpPr/>
          <p:nvPr/>
        </p:nvSpPr>
        <p:spPr>
          <a:xfrm>
            <a:off x="2585357" y="3228968"/>
            <a:ext cx="8166100" cy="1015663"/>
          </a:xfrm>
          <a:prstGeom prst="rect">
            <a:avLst/>
          </a:prstGeom>
          <a:solidFill>
            <a:schemeClr val="accent4">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000" u="sng" dirty="0">
                <a:solidFill>
                  <a:schemeClr val="tx1"/>
                </a:solidFill>
                <a:ea typeface="Times New Roman" panose="02020603050405020304" pitchFamily="18" charset="0"/>
                <a:cs typeface="Segoe UI" panose="020B0502040204020203" pitchFamily="34" charset="0"/>
              </a:rPr>
              <a:t>SELF-PLAGIARISM</a:t>
            </a:r>
            <a:r>
              <a:rPr lang="en-US" sz="2000" dirty="0">
                <a:solidFill>
                  <a:schemeClr val="tx1"/>
                </a:solidFill>
                <a:ea typeface="Times New Roman" panose="02020603050405020304" pitchFamily="18" charset="0"/>
                <a:cs typeface="Segoe UI" panose="020B0502040204020203" pitchFamily="34" charset="0"/>
              </a:rPr>
              <a:t>: </a:t>
            </a:r>
            <a:r>
              <a:rPr lang="en-US" sz="2000" dirty="0">
                <a:ea typeface="Times New Roman" panose="02020603050405020304" pitchFamily="18" charset="0"/>
                <a:cs typeface="Segoe UI" panose="020B0502040204020203" pitchFamily="34" charset="0"/>
              </a:rPr>
              <a:t>"Recycling" your own work but pretending it is new work is plagiarizing yourself, because it is not a new creation for the current assignment. It’s not okay, unless authorized by your instructor. </a:t>
            </a:r>
            <a:endParaRPr lang="en-US" sz="2000" dirty="0"/>
          </a:p>
        </p:txBody>
      </p:sp>
      <p:sp>
        <p:nvSpPr>
          <p:cNvPr id="5" name="Rectangle 4"/>
          <p:cNvSpPr/>
          <p:nvPr/>
        </p:nvSpPr>
        <p:spPr>
          <a:xfrm>
            <a:off x="359818" y="346303"/>
            <a:ext cx="11472371" cy="1938992"/>
          </a:xfrm>
          <a:prstGeom prst="rect">
            <a:avLst/>
          </a:prstGeom>
          <a:noFill/>
        </p:spPr>
        <p:txBody>
          <a:bodyPr wrap="none" lIns="91440" tIns="45720" rIns="91440" bIns="45720">
            <a:spAutoFit/>
          </a:bodyPr>
          <a:lstStyle/>
          <a:p>
            <a:pPr algn="ctr"/>
            <a:r>
              <a:rPr lang="en-US" sz="6600" b="1" u="sng" dirty="0">
                <a:ln w="22225">
                  <a:noFill/>
                  <a:prstDash val="solid"/>
                </a:ln>
              </a:rPr>
              <a:t>OTHER TYPES OF PLAGIARISM:</a:t>
            </a:r>
          </a:p>
          <a:p>
            <a:pPr algn="ctr"/>
            <a:r>
              <a:rPr lang="en-US" sz="5400" b="1" dirty="0">
                <a:ln w="22225">
                  <a:solidFill>
                    <a:schemeClr val="accent2"/>
                  </a:solidFill>
                  <a:prstDash val="solid"/>
                </a:ln>
                <a:solidFill>
                  <a:schemeClr val="accent2">
                    <a:lumMod val="40000"/>
                    <a:lumOff val="60000"/>
                  </a:schemeClr>
                </a:solidFill>
              </a:rPr>
              <a:t> </a:t>
            </a:r>
          </a:p>
        </p:txBody>
      </p:sp>
      <p:sp>
        <p:nvSpPr>
          <p:cNvPr id="6" name="Rectangle 5"/>
          <p:cNvSpPr/>
          <p:nvPr/>
        </p:nvSpPr>
        <p:spPr>
          <a:xfrm>
            <a:off x="812624" y="1759997"/>
            <a:ext cx="5714925" cy="707886"/>
          </a:xfrm>
          <a:prstGeom prst="rect">
            <a:avLst/>
          </a:prstGeom>
          <a:solidFill>
            <a:schemeClr val="accent1">
              <a:lumMod val="40000"/>
              <a:lumOff val="60000"/>
            </a:schemeClr>
          </a:solid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altLang="en-US" sz="2000" u="sng" dirty="0">
                <a:solidFill>
                  <a:schemeClr val="tx1"/>
                </a:solidFill>
              </a:rPr>
              <a:t>ACCIDENTAL PLAGIARISM</a:t>
            </a:r>
            <a:r>
              <a:rPr lang="en-US" altLang="en-US" sz="2000" dirty="0">
                <a:solidFill>
                  <a:schemeClr val="tx1"/>
                </a:solidFill>
              </a:rPr>
              <a:t>: </a:t>
            </a:r>
            <a:r>
              <a:rPr lang="en-US" altLang="en-US" sz="2000" dirty="0"/>
              <a:t>Not</a:t>
            </a:r>
            <a:r>
              <a:rPr lang="en-US" altLang="en-US" sz="2000" dirty="0">
                <a:solidFill>
                  <a:schemeClr val="accent1">
                    <a:lumMod val="75000"/>
                  </a:schemeClr>
                </a:solidFill>
              </a:rPr>
              <a:t> </a:t>
            </a:r>
            <a:r>
              <a:rPr lang="en-US" altLang="en-US" sz="2000" dirty="0"/>
              <a:t>citing your sources properly. (We’ll talk about this later) </a:t>
            </a:r>
          </a:p>
        </p:txBody>
      </p:sp>
      <p:pic>
        <p:nvPicPr>
          <p:cNvPr id="7" name="Picture 6" descr="Logo&#10;&#10;Description automatically generated">
            <a:extLst>
              <a:ext uri="{FF2B5EF4-FFF2-40B4-BE49-F238E27FC236}">
                <a16:creationId xmlns:a16="http://schemas.microsoft.com/office/drawing/2014/main" id="{F3AE98CA-F6E4-44B0-AEAF-A2703A69C502}"/>
              </a:ext>
            </a:extLst>
          </p:cNvPr>
          <p:cNvPicPr>
            <a:picLocks noChangeAspect="1"/>
          </p:cNvPicPr>
          <p:nvPr/>
        </p:nvPicPr>
        <p:blipFill>
          <a:blip r:embed="rId2">
            <a:duotone>
              <a:schemeClr val="accent3">
                <a:shade val="45000"/>
                <a:satMod val="135000"/>
              </a:schemeClr>
              <a:prstClr val="white"/>
            </a:duotone>
            <a:extLst>
              <a:ext uri="{837473B0-CC2E-450A-ABE3-18F120FF3D39}">
                <a1611:picAttrSrcUrl xmlns:a1611="http://schemas.microsoft.com/office/drawing/2016/11/main" r:id="rId3"/>
              </a:ext>
            </a:extLst>
          </a:blip>
          <a:stretch>
            <a:fillRect/>
          </a:stretch>
        </p:blipFill>
        <p:spPr>
          <a:xfrm>
            <a:off x="7694023" y="4427220"/>
            <a:ext cx="3758112" cy="1948786"/>
          </a:xfrm>
          <a:prstGeom prst="rect">
            <a:avLst/>
          </a:prstGeom>
        </p:spPr>
      </p:pic>
      <p:sp>
        <p:nvSpPr>
          <p:cNvPr id="8" name="TextBox 7">
            <a:extLst>
              <a:ext uri="{FF2B5EF4-FFF2-40B4-BE49-F238E27FC236}">
                <a16:creationId xmlns:a16="http://schemas.microsoft.com/office/drawing/2014/main" id="{A60E65A2-BCE5-421A-9806-410AFF10716E}"/>
              </a:ext>
            </a:extLst>
          </p:cNvPr>
          <p:cNvSpPr txBox="1"/>
          <p:nvPr/>
        </p:nvSpPr>
        <p:spPr>
          <a:xfrm>
            <a:off x="9044411" y="6327031"/>
            <a:ext cx="1919335" cy="369332"/>
          </a:xfrm>
          <a:prstGeom prst="rect">
            <a:avLst/>
          </a:prstGeom>
          <a:noFill/>
        </p:spPr>
        <p:txBody>
          <a:bodyPr wrap="square" rtlCol="0">
            <a:spAutoFit/>
          </a:bodyPr>
          <a:lstStyle/>
          <a:p>
            <a:r>
              <a:rPr lang="en-US" sz="900" dirty="0">
                <a:hlinkClick r:id="rId3" tooltip="http://www.internetmonk.com/archive/81034"/>
              </a:rPr>
              <a:t>This Photo</a:t>
            </a:r>
            <a:r>
              <a:rPr lang="en-US" sz="900" dirty="0"/>
              <a:t> by Unknown Author is licensed under </a:t>
            </a:r>
            <a:r>
              <a:rPr lang="en-US" sz="900" dirty="0">
                <a:hlinkClick r:id="rId4" tooltip="https://creativecommons.org/licenses/by-nc-nd/3.0/"/>
              </a:rPr>
              <a:t>CC BY-NC-ND</a:t>
            </a:r>
            <a:endParaRPr lang="en-US" sz="900" dirty="0"/>
          </a:p>
        </p:txBody>
      </p:sp>
      <p:pic>
        <p:nvPicPr>
          <p:cNvPr id="10" name="Picture 9" descr="A picture containing text, businesscard, queen, vector graphics&#10;&#10;Description automatically generated">
            <a:extLst>
              <a:ext uri="{FF2B5EF4-FFF2-40B4-BE49-F238E27FC236}">
                <a16:creationId xmlns:a16="http://schemas.microsoft.com/office/drawing/2014/main" id="{C820E970-C8B9-4551-B4A5-61E7ACAE32B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96950" y="2808969"/>
            <a:ext cx="1780041" cy="1780041"/>
          </a:xfrm>
          <a:prstGeom prst="rect">
            <a:avLst/>
          </a:prstGeom>
        </p:spPr>
      </p:pic>
      <p:sp>
        <p:nvSpPr>
          <p:cNvPr id="11" name="TextBox 10">
            <a:extLst>
              <a:ext uri="{FF2B5EF4-FFF2-40B4-BE49-F238E27FC236}">
                <a16:creationId xmlns:a16="http://schemas.microsoft.com/office/drawing/2014/main" id="{7873A75B-E14B-430B-8A71-2EF30C77D770}"/>
              </a:ext>
            </a:extLst>
          </p:cNvPr>
          <p:cNvSpPr txBox="1"/>
          <p:nvPr/>
        </p:nvSpPr>
        <p:spPr>
          <a:xfrm>
            <a:off x="6721940" y="6341295"/>
            <a:ext cx="1463567" cy="507831"/>
          </a:xfrm>
          <a:prstGeom prst="rect">
            <a:avLst/>
          </a:prstGeom>
          <a:noFill/>
        </p:spPr>
        <p:txBody>
          <a:bodyPr wrap="square" rtlCol="0">
            <a:spAutoFit/>
          </a:bodyPr>
          <a:lstStyle/>
          <a:p>
            <a:r>
              <a:rPr lang="en-US" sz="900" dirty="0">
                <a:hlinkClick r:id="rId6" tooltip="https://commons.wikimedia.org/wiki/File:General_Recycling_Symbol.svg"/>
              </a:rPr>
              <a:t>This Photo</a:t>
            </a:r>
            <a:r>
              <a:rPr lang="en-US" sz="900" dirty="0"/>
              <a:t> by Unknown Author is licensed under </a:t>
            </a:r>
            <a:r>
              <a:rPr lang="en-US" sz="900" dirty="0">
                <a:hlinkClick r:id="rId7" tooltip="https://creativecommons.org/licenses/by-sa/3.0/"/>
              </a:rPr>
              <a:t>CC BY-SA</a:t>
            </a:r>
            <a:endParaRPr lang="en-US" sz="900" dirty="0"/>
          </a:p>
        </p:txBody>
      </p:sp>
      <p:pic>
        <p:nvPicPr>
          <p:cNvPr id="13" name="Picture 12" descr="Logo&#10;&#10;Description automatically generated">
            <a:extLst>
              <a:ext uri="{FF2B5EF4-FFF2-40B4-BE49-F238E27FC236}">
                <a16:creationId xmlns:a16="http://schemas.microsoft.com/office/drawing/2014/main" id="{F1404894-DEC6-47A5-BA7B-63F0F2108FBF}"/>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6991783" y="1583918"/>
            <a:ext cx="1898720" cy="1338597"/>
          </a:xfrm>
          <a:prstGeom prst="rect">
            <a:avLst/>
          </a:prstGeom>
        </p:spPr>
      </p:pic>
    </p:spTree>
    <p:extLst>
      <p:ext uri="{BB962C8B-B14F-4D97-AF65-F5344CB8AC3E}">
        <p14:creationId xmlns:p14="http://schemas.microsoft.com/office/powerpoint/2010/main" val="1330145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E76B318C-A1E7-4DC5-8019-A0E8BDA10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6724A35-E037-4152-BD68-C1FFA57495B4}"/>
              </a:ext>
            </a:extLst>
          </p:cNvPr>
          <p:cNvSpPr>
            <a:spLocks noGrp="1"/>
          </p:cNvSpPr>
          <p:nvPr>
            <p:ph type="title"/>
          </p:nvPr>
        </p:nvSpPr>
        <p:spPr>
          <a:xfrm>
            <a:off x="622249" y="1110101"/>
            <a:ext cx="6608963" cy="3352800"/>
          </a:xfrm>
        </p:spPr>
        <p:txBody>
          <a:bodyPr vert="horz" lIns="91440" tIns="45720" rIns="91440" bIns="45720" rtlCol="0" anchor="b">
            <a:normAutofit/>
          </a:bodyPr>
          <a:lstStyle/>
          <a:p>
            <a:pPr>
              <a:lnSpc>
                <a:spcPct val="80000"/>
              </a:lnSpc>
            </a:pPr>
            <a:r>
              <a:rPr lang="en-US" sz="7500" cap="all" dirty="0">
                <a:solidFill>
                  <a:srgbClr val="FFFFFF"/>
                </a:solidFill>
              </a:rPr>
              <a:t>Why should you avoid plagiarism?</a:t>
            </a:r>
          </a:p>
        </p:txBody>
      </p:sp>
      <p:sp>
        <p:nvSpPr>
          <p:cNvPr id="9" name="Rectangle 11">
            <a:extLst>
              <a:ext uri="{FF2B5EF4-FFF2-40B4-BE49-F238E27FC236}">
                <a16:creationId xmlns:a16="http://schemas.microsoft.com/office/drawing/2014/main" id="{4D43CCC9-B6AD-4D53-9C1E-08F5C8CD3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0"/>
            <a:ext cx="46390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5E4A1DC5-054A-443F-B16F-A139791B546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196408" y="1818124"/>
            <a:ext cx="3352128" cy="3201282"/>
          </a:xfrm>
          <a:prstGeom prst="rect">
            <a:avLst/>
          </a:prstGeom>
        </p:spPr>
      </p:pic>
      <p:sp>
        <p:nvSpPr>
          <p:cNvPr id="5" name="TextBox 4">
            <a:extLst>
              <a:ext uri="{FF2B5EF4-FFF2-40B4-BE49-F238E27FC236}">
                <a16:creationId xmlns:a16="http://schemas.microsoft.com/office/drawing/2014/main" id="{A15BCC9C-F3A9-43CF-8045-40B4DB3FCE7F}"/>
              </a:ext>
            </a:extLst>
          </p:cNvPr>
          <p:cNvSpPr txBox="1"/>
          <p:nvPr/>
        </p:nvSpPr>
        <p:spPr>
          <a:xfrm>
            <a:off x="9146917" y="4819351"/>
            <a:ext cx="2401619"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nancynwilson.com/internet-safety-resources">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419417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4766" y="555861"/>
            <a:ext cx="10058400" cy="1371600"/>
          </a:xfrm>
        </p:spPr>
        <p:txBody>
          <a:bodyPr>
            <a:noAutofit/>
          </a:bodyPr>
          <a:lstStyle/>
          <a:p>
            <a:r>
              <a:rPr lang="en-US" sz="6000" dirty="0">
                <a:solidFill>
                  <a:srgbClr val="00B050"/>
                </a:solidFill>
              </a:rPr>
              <a:t>What are the consequences of plagiarism?</a:t>
            </a:r>
          </a:p>
        </p:txBody>
      </p:sp>
      <p:sp>
        <p:nvSpPr>
          <p:cNvPr id="3" name="Content Placeholder 2"/>
          <p:cNvSpPr>
            <a:spLocks noGrp="1"/>
          </p:cNvSpPr>
          <p:nvPr>
            <p:ph idx="1"/>
          </p:nvPr>
        </p:nvSpPr>
        <p:spPr>
          <a:xfrm>
            <a:off x="574765" y="2055864"/>
            <a:ext cx="10814957" cy="3749040"/>
          </a:xfrm>
        </p:spPr>
        <p:txBody>
          <a:bodyPr anchor="t">
            <a:normAutofit/>
          </a:bodyPr>
          <a:lstStyle/>
          <a:p>
            <a:pPr marL="0" indent="0">
              <a:lnSpc>
                <a:spcPct val="110000"/>
              </a:lnSpc>
              <a:buNone/>
            </a:pPr>
            <a:r>
              <a:rPr lang="en-US" sz="2800" dirty="0"/>
              <a:t>1. Loss of credit for the assignment.</a:t>
            </a:r>
          </a:p>
          <a:p>
            <a:pPr marL="0" indent="0">
              <a:lnSpc>
                <a:spcPct val="110000"/>
              </a:lnSpc>
              <a:buNone/>
            </a:pPr>
            <a:r>
              <a:rPr lang="en-US" sz="2800" dirty="0"/>
              <a:t>2. “U” in citizenship.</a:t>
            </a:r>
          </a:p>
          <a:p>
            <a:pPr marL="0" indent="0">
              <a:lnSpc>
                <a:spcPct val="110000"/>
              </a:lnSpc>
              <a:buNone/>
            </a:pPr>
            <a:r>
              <a:rPr lang="en-US" sz="2800" dirty="0"/>
              <a:t>3. Loss of respect /destroyed reputation.</a:t>
            </a:r>
          </a:p>
          <a:p>
            <a:pPr marL="0" indent="0">
              <a:lnSpc>
                <a:spcPct val="110000"/>
              </a:lnSpc>
              <a:buNone/>
            </a:pPr>
            <a:r>
              <a:rPr lang="en-US" sz="2800" dirty="0"/>
              <a:t>4. At college level, you can be expelled.</a:t>
            </a:r>
          </a:p>
          <a:p>
            <a:pPr marL="0" indent="0">
              <a:lnSpc>
                <a:spcPct val="110000"/>
              </a:lnSpc>
              <a:buNone/>
            </a:pPr>
            <a:r>
              <a:rPr lang="en-US" sz="2800" dirty="0"/>
              <a:t>5. At work, you can lose your job.</a:t>
            </a:r>
          </a:p>
          <a:p>
            <a:pPr marL="0" indent="0">
              <a:lnSpc>
                <a:spcPct val="110000"/>
              </a:lnSpc>
              <a:buNone/>
            </a:pPr>
            <a:r>
              <a:rPr lang="en-US" sz="2800" dirty="0"/>
              <a:t>6. Depending on the situation, there may be legal repercussions.</a:t>
            </a:r>
          </a:p>
          <a:p>
            <a:pPr marL="0" indent="0">
              <a:lnSpc>
                <a:spcPct val="110000"/>
              </a:lnSpc>
              <a:buNone/>
            </a:pPr>
            <a:endParaRPr lang="en-US" sz="1700" dirty="0"/>
          </a:p>
          <a:p>
            <a:pPr marL="0" indent="0">
              <a:lnSpc>
                <a:spcPct val="110000"/>
              </a:lnSpc>
              <a:buNone/>
            </a:pPr>
            <a:endParaRPr lang="en-US" sz="1700" dirty="0"/>
          </a:p>
          <a:p>
            <a:pPr marL="0" indent="0">
              <a:lnSpc>
                <a:spcPct val="110000"/>
              </a:lnSpc>
              <a:buNone/>
            </a:pPr>
            <a:endParaRPr lang="en-US" sz="1700" dirty="0"/>
          </a:p>
        </p:txBody>
      </p:sp>
      <p:pic>
        <p:nvPicPr>
          <p:cNvPr id="4" name="Picture 3">
            <a:extLst>
              <a:ext uri="{FF2B5EF4-FFF2-40B4-BE49-F238E27FC236}">
                <a16:creationId xmlns:a16="http://schemas.microsoft.com/office/drawing/2014/main" id="{329AAF73-0A37-4A34-A331-FF68511D753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026184" y="1357077"/>
            <a:ext cx="4591050" cy="2457891"/>
          </a:xfrm>
          <a:prstGeom prst="rect">
            <a:avLst/>
          </a:prstGeom>
        </p:spPr>
      </p:pic>
      <p:sp>
        <p:nvSpPr>
          <p:cNvPr id="5" name="TextBox 4">
            <a:extLst>
              <a:ext uri="{FF2B5EF4-FFF2-40B4-BE49-F238E27FC236}">
                <a16:creationId xmlns:a16="http://schemas.microsoft.com/office/drawing/2014/main" id="{30C2843F-D569-4874-A556-1D73E05D6160}"/>
              </a:ext>
            </a:extLst>
          </p:cNvPr>
          <p:cNvSpPr txBox="1"/>
          <p:nvPr/>
        </p:nvSpPr>
        <p:spPr>
          <a:xfrm>
            <a:off x="8519069" y="3827955"/>
            <a:ext cx="4928507" cy="230832"/>
          </a:xfrm>
          <a:prstGeom prst="rect">
            <a:avLst/>
          </a:prstGeom>
          <a:noFill/>
        </p:spPr>
        <p:txBody>
          <a:bodyPr wrap="square" rtlCol="0">
            <a:spAutoFit/>
          </a:bodyPr>
          <a:lstStyle/>
          <a:p>
            <a:r>
              <a:rPr lang="en-US" sz="900" dirty="0">
                <a:hlinkClick r:id="rId3" tooltip="https://iblnews.org/coursera-users-complaint-about-cheating-and-plagiarism-on-peer-assignments/"/>
              </a:rPr>
              <a:t>This Photo</a:t>
            </a:r>
            <a:r>
              <a:rPr lang="en-US" sz="900" dirty="0"/>
              <a:t> by Unknown Author is licensed under </a:t>
            </a:r>
            <a:r>
              <a:rPr lang="en-US" sz="900" dirty="0">
                <a:hlinkClick r:id="rId4" tooltip="https://creativecommons.org/licenses/by/3.0/"/>
              </a:rPr>
              <a:t>CC BY</a:t>
            </a:r>
            <a:endParaRPr lang="en-US" sz="900" dirty="0"/>
          </a:p>
        </p:txBody>
      </p:sp>
    </p:spTree>
    <p:extLst>
      <p:ext uri="{BB962C8B-B14F-4D97-AF65-F5344CB8AC3E}">
        <p14:creationId xmlns:p14="http://schemas.microsoft.com/office/powerpoint/2010/main" val="38730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0" name="Rectangle 35">
            <a:extLst>
              <a:ext uri="{FF2B5EF4-FFF2-40B4-BE49-F238E27FC236}">
                <a16:creationId xmlns:a16="http://schemas.microsoft.com/office/drawing/2014/main" id="{E76B318C-A1E7-4DC5-8019-A0E8BDA10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8F9CB0C-7215-40A3-B718-51D122E80988}"/>
              </a:ext>
            </a:extLst>
          </p:cNvPr>
          <p:cNvSpPr>
            <a:spLocks noGrp="1"/>
          </p:cNvSpPr>
          <p:nvPr>
            <p:ph type="title"/>
          </p:nvPr>
        </p:nvSpPr>
        <p:spPr>
          <a:xfrm>
            <a:off x="603504" y="770467"/>
            <a:ext cx="6608963" cy="3352800"/>
          </a:xfrm>
        </p:spPr>
        <p:txBody>
          <a:bodyPr vert="horz" lIns="91440" tIns="45720" rIns="91440" bIns="45720" rtlCol="0" anchor="b">
            <a:normAutofit/>
          </a:bodyPr>
          <a:lstStyle/>
          <a:p>
            <a:pPr>
              <a:lnSpc>
                <a:spcPct val="80000"/>
              </a:lnSpc>
            </a:pPr>
            <a:r>
              <a:rPr lang="en-US" sz="4800" b="1" dirty="0">
                <a:solidFill>
                  <a:srgbClr val="FFFFFF"/>
                </a:solidFill>
                <a:sym typeface="Wingdings" panose="05000000000000000000" pitchFamily="2" charset="2"/>
              </a:rPr>
              <a:t>So how do I avoid plagiarism while still using sources?</a:t>
            </a:r>
            <a:endParaRPr lang="en-US" sz="4800" b="1" dirty="0">
              <a:solidFill>
                <a:srgbClr val="FFFFFF"/>
              </a:solidFill>
            </a:endParaRPr>
          </a:p>
        </p:txBody>
      </p:sp>
      <p:sp>
        <p:nvSpPr>
          <p:cNvPr id="41" name="Rectangle 37">
            <a:extLst>
              <a:ext uri="{FF2B5EF4-FFF2-40B4-BE49-F238E27FC236}">
                <a16:creationId xmlns:a16="http://schemas.microsoft.com/office/drawing/2014/main" id="{4D43CCC9-B6AD-4D53-9C1E-08F5C8CD3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0"/>
            <a:ext cx="46390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Shape, circle&#10;&#10;Description automatically generated">
            <a:extLst>
              <a:ext uri="{FF2B5EF4-FFF2-40B4-BE49-F238E27FC236}">
                <a16:creationId xmlns:a16="http://schemas.microsoft.com/office/drawing/2014/main" id="{BFA39840-324A-42F9-949B-811FB23EBC1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711" t="2792" r="9091" b="5413"/>
          <a:stretch/>
        </p:blipFill>
        <p:spPr>
          <a:xfrm>
            <a:off x="7734676" y="1018903"/>
            <a:ext cx="4457324" cy="4598126"/>
          </a:xfrm>
          <a:prstGeom prst="rect">
            <a:avLst/>
          </a:prstGeom>
        </p:spPr>
      </p:pic>
      <p:sp>
        <p:nvSpPr>
          <p:cNvPr id="26" name="TextBox 25">
            <a:extLst>
              <a:ext uri="{FF2B5EF4-FFF2-40B4-BE49-F238E27FC236}">
                <a16:creationId xmlns:a16="http://schemas.microsoft.com/office/drawing/2014/main" id="{432BA395-CD39-4E39-989D-E9DC1E303423}"/>
              </a:ext>
            </a:extLst>
          </p:cNvPr>
          <p:cNvSpPr txBox="1"/>
          <p:nvPr/>
        </p:nvSpPr>
        <p:spPr>
          <a:xfrm>
            <a:off x="8924849" y="5893648"/>
            <a:ext cx="2401618"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learningcommons.ubc.ca/fun-summer-learning/">
                  <a:extLst>
                    <a:ext uri="{A12FA001-AC4F-418D-AE19-62706E023703}">
                      <ahyp:hlinkClr xmlns:ahyp="http://schemas.microsoft.com/office/drawing/2018/hyperlinkcolor" val="tx"/>
                    </a:ext>
                  </a:extLst>
                </a:hlinkClick>
              </a:rPr>
              <a:t>This Photo</a:t>
            </a:r>
            <a:r>
              <a:rPr lang="en-US" sz="700" dirty="0">
                <a:solidFill>
                  <a:srgbClr val="FFFFFF"/>
                </a:solidFill>
              </a:rPr>
              <a:t> by Unknown Author is licensed under </a:t>
            </a:r>
            <a:r>
              <a:rPr lang="en-US" sz="700" dirty="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dirty="0">
              <a:solidFill>
                <a:srgbClr val="FFFFFF"/>
              </a:solidFill>
            </a:endParaRPr>
          </a:p>
        </p:txBody>
      </p:sp>
    </p:spTree>
    <p:extLst>
      <p:ext uri="{BB962C8B-B14F-4D97-AF65-F5344CB8AC3E}">
        <p14:creationId xmlns:p14="http://schemas.microsoft.com/office/powerpoint/2010/main" val="34779048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6" name="Rectangle 20">
            <a:extLst>
              <a:ext uri="{FF2B5EF4-FFF2-40B4-BE49-F238E27FC236}">
                <a16:creationId xmlns:a16="http://schemas.microsoft.com/office/drawing/2014/main" id="{1E24A02E-5FD2-428E-A1E4-FDF96B0B6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808B93E-0C39-407B-943D-71F2BAFB4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18B88-AC8B-41CD-B4B0-BD353EB6F722}"/>
              </a:ext>
            </a:extLst>
          </p:cNvPr>
          <p:cNvSpPr>
            <a:spLocks noGrp="1"/>
          </p:cNvSpPr>
          <p:nvPr>
            <p:ph type="title"/>
          </p:nvPr>
        </p:nvSpPr>
        <p:spPr>
          <a:xfrm>
            <a:off x="381001" y="630534"/>
            <a:ext cx="11245596" cy="4123267"/>
          </a:xfrm>
        </p:spPr>
        <p:txBody>
          <a:bodyPr vert="horz" lIns="91440" tIns="45720" rIns="91440" bIns="45720" rtlCol="0" anchor="b">
            <a:normAutofit/>
          </a:bodyPr>
          <a:lstStyle/>
          <a:p>
            <a:pPr algn="ctr">
              <a:lnSpc>
                <a:spcPct val="80000"/>
              </a:lnSpc>
            </a:pPr>
            <a:r>
              <a:rPr lang="en-US" sz="4800" dirty="0">
                <a:solidFill>
                  <a:schemeClr val="tx1"/>
                </a:solidFill>
              </a:rPr>
              <a:t>Anything that is not your own original idea or content requires a </a:t>
            </a:r>
            <a:r>
              <a:rPr lang="en-US" sz="4800" u="sng" dirty="0">
                <a:solidFill>
                  <a:schemeClr val="tx1"/>
                </a:solidFill>
                <a:highlight>
                  <a:srgbClr val="00FFFF"/>
                </a:highlight>
              </a:rPr>
              <a:t>References/Bibliography/Works Cited</a:t>
            </a:r>
            <a:r>
              <a:rPr lang="en-US" sz="4800" dirty="0">
                <a:solidFill>
                  <a:schemeClr val="tx1"/>
                </a:solidFill>
              </a:rPr>
              <a:t>. These go at the very end of your paper and give credit to the original creator.</a:t>
            </a:r>
          </a:p>
        </p:txBody>
      </p:sp>
      <p:sp>
        <p:nvSpPr>
          <p:cNvPr id="25" name="Rectangle 24">
            <a:extLst>
              <a:ext uri="{FF2B5EF4-FFF2-40B4-BE49-F238E27FC236}">
                <a16:creationId xmlns:a16="http://schemas.microsoft.com/office/drawing/2014/main" id="{7C7E1896-2992-48D4-85AC-95AB8AB1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15466"/>
            <a:ext cx="12192000" cy="164253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994937-D66D-4831-89FA-B64EF615313A}"/>
              </a:ext>
            </a:extLst>
          </p:cNvPr>
          <p:cNvSpPr txBox="1"/>
          <p:nvPr/>
        </p:nvSpPr>
        <p:spPr>
          <a:xfrm>
            <a:off x="3486403" y="4753801"/>
            <a:ext cx="5943600" cy="461665"/>
          </a:xfrm>
          <a:prstGeom prst="rect">
            <a:avLst/>
          </a:prstGeom>
          <a:noFill/>
        </p:spPr>
        <p:txBody>
          <a:bodyPr wrap="square" rtlCol="0">
            <a:spAutoFit/>
          </a:bodyPr>
          <a:lstStyle/>
          <a:p>
            <a:r>
              <a:rPr lang="en-US" sz="2400" dirty="0"/>
              <a:t>That includes ideas, pictures, text, </a:t>
            </a:r>
            <a:r>
              <a:rPr lang="en-US" sz="2400" dirty="0" err="1"/>
              <a:t>etc</a:t>
            </a:r>
            <a:r>
              <a:rPr lang="en-US" sz="2400" dirty="0"/>
              <a:t>!</a:t>
            </a:r>
          </a:p>
        </p:txBody>
      </p:sp>
    </p:spTree>
    <p:extLst>
      <p:ext uri="{BB962C8B-B14F-4D97-AF65-F5344CB8AC3E}">
        <p14:creationId xmlns:p14="http://schemas.microsoft.com/office/powerpoint/2010/main" val="753326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tar: 32 Points 10">
            <a:extLst>
              <a:ext uri="{FF2B5EF4-FFF2-40B4-BE49-F238E27FC236}">
                <a16:creationId xmlns:a16="http://schemas.microsoft.com/office/drawing/2014/main" id="{5303E394-4F77-42C6-BD69-2D9506235646}"/>
              </a:ext>
            </a:extLst>
          </p:cNvPr>
          <p:cNvSpPr/>
          <p:nvPr/>
        </p:nvSpPr>
        <p:spPr>
          <a:xfrm>
            <a:off x="81481" y="164093"/>
            <a:ext cx="12192000" cy="6570999"/>
          </a:xfrm>
          <a:custGeom>
            <a:avLst/>
            <a:gdLst>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1027359 w 12192000"/>
              <a:gd name="connsiteY6" fmla="*/ 1451022 h 6529813"/>
              <a:gd name="connsiteX7" fmla="*/ 1793510 w 12192000"/>
              <a:gd name="connsiteY7" fmla="*/ 1373796 h 6529813"/>
              <a:gd name="connsiteX8" fmla="*/ 1785477 w 12192000"/>
              <a:gd name="connsiteY8" fmla="*/ 956269 h 6529813"/>
              <a:gd name="connsiteX9" fmla="*/ 2565054 w 12192000"/>
              <a:gd name="connsiteY9" fmla="*/ 960571 h 6529813"/>
              <a:gd name="connsiteX10" fmla="*/ 2709245 w 12192000"/>
              <a:gd name="connsiteY10" fmla="*/ 550235 h 6529813"/>
              <a:gd name="connsiteX11" fmla="*/ 3472239 w 12192000"/>
              <a:gd name="connsiteY11" fmla="*/ 635912 h 6529813"/>
              <a:gd name="connsiteX12" fmla="*/ 3763183 w 12192000"/>
              <a:gd name="connsiteY12" fmla="*/ 248525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406523 w 12192000"/>
              <a:gd name="connsiteY24" fmla="*/ 956269 h 6529813"/>
              <a:gd name="connsiteX25" fmla="*/ 10398490 w 12192000"/>
              <a:gd name="connsiteY25" fmla="*/ 1373796 h 6529813"/>
              <a:gd name="connsiteX26" fmla="*/ 11164641 w 12192000"/>
              <a:gd name="connsiteY26" fmla="*/ 1451022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164641 w 12192000"/>
              <a:gd name="connsiteY38" fmla="*/ 5078791 h 6529813"/>
              <a:gd name="connsiteX39" fmla="*/ 10398490 w 12192000"/>
              <a:gd name="connsiteY39" fmla="*/ 5156017 h 6529813"/>
              <a:gd name="connsiteX40" fmla="*/ 10406523 w 12192000"/>
              <a:gd name="connsiteY40" fmla="*/ 5573544 h 6529813"/>
              <a:gd name="connsiteX41" fmla="*/ 9626946 w 12192000"/>
              <a:gd name="connsiteY41" fmla="*/ 5569242 h 6529813"/>
              <a:gd name="connsiteX42" fmla="*/ 9482755 w 12192000"/>
              <a:gd name="connsiteY42" fmla="*/ 5979578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785477 w 12192000"/>
              <a:gd name="connsiteY56" fmla="*/ 5573544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1027359 w 12192000"/>
              <a:gd name="connsiteY6" fmla="*/ 1451022 h 6529813"/>
              <a:gd name="connsiteX7" fmla="*/ 1793510 w 12192000"/>
              <a:gd name="connsiteY7" fmla="*/ 1373796 h 6529813"/>
              <a:gd name="connsiteX8" fmla="*/ 1785477 w 12192000"/>
              <a:gd name="connsiteY8" fmla="*/ 956269 h 6529813"/>
              <a:gd name="connsiteX9" fmla="*/ 2565054 w 12192000"/>
              <a:gd name="connsiteY9" fmla="*/ 960571 h 6529813"/>
              <a:gd name="connsiteX10" fmla="*/ 2709245 w 12192000"/>
              <a:gd name="connsiteY10" fmla="*/ 550235 h 6529813"/>
              <a:gd name="connsiteX11" fmla="*/ 3472239 w 12192000"/>
              <a:gd name="connsiteY11" fmla="*/ 635912 h 6529813"/>
              <a:gd name="connsiteX12" fmla="*/ 3763183 w 12192000"/>
              <a:gd name="connsiteY12" fmla="*/ 248525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406523 w 12192000"/>
              <a:gd name="connsiteY24" fmla="*/ 956269 h 6529813"/>
              <a:gd name="connsiteX25" fmla="*/ 10398490 w 12192000"/>
              <a:gd name="connsiteY25" fmla="*/ 1373796 h 6529813"/>
              <a:gd name="connsiteX26" fmla="*/ 11164641 w 12192000"/>
              <a:gd name="connsiteY26" fmla="*/ 1451022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164641 w 12192000"/>
              <a:gd name="connsiteY38" fmla="*/ 5078791 h 6529813"/>
              <a:gd name="connsiteX39" fmla="*/ 10398490 w 12192000"/>
              <a:gd name="connsiteY39" fmla="*/ 5156017 h 6529813"/>
              <a:gd name="connsiteX40" fmla="*/ 10406523 w 12192000"/>
              <a:gd name="connsiteY40" fmla="*/ 5573544 h 6529813"/>
              <a:gd name="connsiteX41" fmla="*/ 9626946 w 12192000"/>
              <a:gd name="connsiteY41" fmla="*/ 5569242 h 6529813"/>
              <a:gd name="connsiteX42" fmla="*/ 9482755 w 12192000"/>
              <a:gd name="connsiteY42" fmla="*/ 5979578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1027359 w 12192000"/>
              <a:gd name="connsiteY6" fmla="*/ 1451022 h 6529813"/>
              <a:gd name="connsiteX7" fmla="*/ 1793510 w 12192000"/>
              <a:gd name="connsiteY7" fmla="*/ 1373796 h 6529813"/>
              <a:gd name="connsiteX8" fmla="*/ 1785477 w 12192000"/>
              <a:gd name="connsiteY8" fmla="*/ 956269 h 6529813"/>
              <a:gd name="connsiteX9" fmla="*/ 2565054 w 12192000"/>
              <a:gd name="connsiteY9" fmla="*/ 960571 h 6529813"/>
              <a:gd name="connsiteX10" fmla="*/ 2709245 w 12192000"/>
              <a:gd name="connsiteY10" fmla="*/ 550235 h 6529813"/>
              <a:gd name="connsiteX11" fmla="*/ 3472239 w 12192000"/>
              <a:gd name="connsiteY11" fmla="*/ 635912 h 6529813"/>
              <a:gd name="connsiteX12" fmla="*/ 3763183 w 12192000"/>
              <a:gd name="connsiteY12" fmla="*/ 248525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406523 w 12192000"/>
              <a:gd name="connsiteY24" fmla="*/ 956269 h 6529813"/>
              <a:gd name="connsiteX25" fmla="*/ 10398490 w 12192000"/>
              <a:gd name="connsiteY25" fmla="*/ 1373796 h 6529813"/>
              <a:gd name="connsiteX26" fmla="*/ 11164641 w 12192000"/>
              <a:gd name="connsiteY26" fmla="*/ 1451022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164641 w 12192000"/>
              <a:gd name="connsiteY38" fmla="*/ 5078791 h 6529813"/>
              <a:gd name="connsiteX39" fmla="*/ 10398490 w 12192000"/>
              <a:gd name="connsiteY39" fmla="*/ 5156017 h 6529813"/>
              <a:gd name="connsiteX40" fmla="*/ 11293763 w 12192000"/>
              <a:gd name="connsiteY40" fmla="*/ 6270661 h 6529813"/>
              <a:gd name="connsiteX41" fmla="*/ 9626946 w 12192000"/>
              <a:gd name="connsiteY41" fmla="*/ 5569242 h 6529813"/>
              <a:gd name="connsiteX42" fmla="*/ 9482755 w 12192000"/>
              <a:gd name="connsiteY42" fmla="*/ 5979578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1027359 w 12192000"/>
              <a:gd name="connsiteY6" fmla="*/ 1451022 h 6529813"/>
              <a:gd name="connsiteX7" fmla="*/ 1793510 w 12192000"/>
              <a:gd name="connsiteY7" fmla="*/ 1373796 h 6529813"/>
              <a:gd name="connsiteX8" fmla="*/ 1785477 w 12192000"/>
              <a:gd name="connsiteY8" fmla="*/ 956269 h 6529813"/>
              <a:gd name="connsiteX9" fmla="*/ 2565054 w 12192000"/>
              <a:gd name="connsiteY9" fmla="*/ 960571 h 6529813"/>
              <a:gd name="connsiteX10" fmla="*/ 2709245 w 12192000"/>
              <a:gd name="connsiteY10" fmla="*/ 550235 h 6529813"/>
              <a:gd name="connsiteX11" fmla="*/ 3472239 w 12192000"/>
              <a:gd name="connsiteY11" fmla="*/ 635912 h 6529813"/>
              <a:gd name="connsiteX12" fmla="*/ 3763183 w 12192000"/>
              <a:gd name="connsiteY12" fmla="*/ 248525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406523 w 12192000"/>
              <a:gd name="connsiteY24" fmla="*/ 956269 h 6529813"/>
              <a:gd name="connsiteX25" fmla="*/ 10398490 w 12192000"/>
              <a:gd name="connsiteY25" fmla="*/ 1373796 h 6529813"/>
              <a:gd name="connsiteX26" fmla="*/ 11164641 w 12192000"/>
              <a:gd name="connsiteY26" fmla="*/ 1451022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164641 w 12192000"/>
              <a:gd name="connsiteY38" fmla="*/ 5078791 h 6529813"/>
              <a:gd name="connsiteX39" fmla="*/ 10398490 w 12192000"/>
              <a:gd name="connsiteY39" fmla="*/ 5156017 h 6529813"/>
              <a:gd name="connsiteX40" fmla="*/ 11293763 w 12192000"/>
              <a:gd name="connsiteY40" fmla="*/ 6270661 h 6529813"/>
              <a:gd name="connsiteX41" fmla="*/ 9626946 w 12192000"/>
              <a:gd name="connsiteY41" fmla="*/ 5569242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1027359 w 12192000"/>
              <a:gd name="connsiteY6" fmla="*/ 1451022 h 6529813"/>
              <a:gd name="connsiteX7" fmla="*/ 1793510 w 12192000"/>
              <a:gd name="connsiteY7" fmla="*/ 1373796 h 6529813"/>
              <a:gd name="connsiteX8" fmla="*/ 1785477 w 12192000"/>
              <a:gd name="connsiteY8" fmla="*/ 956269 h 6529813"/>
              <a:gd name="connsiteX9" fmla="*/ 2565054 w 12192000"/>
              <a:gd name="connsiteY9" fmla="*/ 960571 h 6529813"/>
              <a:gd name="connsiteX10" fmla="*/ 2709245 w 12192000"/>
              <a:gd name="connsiteY10" fmla="*/ 550235 h 6529813"/>
              <a:gd name="connsiteX11" fmla="*/ 3472239 w 12192000"/>
              <a:gd name="connsiteY11" fmla="*/ 635912 h 6529813"/>
              <a:gd name="connsiteX12" fmla="*/ 3763183 w 12192000"/>
              <a:gd name="connsiteY12" fmla="*/ 248525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164641 w 12192000"/>
              <a:gd name="connsiteY26" fmla="*/ 1451022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164641 w 12192000"/>
              <a:gd name="connsiteY38" fmla="*/ 5078791 h 6529813"/>
              <a:gd name="connsiteX39" fmla="*/ 10398490 w 12192000"/>
              <a:gd name="connsiteY39" fmla="*/ 5156017 h 6529813"/>
              <a:gd name="connsiteX40" fmla="*/ 11293763 w 12192000"/>
              <a:gd name="connsiteY40" fmla="*/ 6270661 h 6529813"/>
              <a:gd name="connsiteX41" fmla="*/ 9626946 w 12192000"/>
              <a:gd name="connsiteY41" fmla="*/ 5569242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1027359 w 12192000"/>
              <a:gd name="connsiteY6" fmla="*/ 1451022 h 6529813"/>
              <a:gd name="connsiteX7" fmla="*/ 1793510 w 12192000"/>
              <a:gd name="connsiteY7" fmla="*/ 1373796 h 6529813"/>
              <a:gd name="connsiteX8" fmla="*/ 1785477 w 12192000"/>
              <a:gd name="connsiteY8" fmla="*/ 956269 h 6529813"/>
              <a:gd name="connsiteX9" fmla="*/ 2565054 w 12192000"/>
              <a:gd name="connsiteY9" fmla="*/ 960571 h 6529813"/>
              <a:gd name="connsiteX10" fmla="*/ 2709245 w 12192000"/>
              <a:gd name="connsiteY10" fmla="*/ 550235 h 6529813"/>
              <a:gd name="connsiteX11" fmla="*/ 3472239 w 12192000"/>
              <a:gd name="connsiteY11" fmla="*/ 635912 h 6529813"/>
              <a:gd name="connsiteX12" fmla="*/ 3763183 w 12192000"/>
              <a:gd name="connsiteY12" fmla="*/ 248525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164641 w 12192000"/>
              <a:gd name="connsiteY38" fmla="*/ 5078791 h 6529813"/>
              <a:gd name="connsiteX39" fmla="*/ 10398490 w 12192000"/>
              <a:gd name="connsiteY39" fmla="*/ 5156017 h 6529813"/>
              <a:gd name="connsiteX40" fmla="*/ 11293763 w 12192000"/>
              <a:gd name="connsiteY40" fmla="*/ 6270661 h 6529813"/>
              <a:gd name="connsiteX41" fmla="*/ 9626946 w 12192000"/>
              <a:gd name="connsiteY41" fmla="*/ 5569242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1027359 w 12192000"/>
              <a:gd name="connsiteY6" fmla="*/ 1451022 h 6529813"/>
              <a:gd name="connsiteX7" fmla="*/ 1793510 w 12192000"/>
              <a:gd name="connsiteY7" fmla="*/ 1373796 h 6529813"/>
              <a:gd name="connsiteX8" fmla="*/ 1785477 w 12192000"/>
              <a:gd name="connsiteY8" fmla="*/ 956269 h 6529813"/>
              <a:gd name="connsiteX9" fmla="*/ 2565054 w 12192000"/>
              <a:gd name="connsiteY9" fmla="*/ 960571 h 6529813"/>
              <a:gd name="connsiteX10" fmla="*/ 2709245 w 12192000"/>
              <a:gd name="connsiteY10" fmla="*/ 55023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164641 w 12192000"/>
              <a:gd name="connsiteY38" fmla="*/ 5078791 h 6529813"/>
              <a:gd name="connsiteX39" fmla="*/ 10398490 w 12192000"/>
              <a:gd name="connsiteY39" fmla="*/ 5156017 h 6529813"/>
              <a:gd name="connsiteX40" fmla="*/ 11293763 w 12192000"/>
              <a:gd name="connsiteY40" fmla="*/ 6270661 h 6529813"/>
              <a:gd name="connsiteX41" fmla="*/ 9626946 w 12192000"/>
              <a:gd name="connsiteY41" fmla="*/ 5569242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1027359 w 12192000"/>
              <a:gd name="connsiteY6" fmla="*/ 1451022 h 6529813"/>
              <a:gd name="connsiteX7" fmla="*/ 1793510 w 12192000"/>
              <a:gd name="connsiteY7" fmla="*/ 1373796 h 6529813"/>
              <a:gd name="connsiteX8" fmla="*/ 1785477 w 12192000"/>
              <a:gd name="connsiteY8" fmla="*/ 956269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164641 w 12192000"/>
              <a:gd name="connsiteY38" fmla="*/ 5078791 h 6529813"/>
              <a:gd name="connsiteX39" fmla="*/ 10398490 w 12192000"/>
              <a:gd name="connsiteY39" fmla="*/ 5156017 h 6529813"/>
              <a:gd name="connsiteX40" fmla="*/ 11293763 w 12192000"/>
              <a:gd name="connsiteY40" fmla="*/ 6270661 h 6529813"/>
              <a:gd name="connsiteX41" fmla="*/ 9626946 w 12192000"/>
              <a:gd name="connsiteY41" fmla="*/ 5569242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1027359 w 12192000"/>
              <a:gd name="connsiteY6" fmla="*/ 1451022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164641 w 12192000"/>
              <a:gd name="connsiteY38" fmla="*/ 5078791 h 6529813"/>
              <a:gd name="connsiteX39" fmla="*/ 10398490 w 12192000"/>
              <a:gd name="connsiteY39" fmla="*/ 5156017 h 6529813"/>
              <a:gd name="connsiteX40" fmla="*/ 11293763 w 12192000"/>
              <a:gd name="connsiteY40" fmla="*/ 6270661 h 6529813"/>
              <a:gd name="connsiteX41" fmla="*/ 9626946 w 12192000"/>
              <a:gd name="connsiteY41" fmla="*/ 5569242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755755 w 12192000"/>
              <a:gd name="connsiteY6" fmla="*/ 1306167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164641 w 12192000"/>
              <a:gd name="connsiteY38" fmla="*/ 5078791 h 6529813"/>
              <a:gd name="connsiteX39" fmla="*/ 10398490 w 12192000"/>
              <a:gd name="connsiteY39" fmla="*/ 5156017 h 6529813"/>
              <a:gd name="connsiteX40" fmla="*/ 11293763 w 12192000"/>
              <a:gd name="connsiteY40" fmla="*/ 6270661 h 6529813"/>
              <a:gd name="connsiteX41" fmla="*/ 9626946 w 12192000"/>
              <a:gd name="connsiteY41" fmla="*/ 5569242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755755 w 12192000"/>
              <a:gd name="connsiteY6" fmla="*/ 1306167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398490 w 12192000"/>
              <a:gd name="connsiteY39" fmla="*/ 5156017 h 6529813"/>
              <a:gd name="connsiteX40" fmla="*/ 11293763 w 12192000"/>
              <a:gd name="connsiteY40" fmla="*/ 6270661 h 6529813"/>
              <a:gd name="connsiteX41" fmla="*/ 9626946 w 12192000"/>
              <a:gd name="connsiteY41" fmla="*/ 5569242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755755 w 12192000"/>
              <a:gd name="connsiteY6" fmla="*/ 1306167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626946 w 12192000"/>
              <a:gd name="connsiteY41" fmla="*/ 5569242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755755 w 12192000"/>
              <a:gd name="connsiteY6" fmla="*/ 1306167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565054 w 12192000"/>
              <a:gd name="connsiteY55" fmla="*/ 5569242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755755 w 12192000"/>
              <a:gd name="connsiteY6" fmla="*/ 1306167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09245 w 12192000"/>
              <a:gd name="connsiteY54" fmla="*/ 5979578 h 6529813"/>
              <a:gd name="connsiteX55" fmla="*/ 2411145 w 12192000"/>
              <a:gd name="connsiteY55" fmla="*/ 5913273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755755 w 12192000"/>
              <a:gd name="connsiteY6" fmla="*/ 1306167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428817 w 12192000"/>
              <a:gd name="connsiteY20" fmla="*/ 248525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18299 w 12192000"/>
              <a:gd name="connsiteY54" fmla="*/ 6495625 h 6529813"/>
              <a:gd name="connsiteX55" fmla="*/ 2411145 w 12192000"/>
              <a:gd name="connsiteY55" fmla="*/ 5913273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755755 w 12192000"/>
              <a:gd name="connsiteY6" fmla="*/ 1306167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555565 w 12192000"/>
              <a:gd name="connsiteY20" fmla="*/ 76510 h 6529813"/>
              <a:gd name="connsiteX21" fmla="*/ 8719761 w 12192000"/>
              <a:gd name="connsiteY21" fmla="*/ 635912 h 6529813"/>
              <a:gd name="connsiteX22" fmla="*/ 9482755 w 12192000"/>
              <a:gd name="connsiteY22" fmla="*/ 550235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18299 w 12192000"/>
              <a:gd name="connsiteY54" fmla="*/ 6495625 h 6529813"/>
              <a:gd name="connsiteX55" fmla="*/ 2411145 w 12192000"/>
              <a:gd name="connsiteY55" fmla="*/ 5913273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755755 w 12192000"/>
              <a:gd name="connsiteY6" fmla="*/ 1306167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555565 w 12192000"/>
              <a:gd name="connsiteY20" fmla="*/ 76510 h 6529813"/>
              <a:gd name="connsiteX21" fmla="*/ 8719761 w 12192000"/>
              <a:gd name="connsiteY21" fmla="*/ 635912 h 6529813"/>
              <a:gd name="connsiteX22" fmla="*/ 9564237 w 12192000"/>
              <a:gd name="connsiteY22" fmla="*/ 233364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18299 w 12192000"/>
              <a:gd name="connsiteY54" fmla="*/ 6495625 h 6529813"/>
              <a:gd name="connsiteX55" fmla="*/ 2411145 w 12192000"/>
              <a:gd name="connsiteY55" fmla="*/ 5913273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464028 w 12192000"/>
              <a:gd name="connsiteY4" fmla="*/ 2015492 h 6529813"/>
              <a:gd name="connsiteX5" fmla="*/ 1187329 w 12192000"/>
              <a:gd name="connsiteY5" fmla="*/ 1859668 h 6529813"/>
              <a:gd name="connsiteX6" fmla="*/ 511311 w 12192000"/>
              <a:gd name="connsiteY6" fmla="*/ 1197525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555565 w 12192000"/>
              <a:gd name="connsiteY20" fmla="*/ 76510 h 6529813"/>
              <a:gd name="connsiteX21" fmla="*/ 8719761 w 12192000"/>
              <a:gd name="connsiteY21" fmla="*/ 635912 h 6529813"/>
              <a:gd name="connsiteX22" fmla="*/ 9564237 w 12192000"/>
              <a:gd name="connsiteY22" fmla="*/ 233364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18299 w 12192000"/>
              <a:gd name="connsiteY54" fmla="*/ 6495625 h 6529813"/>
              <a:gd name="connsiteX55" fmla="*/ 2411145 w 12192000"/>
              <a:gd name="connsiteY55" fmla="*/ 5913273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310119 w 12192000"/>
              <a:gd name="connsiteY4" fmla="*/ 1970225 h 6529813"/>
              <a:gd name="connsiteX5" fmla="*/ 1187329 w 12192000"/>
              <a:gd name="connsiteY5" fmla="*/ 1859668 h 6529813"/>
              <a:gd name="connsiteX6" fmla="*/ 511311 w 12192000"/>
              <a:gd name="connsiteY6" fmla="*/ 1197525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555565 w 12192000"/>
              <a:gd name="connsiteY20" fmla="*/ 76510 h 6529813"/>
              <a:gd name="connsiteX21" fmla="*/ 8719761 w 12192000"/>
              <a:gd name="connsiteY21" fmla="*/ 635912 h 6529813"/>
              <a:gd name="connsiteX22" fmla="*/ 9564237 w 12192000"/>
              <a:gd name="connsiteY22" fmla="*/ 233364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18299 w 12192000"/>
              <a:gd name="connsiteY54" fmla="*/ 6495625 h 6529813"/>
              <a:gd name="connsiteX55" fmla="*/ 2411145 w 12192000"/>
              <a:gd name="connsiteY55" fmla="*/ 5913273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464028 w 12192000"/>
              <a:gd name="connsiteY60" fmla="*/ 4514321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310119 w 12192000"/>
              <a:gd name="connsiteY4" fmla="*/ 1970225 h 6529813"/>
              <a:gd name="connsiteX5" fmla="*/ 1187329 w 12192000"/>
              <a:gd name="connsiteY5" fmla="*/ 1859668 h 6529813"/>
              <a:gd name="connsiteX6" fmla="*/ 511311 w 12192000"/>
              <a:gd name="connsiteY6" fmla="*/ 1197525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555565 w 12192000"/>
              <a:gd name="connsiteY20" fmla="*/ 76510 h 6529813"/>
              <a:gd name="connsiteX21" fmla="*/ 8719761 w 12192000"/>
              <a:gd name="connsiteY21" fmla="*/ 635912 h 6529813"/>
              <a:gd name="connsiteX22" fmla="*/ 9564237 w 12192000"/>
              <a:gd name="connsiteY22" fmla="*/ 233364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18299 w 12192000"/>
              <a:gd name="connsiteY54" fmla="*/ 6495625 h 6529813"/>
              <a:gd name="connsiteX55" fmla="*/ 2411145 w 12192000"/>
              <a:gd name="connsiteY55" fmla="*/ 5913273 h 6529813"/>
              <a:gd name="connsiteX56" fmla="*/ 1015933 w 12192000"/>
              <a:gd name="connsiteY56" fmla="*/ 5845148 h 6529813"/>
              <a:gd name="connsiteX57" fmla="*/ 1793510 w 12192000"/>
              <a:gd name="connsiteY57" fmla="*/ 5156017 h 6529813"/>
              <a:gd name="connsiteX58" fmla="*/ 1027359 w 12192000"/>
              <a:gd name="connsiteY58" fmla="*/ 5078791 h 6529813"/>
              <a:gd name="connsiteX59" fmla="*/ 1187329 w 12192000"/>
              <a:gd name="connsiteY59" fmla="*/ 4670145 h 6529813"/>
              <a:gd name="connsiteX60" fmla="*/ 346333 w 12192000"/>
              <a:gd name="connsiteY60" fmla="*/ 4695390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310119 w 12192000"/>
              <a:gd name="connsiteY4" fmla="*/ 1970225 h 6529813"/>
              <a:gd name="connsiteX5" fmla="*/ 1187329 w 12192000"/>
              <a:gd name="connsiteY5" fmla="*/ 1859668 h 6529813"/>
              <a:gd name="connsiteX6" fmla="*/ 511311 w 12192000"/>
              <a:gd name="connsiteY6" fmla="*/ 1197525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555565 w 12192000"/>
              <a:gd name="connsiteY20" fmla="*/ 76510 h 6529813"/>
              <a:gd name="connsiteX21" fmla="*/ 8719761 w 12192000"/>
              <a:gd name="connsiteY21" fmla="*/ 635912 h 6529813"/>
              <a:gd name="connsiteX22" fmla="*/ 9564237 w 12192000"/>
              <a:gd name="connsiteY22" fmla="*/ 233364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763183 w 12192000"/>
              <a:gd name="connsiteY52" fmla="*/ 6281288 h 6529813"/>
              <a:gd name="connsiteX53" fmla="*/ 3472239 w 12192000"/>
              <a:gd name="connsiteY53" fmla="*/ 5893901 h 6529813"/>
              <a:gd name="connsiteX54" fmla="*/ 2718299 w 12192000"/>
              <a:gd name="connsiteY54" fmla="*/ 6495625 h 6529813"/>
              <a:gd name="connsiteX55" fmla="*/ 2411145 w 12192000"/>
              <a:gd name="connsiteY55" fmla="*/ 5913273 h 6529813"/>
              <a:gd name="connsiteX56" fmla="*/ 1015933 w 12192000"/>
              <a:gd name="connsiteY56" fmla="*/ 5845148 h 6529813"/>
              <a:gd name="connsiteX57" fmla="*/ 1793510 w 12192000"/>
              <a:gd name="connsiteY57" fmla="*/ 5156017 h 6529813"/>
              <a:gd name="connsiteX58" fmla="*/ 520365 w 12192000"/>
              <a:gd name="connsiteY58" fmla="*/ 5214593 h 6529813"/>
              <a:gd name="connsiteX59" fmla="*/ 1187329 w 12192000"/>
              <a:gd name="connsiteY59" fmla="*/ 4670145 h 6529813"/>
              <a:gd name="connsiteX60" fmla="*/ 346333 w 12192000"/>
              <a:gd name="connsiteY60" fmla="*/ 4695390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310119 w 12192000"/>
              <a:gd name="connsiteY4" fmla="*/ 1970225 h 6529813"/>
              <a:gd name="connsiteX5" fmla="*/ 1187329 w 12192000"/>
              <a:gd name="connsiteY5" fmla="*/ 1859668 h 6529813"/>
              <a:gd name="connsiteX6" fmla="*/ 511311 w 12192000"/>
              <a:gd name="connsiteY6" fmla="*/ 1197525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555565 w 12192000"/>
              <a:gd name="connsiteY20" fmla="*/ 76510 h 6529813"/>
              <a:gd name="connsiteX21" fmla="*/ 8719761 w 12192000"/>
              <a:gd name="connsiteY21" fmla="*/ 635912 h 6529813"/>
              <a:gd name="connsiteX22" fmla="*/ 9564237 w 12192000"/>
              <a:gd name="connsiteY22" fmla="*/ 233364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853717 w 12192000"/>
              <a:gd name="connsiteY52" fmla="*/ 6462358 h 6529813"/>
              <a:gd name="connsiteX53" fmla="*/ 3472239 w 12192000"/>
              <a:gd name="connsiteY53" fmla="*/ 5893901 h 6529813"/>
              <a:gd name="connsiteX54" fmla="*/ 2718299 w 12192000"/>
              <a:gd name="connsiteY54" fmla="*/ 6495625 h 6529813"/>
              <a:gd name="connsiteX55" fmla="*/ 2411145 w 12192000"/>
              <a:gd name="connsiteY55" fmla="*/ 5913273 h 6529813"/>
              <a:gd name="connsiteX56" fmla="*/ 1015933 w 12192000"/>
              <a:gd name="connsiteY56" fmla="*/ 5845148 h 6529813"/>
              <a:gd name="connsiteX57" fmla="*/ 1793510 w 12192000"/>
              <a:gd name="connsiteY57" fmla="*/ 5156017 h 6529813"/>
              <a:gd name="connsiteX58" fmla="*/ 520365 w 12192000"/>
              <a:gd name="connsiteY58" fmla="*/ 5214593 h 6529813"/>
              <a:gd name="connsiteX59" fmla="*/ 1187329 w 12192000"/>
              <a:gd name="connsiteY59" fmla="*/ 4670145 h 6529813"/>
              <a:gd name="connsiteX60" fmla="*/ 346333 w 12192000"/>
              <a:gd name="connsiteY60" fmla="*/ 4695390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310119 w 12192000"/>
              <a:gd name="connsiteY4" fmla="*/ 1970225 h 6529813"/>
              <a:gd name="connsiteX5" fmla="*/ 1187329 w 12192000"/>
              <a:gd name="connsiteY5" fmla="*/ 1859668 h 6529813"/>
              <a:gd name="connsiteX6" fmla="*/ 511311 w 12192000"/>
              <a:gd name="connsiteY6" fmla="*/ 1197525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555565 w 12192000"/>
              <a:gd name="connsiteY20" fmla="*/ 76510 h 6529813"/>
              <a:gd name="connsiteX21" fmla="*/ 8719761 w 12192000"/>
              <a:gd name="connsiteY21" fmla="*/ 635912 h 6529813"/>
              <a:gd name="connsiteX22" fmla="*/ 9564237 w 12192000"/>
              <a:gd name="connsiteY22" fmla="*/ 233364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06731 w 12192000"/>
              <a:gd name="connsiteY50" fmla="*/ 6467094 h 6529813"/>
              <a:gd name="connsiteX51" fmla="*/ 4480333 w 12192000"/>
              <a:gd name="connsiteY51" fmla="*/ 6117535 h 6529813"/>
              <a:gd name="connsiteX52" fmla="*/ 3853717 w 12192000"/>
              <a:gd name="connsiteY52" fmla="*/ 6462358 h 6529813"/>
              <a:gd name="connsiteX53" fmla="*/ 3499399 w 12192000"/>
              <a:gd name="connsiteY53" fmla="*/ 6056863 h 6529813"/>
              <a:gd name="connsiteX54" fmla="*/ 2718299 w 12192000"/>
              <a:gd name="connsiteY54" fmla="*/ 6495625 h 6529813"/>
              <a:gd name="connsiteX55" fmla="*/ 2411145 w 12192000"/>
              <a:gd name="connsiteY55" fmla="*/ 5913273 h 6529813"/>
              <a:gd name="connsiteX56" fmla="*/ 1015933 w 12192000"/>
              <a:gd name="connsiteY56" fmla="*/ 5845148 h 6529813"/>
              <a:gd name="connsiteX57" fmla="*/ 1793510 w 12192000"/>
              <a:gd name="connsiteY57" fmla="*/ 5156017 h 6529813"/>
              <a:gd name="connsiteX58" fmla="*/ 520365 w 12192000"/>
              <a:gd name="connsiteY58" fmla="*/ 5214593 h 6529813"/>
              <a:gd name="connsiteX59" fmla="*/ 1187329 w 12192000"/>
              <a:gd name="connsiteY59" fmla="*/ 4670145 h 6529813"/>
              <a:gd name="connsiteX60" fmla="*/ 346333 w 12192000"/>
              <a:gd name="connsiteY60" fmla="*/ 4695390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29813"/>
              <a:gd name="connsiteX1" fmla="*/ 556936 w 12192000"/>
              <a:gd name="connsiteY1" fmla="*/ 2972710 h 6529813"/>
              <a:gd name="connsiteX2" fmla="*/ 117104 w 12192000"/>
              <a:gd name="connsiteY2" fmla="*/ 2627956 h 6529813"/>
              <a:gd name="connsiteX3" fmla="*/ 769775 w 12192000"/>
              <a:gd name="connsiteY3" fmla="*/ 2399585 h 6529813"/>
              <a:gd name="connsiteX4" fmla="*/ 310119 w 12192000"/>
              <a:gd name="connsiteY4" fmla="*/ 1970225 h 6529813"/>
              <a:gd name="connsiteX5" fmla="*/ 1187329 w 12192000"/>
              <a:gd name="connsiteY5" fmla="*/ 1859668 h 6529813"/>
              <a:gd name="connsiteX6" fmla="*/ 511311 w 12192000"/>
              <a:gd name="connsiteY6" fmla="*/ 1197525 h 6529813"/>
              <a:gd name="connsiteX7" fmla="*/ 1793510 w 12192000"/>
              <a:gd name="connsiteY7" fmla="*/ 1373796 h 6529813"/>
              <a:gd name="connsiteX8" fmla="*/ 1215109 w 12192000"/>
              <a:gd name="connsiteY8" fmla="*/ 521702 h 6529813"/>
              <a:gd name="connsiteX9" fmla="*/ 2565054 w 12192000"/>
              <a:gd name="connsiteY9" fmla="*/ 960571 h 6529813"/>
              <a:gd name="connsiteX10" fmla="*/ 1966860 w 12192000"/>
              <a:gd name="connsiteY10" fmla="*/ 79455 h 6529813"/>
              <a:gd name="connsiteX11" fmla="*/ 3472239 w 12192000"/>
              <a:gd name="connsiteY11" fmla="*/ 635912 h 6529813"/>
              <a:gd name="connsiteX12" fmla="*/ 3654541 w 12192000"/>
              <a:gd name="connsiteY12" fmla="*/ 40296 h 6529813"/>
              <a:gd name="connsiteX13" fmla="*/ 4480333 w 12192000"/>
              <a:gd name="connsiteY13" fmla="*/ 412278 h 6529813"/>
              <a:gd name="connsiteX14" fmla="*/ 4906731 w 12192000"/>
              <a:gd name="connsiteY14" fmla="*/ 62719 h 6529813"/>
              <a:gd name="connsiteX15" fmla="*/ 5550431 w 12192000"/>
              <a:gd name="connsiteY15" fmla="*/ 298285 h 6529813"/>
              <a:gd name="connsiteX16" fmla="*/ 6096000 w 12192000"/>
              <a:gd name="connsiteY16" fmla="*/ 0 h 6529813"/>
              <a:gd name="connsiteX17" fmla="*/ 6641569 w 12192000"/>
              <a:gd name="connsiteY17" fmla="*/ 298285 h 6529813"/>
              <a:gd name="connsiteX18" fmla="*/ 7285269 w 12192000"/>
              <a:gd name="connsiteY18" fmla="*/ 62719 h 6529813"/>
              <a:gd name="connsiteX19" fmla="*/ 7711667 w 12192000"/>
              <a:gd name="connsiteY19" fmla="*/ 412278 h 6529813"/>
              <a:gd name="connsiteX20" fmla="*/ 8555565 w 12192000"/>
              <a:gd name="connsiteY20" fmla="*/ 76510 h 6529813"/>
              <a:gd name="connsiteX21" fmla="*/ 8719761 w 12192000"/>
              <a:gd name="connsiteY21" fmla="*/ 635912 h 6529813"/>
              <a:gd name="connsiteX22" fmla="*/ 9564237 w 12192000"/>
              <a:gd name="connsiteY22" fmla="*/ 233364 h 6529813"/>
              <a:gd name="connsiteX23" fmla="*/ 9626946 w 12192000"/>
              <a:gd name="connsiteY23" fmla="*/ 960571 h 6529813"/>
              <a:gd name="connsiteX24" fmla="*/ 10994999 w 12192000"/>
              <a:gd name="connsiteY24" fmla="*/ 576024 h 6529813"/>
              <a:gd name="connsiteX25" fmla="*/ 10398490 w 12192000"/>
              <a:gd name="connsiteY25" fmla="*/ 1373796 h 6529813"/>
              <a:gd name="connsiteX26" fmla="*/ 11834598 w 12192000"/>
              <a:gd name="connsiteY26" fmla="*/ 1233739 h 6529813"/>
              <a:gd name="connsiteX27" fmla="*/ 11004671 w 12192000"/>
              <a:gd name="connsiteY27" fmla="*/ 1859668 h 6529813"/>
              <a:gd name="connsiteX28" fmla="*/ 11727972 w 12192000"/>
              <a:gd name="connsiteY28" fmla="*/ 2015492 h 6529813"/>
              <a:gd name="connsiteX29" fmla="*/ 11422225 w 12192000"/>
              <a:gd name="connsiteY29" fmla="*/ 2399585 h 6529813"/>
              <a:gd name="connsiteX30" fmla="*/ 12074896 w 12192000"/>
              <a:gd name="connsiteY30" fmla="*/ 2627956 h 6529813"/>
              <a:gd name="connsiteX31" fmla="*/ 11635064 w 12192000"/>
              <a:gd name="connsiteY31" fmla="*/ 2972710 h 6529813"/>
              <a:gd name="connsiteX32" fmla="*/ 12192000 w 12192000"/>
              <a:gd name="connsiteY32" fmla="*/ 3264907 h 6529813"/>
              <a:gd name="connsiteX33" fmla="*/ 11635064 w 12192000"/>
              <a:gd name="connsiteY33" fmla="*/ 3557103 h 6529813"/>
              <a:gd name="connsiteX34" fmla="*/ 12074896 w 12192000"/>
              <a:gd name="connsiteY34" fmla="*/ 3901857 h 6529813"/>
              <a:gd name="connsiteX35" fmla="*/ 11422225 w 12192000"/>
              <a:gd name="connsiteY35" fmla="*/ 4130228 h 6529813"/>
              <a:gd name="connsiteX36" fmla="*/ 11727972 w 12192000"/>
              <a:gd name="connsiteY36" fmla="*/ 4514321 h 6529813"/>
              <a:gd name="connsiteX37" fmla="*/ 11004671 w 12192000"/>
              <a:gd name="connsiteY37" fmla="*/ 4670145 h 6529813"/>
              <a:gd name="connsiteX38" fmla="*/ 11472459 w 12192000"/>
              <a:gd name="connsiteY38" fmla="*/ 5142165 h 6529813"/>
              <a:gd name="connsiteX39" fmla="*/ 10561452 w 12192000"/>
              <a:gd name="connsiteY39" fmla="*/ 5210338 h 6529813"/>
              <a:gd name="connsiteX40" fmla="*/ 11293763 w 12192000"/>
              <a:gd name="connsiteY40" fmla="*/ 6270661 h 6529813"/>
              <a:gd name="connsiteX41" fmla="*/ 9898550 w 12192000"/>
              <a:gd name="connsiteY41" fmla="*/ 5759365 h 6529813"/>
              <a:gd name="connsiteX42" fmla="*/ 9745306 w 12192000"/>
              <a:gd name="connsiteY42" fmla="*/ 6432251 h 6529813"/>
              <a:gd name="connsiteX43" fmla="*/ 8719761 w 12192000"/>
              <a:gd name="connsiteY43" fmla="*/ 5893901 h 6529813"/>
              <a:gd name="connsiteX44" fmla="*/ 8428817 w 12192000"/>
              <a:gd name="connsiteY44" fmla="*/ 6281288 h 6529813"/>
              <a:gd name="connsiteX45" fmla="*/ 7711667 w 12192000"/>
              <a:gd name="connsiteY45" fmla="*/ 6117535 h 6529813"/>
              <a:gd name="connsiteX46" fmla="*/ 7285269 w 12192000"/>
              <a:gd name="connsiteY46" fmla="*/ 6467094 h 6529813"/>
              <a:gd name="connsiteX47" fmla="*/ 6641569 w 12192000"/>
              <a:gd name="connsiteY47" fmla="*/ 6231528 h 6529813"/>
              <a:gd name="connsiteX48" fmla="*/ 6096000 w 12192000"/>
              <a:gd name="connsiteY48" fmla="*/ 6529813 h 6529813"/>
              <a:gd name="connsiteX49" fmla="*/ 5550431 w 12192000"/>
              <a:gd name="connsiteY49" fmla="*/ 6231528 h 6529813"/>
              <a:gd name="connsiteX50" fmla="*/ 4970106 w 12192000"/>
              <a:gd name="connsiteY50" fmla="*/ 6512361 h 6529813"/>
              <a:gd name="connsiteX51" fmla="*/ 4480333 w 12192000"/>
              <a:gd name="connsiteY51" fmla="*/ 6117535 h 6529813"/>
              <a:gd name="connsiteX52" fmla="*/ 3853717 w 12192000"/>
              <a:gd name="connsiteY52" fmla="*/ 6462358 h 6529813"/>
              <a:gd name="connsiteX53" fmla="*/ 3499399 w 12192000"/>
              <a:gd name="connsiteY53" fmla="*/ 6056863 h 6529813"/>
              <a:gd name="connsiteX54" fmla="*/ 2718299 w 12192000"/>
              <a:gd name="connsiteY54" fmla="*/ 6495625 h 6529813"/>
              <a:gd name="connsiteX55" fmla="*/ 2411145 w 12192000"/>
              <a:gd name="connsiteY55" fmla="*/ 5913273 h 6529813"/>
              <a:gd name="connsiteX56" fmla="*/ 1015933 w 12192000"/>
              <a:gd name="connsiteY56" fmla="*/ 5845148 h 6529813"/>
              <a:gd name="connsiteX57" fmla="*/ 1793510 w 12192000"/>
              <a:gd name="connsiteY57" fmla="*/ 5156017 h 6529813"/>
              <a:gd name="connsiteX58" fmla="*/ 520365 w 12192000"/>
              <a:gd name="connsiteY58" fmla="*/ 5214593 h 6529813"/>
              <a:gd name="connsiteX59" fmla="*/ 1187329 w 12192000"/>
              <a:gd name="connsiteY59" fmla="*/ 4670145 h 6529813"/>
              <a:gd name="connsiteX60" fmla="*/ 346333 w 12192000"/>
              <a:gd name="connsiteY60" fmla="*/ 4695390 h 6529813"/>
              <a:gd name="connsiteX61" fmla="*/ 769775 w 12192000"/>
              <a:gd name="connsiteY61" fmla="*/ 4130228 h 6529813"/>
              <a:gd name="connsiteX62" fmla="*/ 117104 w 12192000"/>
              <a:gd name="connsiteY62" fmla="*/ 3901857 h 6529813"/>
              <a:gd name="connsiteX63" fmla="*/ 556936 w 12192000"/>
              <a:gd name="connsiteY63" fmla="*/ 3557103 h 6529813"/>
              <a:gd name="connsiteX64" fmla="*/ 0 w 12192000"/>
              <a:gd name="connsiteY64" fmla="*/ 3264907 h 6529813"/>
              <a:gd name="connsiteX0" fmla="*/ 0 w 12192000"/>
              <a:gd name="connsiteY0" fmla="*/ 3264907 h 6570999"/>
              <a:gd name="connsiteX1" fmla="*/ 556936 w 12192000"/>
              <a:gd name="connsiteY1" fmla="*/ 2972710 h 6570999"/>
              <a:gd name="connsiteX2" fmla="*/ 117104 w 12192000"/>
              <a:gd name="connsiteY2" fmla="*/ 2627956 h 6570999"/>
              <a:gd name="connsiteX3" fmla="*/ 769775 w 12192000"/>
              <a:gd name="connsiteY3" fmla="*/ 2399585 h 6570999"/>
              <a:gd name="connsiteX4" fmla="*/ 310119 w 12192000"/>
              <a:gd name="connsiteY4" fmla="*/ 1970225 h 6570999"/>
              <a:gd name="connsiteX5" fmla="*/ 1187329 w 12192000"/>
              <a:gd name="connsiteY5" fmla="*/ 1859668 h 6570999"/>
              <a:gd name="connsiteX6" fmla="*/ 511311 w 12192000"/>
              <a:gd name="connsiteY6" fmla="*/ 1197525 h 6570999"/>
              <a:gd name="connsiteX7" fmla="*/ 1793510 w 12192000"/>
              <a:gd name="connsiteY7" fmla="*/ 1373796 h 6570999"/>
              <a:gd name="connsiteX8" fmla="*/ 1215109 w 12192000"/>
              <a:gd name="connsiteY8" fmla="*/ 521702 h 6570999"/>
              <a:gd name="connsiteX9" fmla="*/ 2565054 w 12192000"/>
              <a:gd name="connsiteY9" fmla="*/ 960571 h 6570999"/>
              <a:gd name="connsiteX10" fmla="*/ 1966860 w 12192000"/>
              <a:gd name="connsiteY10" fmla="*/ 79455 h 6570999"/>
              <a:gd name="connsiteX11" fmla="*/ 3472239 w 12192000"/>
              <a:gd name="connsiteY11" fmla="*/ 635912 h 6570999"/>
              <a:gd name="connsiteX12" fmla="*/ 3654541 w 12192000"/>
              <a:gd name="connsiteY12" fmla="*/ 40296 h 6570999"/>
              <a:gd name="connsiteX13" fmla="*/ 4480333 w 12192000"/>
              <a:gd name="connsiteY13" fmla="*/ 412278 h 6570999"/>
              <a:gd name="connsiteX14" fmla="*/ 4906731 w 12192000"/>
              <a:gd name="connsiteY14" fmla="*/ 62719 h 6570999"/>
              <a:gd name="connsiteX15" fmla="*/ 5550431 w 12192000"/>
              <a:gd name="connsiteY15" fmla="*/ 298285 h 6570999"/>
              <a:gd name="connsiteX16" fmla="*/ 6096000 w 12192000"/>
              <a:gd name="connsiteY16" fmla="*/ 0 h 6570999"/>
              <a:gd name="connsiteX17" fmla="*/ 6641569 w 12192000"/>
              <a:gd name="connsiteY17" fmla="*/ 298285 h 6570999"/>
              <a:gd name="connsiteX18" fmla="*/ 7285269 w 12192000"/>
              <a:gd name="connsiteY18" fmla="*/ 62719 h 6570999"/>
              <a:gd name="connsiteX19" fmla="*/ 7711667 w 12192000"/>
              <a:gd name="connsiteY19" fmla="*/ 412278 h 6570999"/>
              <a:gd name="connsiteX20" fmla="*/ 8555565 w 12192000"/>
              <a:gd name="connsiteY20" fmla="*/ 76510 h 6570999"/>
              <a:gd name="connsiteX21" fmla="*/ 8719761 w 12192000"/>
              <a:gd name="connsiteY21" fmla="*/ 635912 h 6570999"/>
              <a:gd name="connsiteX22" fmla="*/ 9564237 w 12192000"/>
              <a:gd name="connsiteY22" fmla="*/ 233364 h 6570999"/>
              <a:gd name="connsiteX23" fmla="*/ 9626946 w 12192000"/>
              <a:gd name="connsiteY23" fmla="*/ 960571 h 6570999"/>
              <a:gd name="connsiteX24" fmla="*/ 10994999 w 12192000"/>
              <a:gd name="connsiteY24" fmla="*/ 576024 h 6570999"/>
              <a:gd name="connsiteX25" fmla="*/ 10398490 w 12192000"/>
              <a:gd name="connsiteY25" fmla="*/ 1373796 h 6570999"/>
              <a:gd name="connsiteX26" fmla="*/ 11834598 w 12192000"/>
              <a:gd name="connsiteY26" fmla="*/ 1233739 h 6570999"/>
              <a:gd name="connsiteX27" fmla="*/ 11004671 w 12192000"/>
              <a:gd name="connsiteY27" fmla="*/ 1859668 h 6570999"/>
              <a:gd name="connsiteX28" fmla="*/ 11727972 w 12192000"/>
              <a:gd name="connsiteY28" fmla="*/ 2015492 h 6570999"/>
              <a:gd name="connsiteX29" fmla="*/ 11422225 w 12192000"/>
              <a:gd name="connsiteY29" fmla="*/ 2399585 h 6570999"/>
              <a:gd name="connsiteX30" fmla="*/ 12074896 w 12192000"/>
              <a:gd name="connsiteY30" fmla="*/ 2627956 h 6570999"/>
              <a:gd name="connsiteX31" fmla="*/ 11635064 w 12192000"/>
              <a:gd name="connsiteY31" fmla="*/ 2972710 h 6570999"/>
              <a:gd name="connsiteX32" fmla="*/ 12192000 w 12192000"/>
              <a:gd name="connsiteY32" fmla="*/ 3264907 h 6570999"/>
              <a:gd name="connsiteX33" fmla="*/ 11635064 w 12192000"/>
              <a:gd name="connsiteY33" fmla="*/ 3557103 h 6570999"/>
              <a:gd name="connsiteX34" fmla="*/ 12074896 w 12192000"/>
              <a:gd name="connsiteY34" fmla="*/ 3901857 h 6570999"/>
              <a:gd name="connsiteX35" fmla="*/ 11422225 w 12192000"/>
              <a:gd name="connsiteY35" fmla="*/ 4130228 h 6570999"/>
              <a:gd name="connsiteX36" fmla="*/ 11727972 w 12192000"/>
              <a:gd name="connsiteY36" fmla="*/ 4514321 h 6570999"/>
              <a:gd name="connsiteX37" fmla="*/ 11004671 w 12192000"/>
              <a:gd name="connsiteY37" fmla="*/ 4670145 h 6570999"/>
              <a:gd name="connsiteX38" fmla="*/ 11472459 w 12192000"/>
              <a:gd name="connsiteY38" fmla="*/ 5142165 h 6570999"/>
              <a:gd name="connsiteX39" fmla="*/ 10561452 w 12192000"/>
              <a:gd name="connsiteY39" fmla="*/ 5210338 h 6570999"/>
              <a:gd name="connsiteX40" fmla="*/ 11293763 w 12192000"/>
              <a:gd name="connsiteY40" fmla="*/ 6270661 h 6570999"/>
              <a:gd name="connsiteX41" fmla="*/ 9898550 w 12192000"/>
              <a:gd name="connsiteY41" fmla="*/ 5759365 h 6570999"/>
              <a:gd name="connsiteX42" fmla="*/ 9745306 w 12192000"/>
              <a:gd name="connsiteY42" fmla="*/ 6432251 h 6570999"/>
              <a:gd name="connsiteX43" fmla="*/ 8719761 w 12192000"/>
              <a:gd name="connsiteY43" fmla="*/ 5893901 h 6570999"/>
              <a:gd name="connsiteX44" fmla="*/ 8455978 w 12192000"/>
              <a:gd name="connsiteY44" fmla="*/ 6570999 h 6570999"/>
              <a:gd name="connsiteX45" fmla="*/ 7711667 w 12192000"/>
              <a:gd name="connsiteY45" fmla="*/ 6117535 h 6570999"/>
              <a:gd name="connsiteX46" fmla="*/ 7285269 w 12192000"/>
              <a:gd name="connsiteY46" fmla="*/ 6467094 h 6570999"/>
              <a:gd name="connsiteX47" fmla="*/ 6641569 w 12192000"/>
              <a:gd name="connsiteY47" fmla="*/ 6231528 h 6570999"/>
              <a:gd name="connsiteX48" fmla="*/ 6096000 w 12192000"/>
              <a:gd name="connsiteY48" fmla="*/ 6529813 h 6570999"/>
              <a:gd name="connsiteX49" fmla="*/ 5550431 w 12192000"/>
              <a:gd name="connsiteY49" fmla="*/ 6231528 h 6570999"/>
              <a:gd name="connsiteX50" fmla="*/ 4970106 w 12192000"/>
              <a:gd name="connsiteY50" fmla="*/ 6512361 h 6570999"/>
              <a:gd name="connsiteX51" fmla="*/ 4480333 w 12192000"/>
              <a:gd name="connsiteY51" fmla="*/ 6117535 h 6570999"/>
              <a:gd name="connsiteX52" fmla="*/ 3853717 w 12192000"/>
              <a:gd name="connsiteY52" fmla="*/ 6462358 h 6570999"/>
              <a:gd name="connsiteX53" fmla="*/ 3499399 w 12192000"/>
              <a:gd name="connsiteY53" fmla="*/ 6056863 h 6570999"/>
              <a:gd name="connsiteX54" fmla="*/ 2718299 w 12192000"/>
              <a:gd name="connsiteY54" fmla="*/ 6495625 h 6570999"/>
              <a:gd name="connsiteX55" fmla="*/ 2411145 w 12192000"/>
              <a:gd name="connsiteY55" fmla="*/ 5913273 h 6570999"/>
              <a:gd name="connsiteX56" fmla="*/ 1015933 w 12192000"/>
              <a:gd name="connsiteY56" fmla="*/ 5845148 h 6570999"/>
              <a:gd name="connsiteX57" fmla="*/ 1793510 w 12192000"/>
              <a:gd name="connsiteY57" fmla="*/ 5156017 h 6570999"/>
              <a:gd name="connsiteX58" fmla="*/ 520365 w 12192000"/>
              <a:gd name="connsiteY58" fmla="*/ 5214593 h 6570999"/>
              <a:gd name="connsiteX59" fmla="*/ 1187329 w 12192000"/>
              <a:gd name="connsiteY59" fmla="*/ 4670145 h 6570999"/>
              <a:gd name="connsiteX60" fmla="*/ 346333 w 12192000"/>
              <a:gd name="connsiteY60" fmla="*/ 4695390 h 6570999"/>
              <a:gd name="connsiteX61" fmla="*/ 769775 w 12192000"/>
              <a:gd name="connsiteY61" fmla="*/ 4130228 h 6570999"/>
              <a:gd name="connsiteX62" fmla="*/ 117104 w 12192000"/>
              <a:gd name="connsiteY62" fmla="*/ 3901857 h 6570999"/>
              <a:gd name="connsiteX63" fmla="*/ 556936 w 12192000"/>
              <a:gd name="connsiteY63" fmla="*/ 3557103 h 6570999"/>
              <a:gd name="connsiteX64" fmla="*/ 0 w 12192000"/>
              <a:gd name="connsiteY64" fmla="*/ 3264907 h 6570999"/>
              <a:gd name="connsiteX0" fmla="*/ 0 w 12192000"/>
              <a:gd name="connsiteY0" fmla="*/ 3264907 h 6570999"/>
              <a:gd name="connsiteX1" fmla="*/ 556936 w 12192000"/>
              <a:gd name="connsiteY1" fmla="*/ 2972710 h 6570999"/>
              <a:gd name="connsiteX2" fmla="*/ 117104 w 12192000"/>
              <a:gd name="connsiteY2" fmla="*/ 2627956 h 6570999"/>
              <a:gd name="connsiteX3" fmla="*/ 769775 w 12192000"/>
              <a:gd name="connsiteY3" fmla="*/ 2399585 h 6570999"/>
              <a:gd name="connsiteX4" fmla="*/ 310119 w 12192000"/>
              <a:gd name="connsiteY4" fmla="*/ 1970225 h 6570999"/>
              <a:gd name="connsiteX5" fmla="*/ 1187329 w 12192000"/>
              <a:gd name="connsiteY5" fmla="*/ 1859668 h 6570999"/>
              <a:gd name="connsiteX6" fmla="*/ 511311 w 12192000"/>
              <a:gd name="connsiteY6" fmla="*/ 1197525 h 6570999"/>
              <a:gd name="connsiteX7" fmla="*/ 1793510 w 12192000"/>
              <a:gd name="connsiteY7" fmla="*/ 1373796 h 6570999"/>
              <a:gd name="connsiteX8" fmla="*/ 1215109 w 12192000"/>
              <a:gd name="connsiteY8" fmla="*/ 521702 h 6570999"/>
              <a:gd name="connsiteX9" fmla="*/ 2565054 w 12192000"/>
              <a:gd name="connsiteY9" fmla="*/ 960571 h 6570999"/>
              <a:gd name="connsiteX10" fmla="*/ 1966860 w 12192000"/>
              <a:gd name="connsiteY10" fmla="*/ 79455 h 6570999"/>
              <a:gd name="connsiteX11" fmla="*/ 3472239 w 12192000"/>
              <a:gd name="connsiteY11" fmla="*/ 635912 h 6570999"/>
              <a:gd name="connsiteX12" fmla="*/ 3654541 w 12192000"/>
              <a:gd name="connsiteY12" fmla="*/ 40296 h 6570999"/>
              <a:gd name="connsiteX13" fmla="*/ 4480333 w 12192000"/>
              <a:gd name="connsiteY13" fmla="*/ 412278 h 6570999"/>
              <a:gd name="connsiteX14" fmla="*/ 4906731 w 12192000"/>
              <a:gd name="connsiteY14" fmla="*/ 62719 h 6570999"/>
              <a:gd name="connsiteX15" fmla="*/ 5550431 w 12192000"/>
              <a:gd name="connsiteY15" fmla="*/ 298285 h 6570999"/>
              <a:gd name="connsiteX16" fmla="*/ 6096000 w 12192000"/>
              <a:gd name="connsiteY16" fmla="*/ 0 h 6570999"/>
              <a:gd name="connsiteX17" fmla="*/ 6641569 w 12192000"/>
              <a:gd name="connsiteY17" fmla="*/ 298285 h 6570999"/>
              <a:gd name="connsiteX18" fmla="*/ 7285269 w 12192000"/>
              <a:gd name="connsiteY18" fmla="*/ 62719 h 6570999"/>
              <a:gd name="connsiteX19" fmla="*/ 7711667 w 12192000"/>
              <a:gd name="connsiteY19" fmla="*/ 412278 h 6570999"/>
              <a:gd name="connsiteX20" fmla="*/ 8555565 w 12192000"/>
              <a:gd name="connsiteY20" fmla="*/ 76510 h 6570999"/>
              <a:gd name="connsiteX21" fmla="*/ 8719761 w 12192000"/>
              <a:gd name="connsiteY21" fmla="*/ 635912 h 6570999"/>
              <a:gd name="connsiteX22" fmla="*/ 9564237 w 12192000"/>
              <a:gd name="connsiteY22" fmla="*/ 233364 h 6570999"/>
              <a:gd name="connsiteX23" fmla="*/ 9626946 w 12192000"/>
              <a:gd name="connsiteY23" fmla="*/ 960571 h 6570999"/>
              <a:gd name="connsiteX24" fmla="*/ 10994999 w 12192000"/>
              <a:gd name="connsiteY24" fmla="*/ 576024 h 6570999"/>
              <a:gd name="connsiteX25" fmla="*/ 10398490 w 12192000"/>
              <a:gd name="connsiteY25" fmla="*/ 1373796 h 6570999"/>
              <a:gd name="connsiteX26" fmla="*/ 11834598 w 12192000"/>
              <a:gd name="connsiteY26" fmla="*/ 1233739 h 6570999"/>
              <a:gd name="connsiteX27" fmla="*/ 11004671 w 12192000"/>
              <a:gd name="connsiteY27" fmla="*/ 1859668 h 6570999"/>
              <a:gd name="connsiteX28" fmla="*/ 11727972 w 12192000"/>
              <a:gd name="connsiteY28" fmla="*/ 2015492 h 6570999"/>
              <a:gd name="connsiteX29" fmla="*/ 11422225 w 12192000"/>
              <a:gd name="connsiteY29" fmla="*/ 2399585 h 6570999"/>
              <a:gd name="connsiteX30" fmla="*/ 12074896 w 12192000"/>
              <a:gd name="connsiteY30" fmla="*/ 2627956 h 6570999"/>
              <a:gd name="connsiteX31" fmla="*/ 11635064 w 12192000"/>
              <a:gd name="connsiteY31" fmla="*/ 2972710 h 6570999"/>
              <a:gd name="connsiteX32" fmla="*/ 12192000 w 12192000"/>
              <a:gd name="connsiteY32" fmla="*/ 3264907 h 6570999"/>
              <a:gd name="connsiteX33" fmla="*/ 11635064 w 12192000"/>
              <a:gd name="connsiteY33" fmla="*/ 3557103 h 6570999"/>
              <a:gd name="connsiteX34" fmla="*/ 12074896 w 12192000"/>
              <a:gd name="connsiteY34" fmla="*/ 3901857 h 6570999"/>
              <a:gd name="connsiteX35" fmla="*/ 11422225 w 12192000"/>
              <a:gd name="connsiteY35" fmla="*/ 4130228 h 6570999"/>
              <a:gd name="connsiteX36" fmla="*/ 11727972 w 12192000"/>
              <a:gd name="connsiteY36" fmla="*/ 4514321 h 6570999"/>
              <a:gd name="connsiteX37" fmla="*/ 11004671 w 12192000"/>
              <a:gd name="connsiteY37" fmla="*/ 4670145 h 6570999"/>
              <a:gd name="connsiteX38" fmla="*/ 11608261 w 12192000"/>
              <a:gd name="connsiteY38" fmla="*/ 5142165 h 6570999"/>
              <a:gd name="connsiteX39" fmla="*/ 10561452 w 12192000"/>
              <a:gd name="connsiteY39" fmla="*/ 5210338 h 6570999"/>
              <a:gd name="connsiteX40" fmla="*/ 11293763 w 12192000"/>
              <a:gd name="connsiteY40" fmla="*/ 6270661 h 6570999"/>
              <a:gd name="connsiteX41" fmla="*/ 9898550 w 12192000"/>
              <a:gd name="connsiteY41" fmla="*/ 5759365 h 6570999"/>
              <a:gd name="connsiteX42" fmla="*/ 9745306 w 12192000"/>
              <a:gd name="connsiteY42" fmla="*/ 6432251 h 6570999"/>
              <a:gd name="connsiteX43" fmla="*/ 8719761 w 12192000"/>
              <a:gd name="connsiteY43" fmla="*/ 5893901 h 6570999"/>
              <a:gd name="connsiteX44" fmla="*/ 8455978 w 12192000"/>
              <a:gd name="connsiteY44" fmla="*/ 6570999 h 6570999"/>
              <a:gd name="connsiteX45" fmla="*/ 7711667 w 12192000"/>
              <a:gd name="connsiteY45" fmla="*/ 6117535 h 6570999"/>
              <a:gd name="connsiteX46" fmla="*/ 7285269 w 12192000"/>
              <a:gd name="connsiteY46" fmla="*/ 6467094 h 6570999"/>
              <a:gd name="connsiteX47" fmla="*/ 6641569 w 12192000"/>
              <a:gd name="connsiteY47" fmla="*/ 6231528 h 6570999"/>
              <a:gd name="connsiteX48" fmla="*/ 6096000 w 12192000"/>
              <a:gd name="connsiteY48" fmla="*/ 6529813 h 6570999"/>
              <a:gd name="connsiteX49" fmla="*/ 5550431 w 12192000"/>
              <a:gd name="connsiteY49" fmla="*/ 6231528 h 6570999"/>
              <a:gd name="connsiteX50" fmla="*/ 4970106 w 12192000"/>
              <a:gd name="connsiteY50" fmla="*/ 6512361 h 6570999"/>
              <a:gd name="connsiteX51" fmla="*/ 4480333 w 12192000"/>
              <a:gd name="connsiteY51" fmla="*/ 6117535 h 6570999"/>
              <a:gd name="connsiteX52" fmla="*/ 3853717 w 12192000"/>
              <a:gd name="connsiteY52" fmla="*/ 6462358 h 6570999"/>
              <a:gd name="connsiteX53" fmla="*/ 3499399 w 12192000"/>
              <a:gd name="connsiteY53" fmla="*/ 6056863 h 6570999"/>
              <a:gd name="connsiteX54" fmla="*/ 2718299 w 12192000"/>
              <a:gd name="connsiteY54" fmla="*/ 6495625 h 6570999"/>
              <a:gd name="connsiteX55" fmla="*/ 2411145 w 12192000"/>
              <a:gd name="connsiteY55" fmla="*/ 5913273 h 6570999"/>
              <a:gd name="connsiteX56" fmla="*/ 1015933 w 12192000"/>
              <a:gd name="connsiteY56" fmla="*/ 5845148 h 6570999"/>
              <a:gd name="connsiteX57" fmla="*/ 1793510 w 12192000"/>
              <a:gd name="connsiteY57" fmla="*/ 5156017 h 6570999"/>
              <a:gd name="connsiteX58" fmla="*/ 520365 w 12192000"/>
              <a:gd name="connsiteY58" fmla="*/ 5214593 h 6570999"/>
              <a:gd name="connsiteX59" fmla="*/ 1187329 w 12192000"/>
              <a:gd name="connsiteY59" fmla="*/ 4670145 h 6570999"/>
              <a:gd name="connsiteX60" fmla="*/ 346333 w 12192000"/>
              <a:gd name="connsiteY60" fmla="*/ 4695390 h 6570999"/>
              <a:gd name="connsiteX61" fmla="*/ 769775 w 12192000"/>
              <a:gd name="connsiteY61" fmla="*/ 4130228 h 6570999"/>
              <a:gd name="connsiteX62" fmla="*/ 117104 w 12192000"/>
              <a:gd name="connsiteY62" fmla="*/ 3901857 h 6570999"/>
              <a:gd name="connsiteX63" fmla="*/ 556936 w 12192000"/>
              <a:gd name="connsiteY63" fmla="*/ 3557103 h 6570999"/>
              <a:gd name="connsiteX64" fmla="*/ 0 w 12192000"/>
              <a:gd name="connsiteY64" fmla="*/ 3264907 h 6570999"/>
              <a:gd name="connsiteX0" fmla="*/ 0 w 12192000"/>
              <a:gd name="connsiteY0" fmla="*/ 3264907 h 6570999"/>
              <a:gd name="connsiteX1" fmla="*/ 556936 w 12192000"/>
              <a:gd name="connsiteY1" fmla="*/ 2972710 h 6570999"/>
              <a:gd name="connsiteX2" fmla="*/ 117104 w 12192000"/>
              <a:gd name="connsiteY2" fmla="*/ 2627956 h 6570999"/>
              <a:gd name="connsiteX3" fmla="*/ 769775 w 12192000"/>
              <a:gd name="connsiteY3" fmla="*/ 2399585 h 6570999"/>
              <a:gd name="connsiteX4" fmla="*/ 310119 w 12192000"/>
              <a:gd name="connsiteY4" fmla="*/ 1970225 h 6570999"/>
              <a:gd name="connsiteX5" fmla="*/ 1187329 w 12192000"/>
              <a:gd name="connsiteY5" fmla="*/ 1859668 h 6570999"/>
              <a:gd name="connsiteX6" fmla="*/ 511311 w 12192000"/>
              <a:gd name="connsiteY6" fmla="*/ 1197525 h 6570999"/>
              <a:gd name="connsiteX7" fmla="*/ 1793510 w 12192000"/>
              <a:gd name="connsiteY7" fmla="*/ 1373796 h 6570999"/>
              <a:gd name="connsiteX8" fmla="*/ 1215109 w 12192000"/>
              <a:gd name="connsiteY8" fmla="*/ 521702 h 6570999"/>
              <a:gd name="connsiteX9" fmla="*/ 2565054 w 12192000"/>
              <a:gd name="connsiteY9" fmla="*/ 960571 h 6570999"/>
              <a:gd name="connsiteX10" fmla="*/ 2491961 w 12192000"/>
              <a:gd name="connsiteY10" fmla="*/ 88508 h 6570999"/>
              <a:gd name="connsiteX11" fmla="*/ 3472239 w 12192000"/>
              <a:gd name="connsiteY11" fmla="*/ 635912 h 6570999"/>
              <a:gd name="connsiteX12" fmla="*/ 3654541 w 12192000"/>
              <a:gd name="connsiteY12" fmla="*/ 40296 h 6570999"/>
              <a:gd name="connsiteX13" fmla="*/ 4480333 w 12192000"/>
              <a:gd name="connsiteY13" fmla="*/ 412278 h 6570999"/>
              <a:gd name="connsiteX14" fmla="*/ 4906731 w 12192000"/>
              <a:gd name="connsiteY14" fmla="*/ 62719 h 6570999"/>
              <a:gd name="connsiteX15" fmla="*/ 5550431 w 12192000"/>
              <a:gd name="connsiteY15" fmla="*/ 298285 h 6570999"/>
              <a:gd name="connsiteX16" fmla="*/ 6096000 w 12192000"/>
              <a:gd name="connsiteY16" fmla="*/ 0 h 6570999"/>
              <a:gd name="connsiteX17" fmla="*/ 6641569 w 12192000"/>
              <a:gd name="connsiteY17" fmla="*/ 298285 h 6570999"/>
              <a:gd name="connsiteX18" fmla="*/ 7285269 w 12192000"/>
              <a:gd name="connsiteY18" fmla="*/ 62719 h 6570999"/>
              <a:gd name="connsiteX19" fmla="*/ 7711667 w 12192000"/>
              <a:gd name="connsiteY19" fmla="*/ 412278 h 6570999"/>
              <a:gd name="connsiteX20" fmla="*/ 8555565 w 12192000"/>
              <a:gd name="connsiteY20" fmla="*/ 76510 h 6570999"/>
              <a:gd name="connsiteX21" fmla="*/ 8719761 w 12192000"/>
              <a:gd name="connsiteY21" fmla="*/ 635912 h 6570999"/>
              <a:gd name="connsiteX22" fmla="*/ 9564237 w 12192000"/>
              <a:gd name="connsiteY22" fmla="*/ 233364 h 6570999"/>
              <a:gd name="connsiteX23" fmla="*/ 9626946 w 12192000"/>
              <a:gd name="connsiteY23" fmla="*/ 960571 h 6570999"/>
              <a:gd name="connsiteX24" fmla="*/ 10994999 w 12192000"/>
              <a:gd name="connsiteY24" fmla="*/ 576024 h 6570999"/>
              <a:gd name="connsiteX25" fmla="*/ 10398490 w 12192000"/>
              <a:gd name="connsiteY25" fmla="*/ 1373796 h 6570999"/>
              <a:gd name="connsiteX26" fmla="*/ 11834598 w 12192000"/>
              <a:gd name="connsiteY26" fmla="*/ 1233739 h 6570999"/>
              <a:gd name="connsiteX27" fmla="*/ 11004671 w 12192000"/>
              <a:gd name="connsiteY27" fmla="*/ 1859668 h 6570999"/>
              <a:gd name="connsiteX28" fmla="*/ 11727972 w 12192000"/>
              <a:gd name="connsiteY28" fmla="*/ 2015492 h 6570999"/>
              <a:gd name="connsiteX29" fmla="*/ 11422225 w 12192000"/>
              <a:gd name="connsiteY29" fmla="*/ 2399585 h 6570999"/>
              <a:gd name="connsiteX30" fmla="*/ 12074896 w 12192000"/>
              <a:gd name="connsiteY30" fmla="*/ 2627956 h 6570999"/>
              <a:gd name="connsiteX31" fmla="*/ 11635064 w 12192000"/>
              <a:gd name="connsiteY31" fmla="*/ 2972710 h 6570999"/>
              <a:gd name="connsiteX32" fmla="*/ 12192000 w 12192000"/>
              <a:gd name="connsiteY32" fmla="*/ 3264907 h 6570999"/>
              <a:gd name="connsiteX33" fmla="*/ 11635064 w 12192000"/>
              <a:gd name="connsiteY33" fmla="*/ 3557103 h 6570999"/>
              <a:gd name="connsiteX34" fmla="*/ 12074896 w 12192000"/>
              <a:gd name="connsiteY34" fmla="*/ 3901857 h 6570999"/>
              <a:gd name="connsiteX35" fmla="*/ 11422225 w 12192000"/>
              <a:gd name="connsiteY35" fmla="*/ 4130228 h 6570999"/>
              <a:gd name="connsiteX36" fmla="*/ 11727972 w 12192000"/>
              <a:gd name="connsiteY36" fmla="*/ 4514321 h 6570999"/>
              <a:gd name="connsiteX37" fmla="*/ 11004671 w 12192000"/>
              <a:gd name="connsiteY37" fmla="*/ 4670145 h 6570999"/>
              <a:gd name="connsiteX38" fmla="*/ 11608261 w 12192000"/>
              <a:gd name="connsiteY38" fmla="*/ 5142165 h 6570999"/>
              <a:gd name="connsiteX39" fmla="*/ 10561452 w 12192000"/>
              <a:gd name="connsiteY39" fmla="*/ 5210338 h 6570999"/>
              <a:gd name="connsiteX40" fmla="*/ 11293763 w 12192000"/>
              <a:gd name="connsiteY40" fmla="*/ 6270661 h 6570999"/>
              <a:gd name="connsiteX41" fmla="*/ 9898550 w 12192000"/>
              <a:gd name="connsiteY41" fmla="*/ 5759365 h 6570999"/>
              <a:gd name="connsiteX42" fmla="*/ 9745306 w 12192000"/>
              <a:gd name="connsiteY42" fmla="*/ 6432251 h 6570999"/>
              <a:gd name="connsiteX43" fmla="*/ 8719761 w 12192000"/>
              <a:gd name="connsiteY43" fmla="*/ 5893901 h 6570999"/>
              <a:gd name="connsiteX44" fmla="*/ 8455978 w 12192000"/>
              <a:gd name="connsiteY44" fmla="*/ 6570999 h 6570999"/>
              <a:gd name="connsiteX45" fmla="*/ 7711667 w 12192000"/>
              <a:gd name="connsiteY45" fmla="*/ 6117535 h 6570999"/>
              <a:gd name="connsiteX46" fmla="*/ 7285269 w 12192000"/>
              <a:gd name="connsiteY46" fmla="*/ 6467094 h 6570999"/>
              <a:gd name="connsiteX47" fmla="*/ 6641569 w 12192000"/>
              <a:gd name="connsiteY47" fmla="*/ 6231528 h 6570999"/>
              <a:gd name="connsiteX48" fmla="*/ 6096000 w 12192000"/>
              <a:gd name="connsiteY48" fmla="*/ 6529813 h 6570999"/>
              <a:gd name="connsiteX49" fmla="*/ 5550431 w 12192000"/>
              <a:gd name="connsiteY49" fmla="*/ 6231528 h 6570999"/>
              <a:gd name="connsiteX50" fmla="*/ 4970106 w 12192000"/>
              <a:gd name="connsiteY50" fmla="*/ 6512361 h 6570999"/>
              <a:gd name="connsiteX51" fmla="*/ 4480333 w 12192000"/>
              <a:gd name="connsiteY51" fmla="*/ 6117535 h 6570999"/>
              <a:gd name="connsiteX52" fmla="*/ 3853717 w 12192000"/>
              <a:gd name="connsiteY52" fmla="*/ 6462358 h 6570999"/>
              <a:gd name="connsiteX53" fmla="*/ 3499399 w 12192000"/>
              <a:gd name="connsiteY53" fmla="*/ 6056863 h 6570999"/>
              <a:gd name="connsiteX54" fmla="*/ 2718299 w 12192000"/>
              <a:gd name="connsiteY54" fmla="*/ 6495625 h 6570999"/>
              <a:gd name="connsiteX55" fmla="*/ 2411145 w 12192000"/>
              <a:gd name="connsiteY55" fmla="*/ 5913273 h 6570999"/>
              <a:gd name="connsiteX56" fmla="*/ 1015933 w 12192000"/>
              <a:gd name="connsiteY56" fmla="*/ 5845148 h 6570999"/>
              <a:gd name="connsiteX57" fmla="*/ 1793510 w 12192000"/>
              <a:gd name="connsiteY57" fmla="*/ 5156017 h 6570999"/>
              <a:gd name="connsiteX58" fmla="*/ 520365 w 12192000"/>
              <a:gd name="connsiteY58" fmla="*/ 5214593 h 6570999"/>
              <a:gd name="connsiteX59" fmla="*/ 1187329 w 12192000"/>
              <a:gd name="connsiteY59" fmla="*/ 4670145 h 6570999"/>
              <a:gd name="connsiteX60" fmla="*/ 346333 w 12192000"/>
              <a:gd name="connsiteY60" fmla="*/ 4695390 h 6570999"/>
              <a:gd name="connsiteX61" fmla="*/ 769775 w 12192000"/>
              <a:gd name="connsiteY61" fmla="*/ 4130228 h 6570999"/>
              <a:gd name="connsiteX62" fmla="*/ 117104 w 12192000"/>
              <a:gd name="connsiteY62" fmla="*/ 3901857 h 6570999"/>
              <a:gd name="connsiteX63" fmla="*/ 556936 w 12192000"/>
              <a:gd name="connsiteY63" fmla="*/ 3557103 h 6570999"/>
              <a:gd name="connsiteX64" fmla="*/ 0 w 12192000"/>
              <a:gd name="connsiteY64" fmla="*/ 3264907 h 6570999"/>
              <a:gd name="connsiteX0" fmla="*/ 0 w 12192000"/>
              <a:gd name="connsiteY0" fmla="*/ 3264907 h 6570999"/>
              <a:gd name="connsiteX1" fmla="*/ 556936 w 12192000"/>
              <a:gd name="connsiteY1" fmla="*/ 2972710 h 6570999"/>
              <a:gd name="connsiteX2" fmla="*/ 117104 w 12192000"/>
              <a:gd name="connsiteY2" fmla="*/ 2627956 h 6570999"/>
              <a:gd name="connsiteX3" fmla="*/ 769775 w 12192000"/>
              <a:gd name="connsiteY3" fmla="*/ 2399585 h 6570999"/>
              <a:gd name="connsiteX4" fmla="*/ 310119 w 12192000"/>
              <a:gd name="connsiteY4" fmla="*/ 1970225 h 6570999"/>
              <a:gd name="connsiteX5" fmla="*/ 1187329 w 12192000"/>
              <a:gd name="connsiteY5" fmla="*/ 1859668 h 6570999"/>
              <a:gd name="connsiteX6" fmla="*/ 511311 w 12192000"/>
              <a:gd name="connsiteY6" fmla="*/ 1197525 h 6570999"/>
              <a:gd name="connsiteX7" fmla="*/ 1793510 w 12192000"/>
              <a:gd name="connsiteY7" fmla="*/ 1373796 h 6570999"/>
              <a:gd name="connsiteX8" fmla="*/ 1215109 w 12192000"/>
              <a:gd name="connsiteY8" fmla="*/ 521702 h 6570999"/>
              <a:gd name="connsiteX9" fmla="*/ 2565054 w 12192000"/>
              <a:gd name="connsiteY9" fmla="*/ 960571 h 6570999"/>
              <a:gd name="connsiteX10" fmla="*/ 2491961 w 12192000"/>
              <a:gd name="connsiteY10" fmla="*/ 88508 h 6570999"/>
              <a:gd name="connsiteX11" fmla="*/ 3472239 w 12192000"/>
              <a:gd name="connsiteY11" fmla="*/ 635912 h 6570999"/>
              <a:gd name="connsiteX12" fmla="*/ 3654541 w 12192000"/>
              <a:gd name="connsiteY12" fmla="*/ 40296 h 6570999"/>
              <a:gd name="connsiteX13" fmla="*/ 4480333 w 12192000"/>
              <a:gd name="connsiteY13" fmla="*/ 412278 h 6570999"/>
              <a:gd name="connsiteX14" fmla="*/ 4906731 w 12192000"/>
              <a:gd name="connsiteY14" fmla="*/ 62719 h 6570999"/>
              <a:gd name="connsiteX15" fmla="*/ 5550431 w 12192000"/>
              <a:gd name="connsiteY15" fmla="*/ 298285 h 6570999"/>
              <a:gd name="connsiteX16" fmla="*/ 6096000 w 12192000"/>
              <a:gd name="connsiteY16" fmla="*/ 0 h 6570999"/>
              <a:gd name="connsiteX17" fmla="*/ 6641569 w 12192000"/>
              <a:gd name="connsiteY17" fmla="*/ 298285 h 6570999"/>
              <a:gd name="connsiteX18" fmla="*/ 7285269 w 12192000"/>
              <a:gd name="connsiteY18" fmla="*/ 62719 h 6570999"/>
              <a:gd name="connsiteX19" fmla="*/ 7711667 w 12192000"/>
              <a:gd name="connsiteY19" fmla="*/ 412278 h 6570999"/>
              <a:gd name="connsiteX20" fmla="*/ 8555565 w 12192000"/>
              <a:gd name="connsiteY20" fmla="*/ 76510 h 6570999"/>
              <a:gd name="connsiteX21" fmla="*/ 8719761 w 12192000"/>
              <a:gd name="connsiteY21" fmla="*/ 635912 h 6570999"/>
              <a:gd name="connsiteX22" fmla="*/ 9564237 w 12192000"/>
              <a:gd name="connsiteY22" fmla="*/ 233364 h 6570999"/>
              <a:gd name="connsiteX23" fmla="*/ 9626946 w 12192000"/>
              <a:gd name="connsiteY23" fmla="*/ 960571 h 6570999"/>
              <a:gd name="connsiteX24" fmla="*/ 10994999 w 12192000"/>
              <a:gd name="connsiteY24" fmla="*/ 576024 h 6570999"/>
              <a:gd name="connsiteX25" fmla="*/ 10398490 w 12192000"/>
              <a:gd name="connsiteY25" fmla="*/ 1373796 h 6570999"/>
              <a:gd name="connsiteX26" fmla="*/ 11834598 w 12192000"/>
              <a:gd name="connsiteY26" fmla="*/ 1233739 h 6570999"/>
              <a:gd name="connsiteX27" fmla="*/ 11004671 w 12192000"/>
              <a:gd name="connsiteY27" fmla="*/ 1859668 h 6570999"/>
              <a:gd name="connsiteX28" fmla="*/ 11727972 w 12192000"/>
              <a:gd name="connsiteY28" fmla="*/ 2015492 h 6570999"/>
              <a:gd name="connsiteX29" fmla="*/ 11422225 w 12192000"/>
              <a:gd name="connsiteY29" fmla="*/ 2399585 h 6570999"/>
              <a:gd name="connsiteX30" fmla="*/ 12074896 w 12192000"/>
              <a:gd name="connsiteY30" fmla="*/ 2627956 h 6570999"/>
              <a:gd name="connsiteX31" fmla="*/ 11635064 w 12192000"/>
              <a:gd name="connsiteY31" fmla="*/ 2972710 h 6570999"/>
              <a:gd name="connsiteX32" fmla="*/ 12192000 w 12192000"/>
              <a:gd name="connsiteY32" fmla="*/ 3264907 h 6570999"/>
              <a:gd name="connsiteX33" fmla="*/ 11635064 w 12192000"/>
              <a:gd name="connsiteY33" fmla="*/ 3557103 h 6570999"/>
              <a:gd name="connsiteX34" fmla="*/ 12074896 w 12192000"/>
              <a:gd name="connsiteY34" fmla="*/ 3901857 h 6570999"/>
              <a:gd name="connsiteX35" fmla="*/ 11422225 w 12192000"/>
              <a:gd name="connsiteY35" fmla="*/ 4130228 h 6570999"/>
              <a:gd name="connsiteX36" fmla="*/ 11727972 w 12192000"/>
              <a:gd name="connsiteY36" fmla="*/ 4514321 h 6570999"/>
              <a:gd name="connsiteX37" fmla="*/ 11004671 w 12192000"/>
              <a:gd name="connsiteY37" fmla="*/ 4670145 h 6570999"/>
              <a:gd name="connsiteX38" fmla="*/ 11608261 w 12192000"/>
              <a:gd name="connsiteY38" fmla="*/ 5142165 h 6570999"/>
              <a:gd name="connsiteX39" fmla="*/ 10561452 w 12192000"/>
              <a:gd name="connsiteY39" fmla="*/ 5210338 h 6570999"/>
              <a:gd name="connsiteX40" fmla="*/ 11293763 w 12192000"/>
              <a:gd name="connsiteY40" fmla="*/ 6270661 h 6570999"/>
              <a:gd name="connsiteX41" fmla="*/ 9898550 w 12192000"/>
              <a:gd name="connsiteY41" fmla="*/ 5759365 h 6570999"/>
              <a:gd name="connsiteX42" fmla="*/ 9745306 w 12192000"/>
              <a:gd name="connsiteY42" fmla="*/ 6432251 h 6570999"/>
              <a:gd name="connsiteX43" fmla="*/ 8719761 w 12192000"/>
              <a:gd name="connsiteY43" fmla="*/ 5893901 h 6570999"/>
              <a:gd name="connsiteX44" fmla="*/ 8455978 w 12192000"/>
              <a:gd name="connsiteY44" fmla="*/ 6570999 h 6570999"/>
              <a:gd name="connsiteX45" fmla="*/ 7711667 w 12192000"/>
              <a:gd name="connsiteY45" fmla="*/ 6117535 h 6570999"/>
              <a:gd name="connsiteX46" fmla="*/ 7285269 w 12192000"/>
              <a:gd name="connsiteY46" fmla="*/ 6467094 h 6570999"/>
              <a:gd name="connsiteX47" fmla="*/ 6641569 w 12192000"/>
              <a:gd name="connsiteY47" fmla="*/ 6231528 h 6570999"/>
              <a:gd name="connsiteX48" fmla="*/ 6096000 w 12192000"/>
              <a:gd name="connsiteY48" fmla="*/ 6529813 h 6570999"/>
              <a:gd name="connsiteX49" fmla="*/ 5550431 w 12192000"/>
              <a:gd name="connsiteY49" fmla="*/ 6231528 h 6570999"/>
              <a:gd name="connsiteX50" fmla="*/ 4970106 w 12192000"/>
              <a:gd name="connsiteY50" fmla="*/ 6512361 h 6570999"/>
              <a:gd name="connsiteX51" fmla="*/ 4480333 w 12192000"/>
              <a:gd name="connsiteY51" fmla="*/ 6117535 h 6570999"/>
              <a:gd name="connsiteX52" fmla="*/ 3853717 w 12192000"/>
              <a:gd name="connsiteY52" fmla="*/ 6462358 h 6570999"/>
              <a:gd name="connsiteX53" fmla="*/ 3499399 w 12192000"/>
              <a:gd name="connsiteY53" fmla="*/ 6056863 h 6570999"/>
              <a:gd name="connsiteX54" fmla="*/ 2718299 w 12192000"/>
              <a:gd name="connsiteY54" fmla="*/ 6495625 h 6570999"/>
              <a:gd name="connsiteX55" fmla="*/ 2402091 w 12192000"/>
              <a:gd name="connsiteY55" fmla="*/ 5741257 h 6570999"/>
              <a:gd name="connsiteX56" fmla="*/ 1015933 w 12192000"/>
              <a:gd name="connsiteY56" fmla="*/ 5845148 h 6570999"/>
              <a:gd name="connsiteX57" fmla="*/ 1793510 w 12192000"/>
              <a:gd name="connsiteY57" fmla="*/ 5156017 h 6570999"/>
              <a:gd name="connsiteX58" fmla="*/ 520365 w 12192000"/>
              <a:gd name="connsiteY58" fmla="*/ 5214593 h 6570999"/>
              <a:gd name="connsiteX59" fmla="*/ 1187329 w 12192000"/>
              <a:gd name="connsiteY59" fmla="*/ 4670145 h 6570999"/>
              <a:gd name="connsiteX60" fmla="*/ 346333 w 12192000"/>
              <a:gd name="connsiteY60" fmla="*/ 4695390 h 6570999"/>
              <a:gd name="connsiteX61" fmla="*/ 769775 w 12192000"/>
              <a:gd name="connsiteY61" fmla="*/ 4130228 h 6570999"/>
              <a:gd name="connsiteX62" fmla="*/ 117104 w 12192000"/>
              <a:gd name="connsiteY62" fmla="*/ 3901857 h 6570999"/>
              <a:gd name="connsiteX63" fmla="*/ 556936 w 12192000"/>
              <a:gd name="connsiteY63" fmla="*/ 3557103 h 6570999"/>
              <a:gd name="connsiteX64" fmla="*/ 0 w 12192000"/>
              <a:gd name="connsiteY64" fmla="*/ 3264907 h 657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2000" h="6570999">
                <a:moveTo>
                  <a:pt x="0" y="3264907"/>
                </a:moveTo>
                <a:lnTo>
                  <a:pt x="556936" y="2972710"/>
                </a:lnTo>
                <a:lnTo>
                  <a:pt x="117104" y="2627956"/>
                </a:lnTo>
                <a:lnTo>
                  <a:pt x="769775" y="2399585"/>
                </a:lnTo>
                <a:lnTo>
                  <a:pt x="310119" y="1970225"/>
                </a:lnTo>
                <a:lnTo>
                  <a:pt x="1187329" y="1859668"/>
                </a:lnTo>
                <a:lnTo>
                  <a:pt x="511311" y="1197525"/>
                </a:lnTo>
                <a:lnTo>
                  <a:pt x="1793510" y="1373796"/>
                </a:lnTo>
                <a:lnTo>
                  <a:pt x="1215109" y="521702"/>
                </a:lnTo>
                <a:lnTo>
                  <a:pt x="2565054" y="960571"/>
                </a:lnTo>
                <a:lnTo>
                  <a:pt x="2491961" y="88508"/>
                </a:lnTo>
                <a:lnTo>
                  <a:pt x="3472239" y="635912"/>
                </a:lnTo>
                <a:lnTo>
                  <a:pt x="3654541" y="40296"/>
                </a:lnTo>
                <a:lnTo>
                  <a:pt x="4480333" y="412278"/>
                </a:lnTo>
                <a:lnTo>
                  <a:pt x="4906731" y="62719"/>
                </a:lnTo>
                <a:lnTo>
                  <a:pt x="5550431" y="298285"/>
                </a:lnTo>
                <a:lnTo>
                  <a:pt x="6096000" y="0"/>
                </a:lnTo>
                <a:lnTo>
                  <a:pt x="6641569" y="298285"/>
                </a:lnTo>
                <a:lnTo>
                  <a:pt x="7285269" y="62719"/>
                </a:lnTo>
                <a:lnTo>
                  <a:pt x="7711667" y="412278"/>
                </a:lnTo>
                <a:lnTo>
                  <a:pt x="8555565" y="76510"/>
                </a:lnTo>
                <a:lnTo>
                  <a:pt x="8719761" y="635912"/>
                </a:lnTo>
                <a:lnTo>
                  <a:pt x="9564237" y="233364"/>
                </a:lnTo>
                <a:lnTo>
                  <a:pt x="9626946" y="960571"/>
                </a:lnTo>
                <a:lnTo>
                  <a:pt x="10994999" y="576024"/>
                </a:lnTo>
                <a:lnTo>
                  <a:pt x="10398490" y="1373796"/>
                </a:lnTo>
                <a:lnTo>
                  <a:pt x="11834598" y="1233739"/>
                </a:lnTo>
                <a:lnTo>
                  <a:pt x="11004671" y="1859668"/>
                </a:lnTo>
                <a:lnTo>
                  <a:pt x="11727972" y="2015492"/>
                </a:lnTo>
                <a:lnTo>
                  <a:pt x="11422225" y="2399585"/>
                </a:lnTo>
                <a:lnTo>
                  <a:pt x="12074896" y="2627956"/>
                </a:lnTo>
                <a:lnTo>
                  <a:pt x="11635064" y="2972710"/>
                </a:lnTo>
                <a:lnTo>
                  <a:pt x="12192000" y="3264907"/>
                </a:lnTo>
                <a:lnTo>
                  <a:pt x="11635064" y="3557103"/>
                </a:lnTo>
                <a:lnTo>
                  <a:pt x="12074896" y="3901857"/>
                </a:lnTo>
                <a:lnTo>
                  <a:pt x="11422225" y="4130228"/>
                </a:lnTo>
                <a:lnTo>
                  <a:pt x="11727972" y="4514321"/>
                </a:lnTo>
                <a:lnTo>
                  <a:pt x="11004671" y="4670145"/>
                </a:lnTo>
                <a:lnTo>
                  <a:pt x="11608261" y="5142165"/>
                </a:lnTo>
                <a:lnTo>
                  <a:pt x="10561452" y="5210338"/>
                </a:lnTo>
                <a:lnTo>
                  <a:pt x="11293763" y="6270661"/>
                </a:lnTo>
                <a:lnTo>
                  <a:pt x="9898550" y="5759365"/>
                </a:lnTo>
                <a:lnTo>
                  <a:pt x="9745306" y="6432251"/>
                </a:lnTo>
                <a:lnTo>
                  <a:pt x="8719761" y="5893901"/>
                </a:lnTo>
                <a:lnTo>
                  <a:pt x="8455978" y="6570999"/>
                </a:lnTo>
                <a:lnTo>
                  <a:pt x="7711667" y="6117535"/>
                </a:lnTo>
                <a:lnTo>
                  <a:pt x="7285269" y="6467094"/>
                </a:lnTo>
                <a:lnTo>
                  <a:pt x="6641569" y="6231528"/>
                </a:lnTo>
                <a:lnTo>
                  <a:pt x="6096000" y="6529813"/>
                </a:lnTo>
                <a:lnTo>
                  <a:pt x="5550431" y="6231528"/>
                </a:lnTo>
                <a:lnTo>
                  <a:pt x="4970106" y="6512361"/>
                </a:lnTo>
                <a:lnTo>
                  <a:pt x="4480333" y="6117535"/>
                </a:lnTo>
                <a:lnTo>
                  <a:pt x="3853717" y="6462358"/>
                </a:lnTo>
                <a:lnTo>
                  <a:pt x="3499399" y="6056863"/>
                </a:lnTo>
                <a:lnTo>
                  <a:pt x="2718299" y="6495625"/>
                </a:lnTo>
                <a:lnTo>
                  <a:pt x="2402091" y="5741257"/>
                </a:lnTo>
                <a:lnTo>
                  <a:pt x="1015933" y="5845148"/>
                </a:lnTo>
                <a:lnTo>
                  <a:pt x="1793510" y="5156017"/>
                </a:lnTo>
                <a:lnTo>
                  <a:pt x="520365" y="5214593"/>
                </a:lnTo>
                <a:lnTo>
                  <a:pt x="1187329" y="4670145"/>
                </a:lnTo>
                <a:lnTo>
                  <a:pt x="346333" y="4695390"/>
                </a:lnTo>
                <a:lnTo>
                  <a:pt x="769775" y="4130228"/>
                </a:lnTo>
                <a:lnTo>
                  <a:pt x="117104" y="3901857"/>
                </a:lnTo>
                <a:lnTo>
                  <a:pt x="556936" y="3557103"/>
                </a:lnTo>
                <a:lnTo>
                  <a:pt x="0" y="3264907"/>
                </a:lnTo>
                <a:close/>
              </a:path>
            </a:pathLst>
          </a:custGeom>
          <a:solidFill>
            <a:srgbClr val="FAEC82"/>
          </a:solidFill>
          <a:ln w="38100">
            <a:solidFill>
              <a:srgbClr val="FAEC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18B88-AC8B-41CD-B4B0-BD353EB6F722}"/>
              </a:ext>
            </a:extLst>
          </p:cNvPr>
          <p:cNvSpPr>
            <a:spLocks noGrp="1"/>
          </p:cNvSpPr>
          <p:nvPr>
            <p:ph type="title"/>
          </p:nvPr>
        </p:nvSpPr>
        <p:spPr>
          <a:xfrm>
            <a:off x="1890665" y="597529"/>
            <a:ext cx="8410669" cy="5151421"/>
          </a:xfrm>
        </p:spPr>
        <p:txBody>
          <a:bodyPr vert="horz" lIns="91440" tIns="45720" rIns="91440" bIns="45720" rtlCol="0" anchor="b">
            <a:noAutofit/>
          </a:bodyPr>
          <a:lstStyle/>
          <a:p>
            <a:pPr algn="ctr">
              <a:lnSpc>
                <a:spcPct val="100000"/>
              </a:lnSpc>
            </a:pPr>
            <a:r>
              <a:rPr lang="en-US" sz="8000" i="1" dirty="0">
                <a:solidFill>
                  <a:schemeClr val="tx1"/>
                </a:solidFill>
              </a:rPr>
              <a:t>NOTE</a:t>
            </a:r>
            <a:r>
              <a:rPr lang="en-US" sz="6600" i="1" dirty="0">
                <a:solidFill>
                  <a:schemeClr val="tx1"/>
                </a:solidFill>
              </a:rPr>
              <a:t>:</a:t>
            </a:r>
            <a:br>
              <a:rPr lang="en-US" sz="4000" dirty="0">
                <a:solidFill>
                  <a:schemeClr val="tx1"/>
                </a:solidFill>
              </a:rPr>
            </a:br>
            <a:r>
              <a:rPr lang="en-US" sz="4800" u="sng" spc="0" dirty="0">
                <a:solidFill>
                  <a:srgbClr val="0070C0"/>
                </a:solidFill>
              </a:rPr>
              <a:t>References</a:t>
            </a:r>
            <a:r>
              <a:rPr lang="en-US" sz="4800" spc="0" dirty="0">
                <a:solidFill>
                  <a:schemeClr val="tx1"/>
                </a:solidFill>
              </a:rPr>
              <a:t> = </a:t>
            </a:r>
            <a:r>
              <a:rPr lang="en-US" sz="4800" u="sng" spc="0" dirty="0">
                <a:solidFill>
                  <a:srgbClr val="00B050"/>
                </a:solidFill>
              </a:rPr>
              <a:t>Bibliography</a:t>
            </a:r>
            <a:r>
              <a:rPr lang="en-US" sz="4800" spc="0" dirty="0">
                <a:solidFill>
                  <a:schemeClr val="tx1"/>
                </a:solidFill>
              </a:rPr>
              <a:t> = </a:t>
            </a:r>
            <a:br>
              <a:rPr lang="en-US" sz="4800" spc="0" dirty="0">
                <a:solidFill>
                  <a:schemeClr val="tx1"/>
                </a:solidFill>
              </a:rPr>
            </a:br>
            <a:r>
              <a:rPr lang="en-US" sz="4800" u="sng" spc="0" dirty="0">
                <a:solidFill>
                  <a:srgbClr val="7030A0"/>
                </a:solidFill>
              </a:rPr>
              <a:t>Works Cited</a:t>
            </a:r>
            <a:r>
              <a:rPr lang="en-US" sz="4800" u="sng" spc="0" dirty="0">
                <a:solidFill>
                  <a:srgbClr val="0070C0"/>
                </a:solidFill>
              </a:rPr>
              <a:t> </a:t>
            </a:r>
            <a:br>
              <a:rPr lang="en-US" sz="4000" u="sng" spc="0" dirty="0">
                <a:solidFill>
                  <a:schemeClr val="tx1"/>
                </a:solidFill>
              </a:rPr>
            </a:br>
            <a:r>
              <a:rPr lang="en-US" sz="2800" spc="0" dirty="0">
                <a:solidFill>
                  <a:schemeClr val="tx1"/>
                </a:solidFill>
              </a:rPr>
              <a:t>These three different words essentially mean the </a:t>
            </a:r>
            <a:r>
              <a:rPr lang="en-US" sz="2800" u="sng" spc="0" dirty="0">
                <a:solidFill>
                  <a:schemeClr val="tx1"/>
                </a:solidFill>
              </a:rPr>
              <a:t>same thing </a:t>
            </a:r>
            <a:r>
              <a:rPr lang="en-US" sz="2800" spc="0" dirty="0">
                <a:solidFill>
                  <a:schemeClr val="tx1"/>
                </a:solidFill>
              </a:rPr>
              <a:t>— a page at the end of your paper specifically to give credit to your sources.</a:t>
            </a:r>
            <a:br>
              <a:rPr lang="en-US" sz="3200" dirty="0">
                <a:solidFill>
                  <a:schemeClr val="tx1"/>
                </a:solidFill>
              </a:rPr>
            </a:br>
            <a:r>
              <a:rPr lang="en-US" sz="2400" spc="0" dirty="0">
                <a:solidFill>
                  <a:srgbClr val="FF0000"/>
                </a:solidFill>
              </a:rPr>
              <a:t>If you quote someone in your paper, you must list that on a Works Cited page at the very end, along with any other sources you used, in MLA format.</a:t>
            </a:r>
            <a:endParaRPr lang="en-US" sz="3200" spc="0" dirty="0">
              <a:solidFill>
                <a:srgbClr val="FF0000"/>
              </a:solidFill>
            </a:endParaRPr>
          </a:p>
        </p:txBody>
      </p:sp>
    </p:spTree>
    <p:extLst>
      <p:ext uri="{BB962C8B-B14F-4D97-AF65-F5344CB8AC3E}">
        <p14:creationId xmlns:p14="http://schemas.microsoft.com/office/powerpoint/2010/main" val="3411430432"/>
      </p:ext>
    </p:extLst>
  </p:cSld>
  <p:clrMapOvr>
    <a:masterClrMapping/>
  </p:clrMapOvr>
</p:sld>
</file>

<file path=ppt/theme/theme1.xml><?xml version="1.0" encoding="utf-8"?>
<a:theme xmlns:a="http://schemas.openxmlformats.org/drawingml/2006/main" name="Metropolita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3">
      <a:majorFont>
        <a:latin typeface="Aharoni"/>
        <a:ea typeface=""/>
        <a:cs typeface=""/>
      </a:majorFont>
      <a:minorFont>
        <a:latin typeface="Franklin Gothic Medium"/>
        <a:ea typeface=""/>
        <a:cs typeface=""/>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3A8A2BB7-7C5E-4EB2-B1F1-CFFF0F57E77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335f9389-09cd-4193-9262-de4c0845b59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63974F6AA5734B8330C766A8F13DA1" ma:contentTypeVersion="13" ma:contentTypeDescription="Create a new document." ma:contentTypeScope="" ma:versionID="c50048f7323da04c92ffb40aac938da4">
  <xsd:schema xmlns:xsd="http://www.w3.org/2001/XMLSchema" xmlns:xs="http://www.w3.org/2001/XMLSchema" xmlns:p="http://schemas.microsoft.com/office/2006/metadata/properties" xmlns:ns3="335f9389-09cd-4193-9262-de4c0845b59f" xmlns:ns4="5f6aa3c7-5055-4ee6-9a16-41f15e9c8658" targetNamespace="http://schemas.microsoft.com/office/2006/metadata/properties" ma:root="true" ma:fieldsID="66f6d4abadd8e2570941f1cfa84e3825" ns3:_="" ns4:_="">
    <xsd:import namespace="335f9389-09cd-4193-9262-de4c0845b59f"/>
    <xsd:import namespace="5f6aa3c7-5055-4ee6-9a16-41f15e9c865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4:SharedWithUsers" minOccurs="0"/>
                <xsd:element ref="ns4:SharedWithDetails" minOccurs="0"/>
                <xsd:element ref="ns4:SharingHintHash"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5f9389-09cd-4193-9262-de4c0845b5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6aa3c7-5055-4ee6-9a16-41f15e9c865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F3B215-496E-4790-A364-7C1C46DEC771}">
  <ds:schemaRefs>
    <ds:schemaRef ds:uri="5f6aa3c7-5055-4ee6-9a16-41f15e9c8658"/>
    <ds:schemaRef ds:uri="http://www.w3.org/XML/1998/namespace"/>
    <ds:schemaRef ds:uri="http://purl.org/dc/terms/"/>
    <ds:schemaRef ds:uri="http://schemas.microsoft.com/office/infopath/2007/PartnerControls"/>
    <ds:schemaRef ds:uri="http://schemas.openxmlformats.org/package/2006/metadata/core-properties"/>
    <ds:schemaRef ds:uri="335f9389-09cd-4193-9262-de4c0845b59f"/>
    <ds:schemaRef ds:uri="http://schemas.microsoft.com/office/2006/documentManagement/types"/>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8B360D06-6ADE-498E-882E-A5E2DCB801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5f9389-09cd-4193-9262-de4c0845b59f"/>
    <ds:schemaRef ds:uri="5f6aa3c7-5055-4ee6-9a16-41f15e9c8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2713E1-6312-427E-BFCB-C5A5DA3013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208</TotalTime>
  <Words>1386</Words>
  <Application>Microsoft Office PowerPoint</Application>
  <PresentationFormat>Widescreen</PresentationFormat>
  <Paragraphs>104</Paragraphs>
  <Slides>20</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Aharoni</vt:lpstr>
      <vt:lpstr>Arial</vt:lpstr>
      <vt:lpstr>Franklin Gothic Medium</vt:lpstr>
      <vt:lpstr>Garamond</vt:lpstr>
      <vt:lpstr>Times New Roman</vt:lpstr>
      <vt:lpstr>Metropolitan</vt:lpstr>
      <vt:lpstr>How to Avoid Plagiarism</vt:lpstr>
      <vt:lpstr>What is  plagiarism? </vt:lpstr>
      <vt:lpstr>What is plagiarism?</vt:lpstr>
      <vt:lpstr>PowerPoint Presentation</vt:lpstr>
      <vt:lpstr>Why should you avoid plagiarism?</vt:lpstr>
      <vt:lpstr>What are the consequences of plagiarism?</vt:lpstr>
      <vt:lpstr>So how do I avoid plagiarism while still using sources?</vt:lpstr>
      <vt:lpstr>Anything that is not your own original idea or content requires a References/Bibliography/Works Cited. These go at the very end of your paper and give credit to the original creator.</vt:lpstr>
      <vt:lpstr>NOTE: References = Bibliography =  Works Cited  These three different words essentially mean the same thing — a page at the end of your paper specifically to give credit to your sources. If you quote someone in your paper, you must list that on a Works Cited page at the very end, along with any other sources you used, in MLA format.</vt:lpstr>
      <vt:lpstr>WORKS CITED (or Bibliography, or References)</vt:lpstr>
      <vt:lpstr>How to give credit to avoid plagiarism:</vt:lpstr>
      <vt:lpstr>Three Options for Using Sources:</vt:lpstr>
      <vt:lpstr>Be careful: don’t quote huge passages </vt:lpstr>
      <vt:lpstr>USING DIRECT QUOTES: In-text citations &amp; parenthetical citations</vt:lpstr>
      <vt:lpstr>Examples of parenthetical citations:</vt:lpstr>
      <vt:lpstr>Example Works Cited  (to go with the previous parenthetical citations) </vt:lpstr>
      <vt:lpstr>Use the anti-plagiarism checklist (see handout)</vt:lpstr>
      <vt:lpstr>Let me introduce you to your new best friend:  www.citationmachine.net</vt:lpstr>
      <vt:lpstr>Be honest  Plagiarism has serious consequences  Use Citation Machine to create your Works Cited and credit the sources </vt:lpstr>
      <vt:lpstr>Works Cited  (for this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Avoid Plagiarism</dc:title>
  <dc:creator>Amy Whiting</dc:creator>
  <cp:lastModifiedBy>Amy Whiting</cp:lastModifiedBy>
  <cp:revision>40</cp:revision>
  <dcterms:created xsi:type="dcterms:W3CDTF">2020-11-11T18:08:33Z</dcterms:created>
  <dcterms:modified xsi:type="dcterms:W3CDTF">2020-12-09T15:05:29Z</dcterms:modified>
</cp:coreProperties>
</file>